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c/QKdFEImRRxonXOJC8nP82q5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edf54b14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6edf54b14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d460fd0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d460fd0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d8067e4e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7d8067e4e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mstc-1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chiganassessmentconsortium.org/wp-content/uploads/2017_Feb_BenchmarkAssessments_REV-2019.pdf" TargetMode="External"/><Relationship Id="rId3" Type="http://schemas.openxmlformats.org/officeDocument/2006/relationships/hyperlink" Target="http://bit.ly/mstc-101" TargetMode="External"/><Relationship Id="rId7" Type="http://schemas.openxmlformats.org/officeDocument/2006/relationships/hyperlink" Target="https://www.michiganassessmentconsortium.org/wp-content/uploads/2019_May_WHAT-ARE-SUMMATIVE-ASSESSMENTS3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higanassessmentconsortium.org/wp-content/uploads/3-Dec16-2016_Dec_ALN-LEARNING_POINT_BALANCED-2.pdf" TargetMode="External"/><Relationship Id="rId11" Type="http://schemas.openxmlformats.org/officeDocument/2006/relationships/hyperlink" Target="http://tinyurl.com/Heritage-Enabler" TargetMode="External"/><Relationship Id="rId5" Type="http://schemas.openxmlformats.org/officeDocument/2006/relationships/hyperlink" Target="https://www.michiganassessmentconsortium.org/wp-content/uploads/2018_Nov_FUNDAMENTAL_UNDERSTANDINGS_ASSESSMENT_LITERACY-3.pdf" TargetMode="External"/><Relationship Id="rId10" Type="http://schemas.openxmlformats.org/officeDocument/2006/relationships/hyperlink" Target="https://www.michiganassessmentconsortium.org/wp-content/uploads/Sept2017_LearningPoint_FormativeAssessment-1.pdf" TargetMode="External"/><Relationship Id="rId4" Type="http://schemas.openxmlformats.org/officeDocument/2006/relationships/hyperlink" Target="https://www.michiganassessmentconsortium.org/" TargetMode="External"/><Relationship Id="rId9" Type="http://schemas.openxmlformats.org/officeDocument/2006/relationships/hyperlink" Target="https://www.michiganassessmentconsortium.org/wp-content/uploads/2019_January_INTERIM_ASSESSMENT_KEY_CHARACTERISTICS-4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assessmentconsortium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Assessment 101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888888"/>
                </a:solidFill>
              </a:rPr>
              <a:t>Michigan School Testing Conference 2020</a:t>
            </a:r>
            <a:endParaRPr>
              <a:solidFill>
                <a:srgbClr val="888888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888888"/>
                </a:solidFill>
              </a:rPr>
              <a:t>Tuesday, February 11, 2020</a:t>
            </a:r>
            <a:endParaRPr>
              <a:solidFill>
                <a:srgbClr val="888888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solidFill>
                  <a:srgbClr val="888888"/>
                </a:solidFill>
              </a:rPr>
              <a:t>Workshop WS 3</a:t>
            </a:r>
            <a:endParaRPr>
              <a:solidFill>
                <a:srgbClr val="888888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b="1">
                <a:solidFill>
                  <a:schemeClr val="hlink"/>
                </a:solidFill>
                <a:uFill>
                  <a:noFill/>
                </a:uFill>
                <a:hlinkClick r:id="rId3"/>
              </a:rPr>
              <a:t>bit.ly/mstc-101</a:t>
            </a:r>
            <a:endParaRPr b="1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do we define assessment?</a:t>
            </a:r>
            <a:endParaRPr/>
          </a:p>
        </p:txBody>
      </p:sp>
      <p:pic>
        <p:nvPicPr>
          <p:cNvPr id="140" name="Google Shape;14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3075" y="1758475"/>
            <a:ext cx="8791824" cy="47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edf54b142_2_0"/>
          <p:cNvSpPr txBox="1">
            <a:spLocks noGrp="1"/>
          </p:cNvSpPr>
          <p:nvPr>
            <p:ph type="title"/>
          </p:nvPr>
        </p:nvSpPr>
        <p:spPr>
          <a:xfrm>
            <a:off x="214000" y="39775"/>
            <a:ext cx="2869800" cy="6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600" b="1" i="1">
                <a:solidFill>
                  <a:schemeClr val="accent1"/>
                </a:solidFill>
              </a:rPr>
              <a:t>Different </a:t>
            </a:r>
            <a:r>
              <a:rPr lang="en-US" sz="3600"/>
              <a:t>assessment data needs require </a:t>
            </a:r>
            <a:r>
              <a:rPr lang="en-US" sz="3600" b="1" i="1">
                <a:solidFill>
                  <a:schemeClr val="accent1"/>
                </a:solidFill>
              </a:rPr>
              <a:t>different </a:t>
            </a:r>
            <a:r>
              <a:rPr lang="en-US" sz="3600"/>
              <a:t>assessment methods</a:t>
            </a:r>
            <a:endParaRPr sz="3600"/>
          </a:p>
        </p:txBody>
      </p:sp>
      <p:pic>
        <p:nvPicPr>
          <p:cNvPr id="146" name="Google Shape;146;g6edf54b142_2_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952" r="834"/>
          <a:stretch/>
        </p:blipFill>
        <p:spPr>
          <a:xfrm>
            <a:off x="3151750" y="39775"/>
            <a:ext cx="8998200" cy="67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Different frames of reference for assessment</a:t>
            </a: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Norm-referenced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Student performance is compared to other test takers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Criterion-referenced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Student performance is compared to pre-specified content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Standards-referenced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Student performance is compared to a set of content standards and associated performance level descriptors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Norm-referenced data</a:t>
            </a:r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Audience participation!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Come up to the front and sort yourselves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Shortest to tallest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person in the middle is the 50</a:t>
            </a:r>
            <a:r>
              <a:rPr lang="en-US" baseline="30000"/>
              <a:t>th</a:t>
            </a:r>
            <a:r>
              <a:rPr lang="en-US"/>
              <a:t> %-ile, or the median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typically start with the 1</a:t>
            </a:r>
            <a:r>
              <a:rPr lang="en-US" baseline="30000"/>
              <a:t>st</a:t>
            </a:r>
            <a:r>
              <a:rPr lang="en-US"/>
              <a:t> %-ile and end with the 99</a:t>
            </a:r>
            <a:r>
              <a:rPr lang="en-US" baseline="30000"/>
              <a:t>th</a:t>
            </a:r>
            <a:r>
              <a:rPr lang="en-US"/>
              <a:t> %-ile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Criterion-referenced data</a:t>
            </a:r>
            <a:endParaRPr/>
          </a:p>
        </p:txBody>
      </p:sp>
      <p:pic>
        <p:nvPicPr>
          <p:cNvPr id="164" name="Google Shape;16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143872"/>
            <a:ext cx="5181600" cy="34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2143872"/>
            <a:ext cx="5181600" cy="347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Standards-referenced data</a:t>
            </a:r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Standards-referencing is very similar to criterion-referencing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Rather than any old content, the reference is to the </a:t>
            </a:r>
            <a:r>
              <a:rPr lang="en-US" i="1"/>
              <a:t>content</a:t>
            </a:r>
            <a:r>
              <a:rPr lang="en-US"/>
              <a:t> standards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Student work may also be categorized into performance levels based on </a:t>
            </a:r>
            <a:r>
              <a:rPr lang="en-US" i="1"/>
              <a:t>performance</a:t>
            </a:r>
            <a:r>
              <a:rPr lang="en-US"/>
              <a:t> standards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Yes…two types of standards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No…that </a:t>
            </a:r>
            <a:r>
              <a:rPr lang="en-US" i="1"/>
              <a:t>never </a:t>
            </a:r>
            <a:r>
              <a:rPr lang="en-US"/>
              <a:t>causes any confusion!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Balanced Assessment Systems</a:t>
            </a:r>
            <a:endParaRPr/>
          </a:p>
        </p:txBody>
      </p:sp>
      <p:pic>
        <p:nvPicPr>
          <p:cNvPr id="177" name="Google Shape;17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5740" t="10908" r="34847" b="21765"/>
          <a:stretch/>
        </p:blipFill>
        <p:spPr>
          <a:xfrm>
            <a:off x="1444486" y="1596544"/>
            <a:ext cx="3737113" cy="48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5-7 minutes and read </a:t>
            </a:r>
            <a:r>
              <a:rPr lang="en-US" u="sng"/>
              <a:t>What constitutes a high-quality, comprehensive, balanced assessment system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would you explain this to a colleague in 2 minutes or less?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Find someone in the room to share your response with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Summative Assessment</a:t>
            </a:r>
            <a:endParaRPr/>
          </a:p>
        </p:txBody>
      </p:sp>
      <p:pic>
        <p:nvPicPr>
          <p:cNvPr id="184" name="Google Shape;18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974" t="11363" r="35358" b="21311"/>
          <a:stretch/>
        </p:blipFill>
        <p:spPr>
          <a:xfrm>
            <a:off x="1497496" y="1493463"/>
            <a:ext cx="3670852" cy="468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5-7 minutes to read </a:t>
            </a:r>
            <a:r>
              <a:rPr lang="en-US" u="sng"/>
              <a:t>What are summative assessments?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makes an assessment summative?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should summative assessment results be used?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should summative assessment results NOT be used?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Interim-benchmark assessment</a:t>
            </a:r>
            <a:endParaRPr/>
          </a:p>
        </p:txBody>
      </p:sp>
      <p:pic>
        <p:nvPicPr>
          <p:cNvPr id="191" name="Google Shape;19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463" t="11818" r="34590" b="19491"/>
          <a:stretch/>
        </p:blipFill>
        <p:spPr>
          <a:xfrm>
            <a:off x="883269" y="1825625"/>
            <a:ext cx="2251844" cy="2810152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Take 6-8 minutes to read either </a:t>
            </a:r>
            <a:r>
              <a:rPr lang="en-US" sz="2590" u="sng"/>
              <a:t>What do we mean by interim/benchmark assessments? </a:t>
            </a:r>
            <a:r>
              <a:rPr lang="en-US" sz="2590"/>
              <a:t>or </a:t>
            </a:r>
            <a:r>
              <a:rPr lang="en-US" sz="2590" u="sng"/>
              <a:t>Interim assessments: What are some key characteristics?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Form two groups, one for each article that was read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What are the three key points for the article?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Find someone from the other group and share each of your three main points.</a:t>
            </a:r>
            <a:endParaRPr/>
          </a:p>
        </p:txBody>
      </p:sp>
      <p:pic>
        <p:nvPicPr>
          <p:cNvPr id="193" name="Google Shape;193;p18"/>
          <p:cNvPicPr preferRelativeResize="0"/>
          <p:nvPr/>
        </p:nvPicPr>
        <p:blipFill rotWithShape="1">
          <a:blip r:embed="rId4">
            <a:alphaModFix/>
          </a:blip>
          <a:srcRect l="34675" t="11358" r="34782" b="20202"/>
          <a:stretch/>
        </p:blipFill>
        <p:spPr>
          <a:xfrm>
            <a:off x="3246716" y="2915478"/>
            <a:ext cx="2522269" cy="3177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Formative assessment practices</a:t>
            </a:r>
            <a:endParaRPr/>
          </a:p>
        </p:txBody>
      </p:sp>
      <p:pic>
        <p:nvPicPr>
          <p:cNvPr id="199" name="Google Shape;19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975" t="9999" r="35357" b="20857"/>
          <a:stretch/>
        </p:blipFill>
        <p:spPr>
          <a:xfrm>
            <a:off x="1669774" y="1700441"/>
            <a:ext cx="3511826" cy="460170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8-10 minutes to read </a:t>
            </a:r>
            <a:r>
              <a:rPr lang="en-US" u="sng"/>
              <a:t>Formative Assessment: An enabler of learning</a:t>
            </a:r>
            <a:r>
              <a:rPr lang="en-US"/>
              <a:t> by Heritage.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We’ll process this using the “First turn, last turn” activity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This morning’s agenda…</a:t>
            </a:r>
            <a:endParaRPr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Introductions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What is assessment Literacy?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How do define assessment?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Types of assessment and their characteristics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Balanced assessment systems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Summative assessments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Interim-benchmark assessments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Formative assessment practices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en-US" sz="2220"/>
              <a:t>How do these relate to assessment “of” learning and assessment “for” learning?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Wrap-Up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d460fd047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Turn; Last Turn</a:t>
            </a:r>
            <a:endParaRPr/>
          </a:p>
        </p:txBody>
      </p:sp>
      <p:sp>
        <p:nvSpPr>
          <p:cNvPr id="206" name="Google Shape;206;g7d460fd047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Read Text; Highlight 2-3 statements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In your groups, starting with the person whose name is last alphabetically, share one of your ideas.  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The First Turn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Do not comment on your statement, just read it to the group.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Group members comment on the statement in round-robin order. 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(No Cross Talk!)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The person who read the statement shares his or her thinking on the item and gets—</a:t>
            </a:r>
            <a:r>
              <a:rPr lang="en-US" sz="2400" u="sng">
                <a:latin typeface="Arial"/>
                <a:ea typeface="Arial"/>
                <a:cs typeface="Arial"/>
                <a:sym typeface="Arial"/>
              </a:rPr>
              <a:t>The Last Turn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  Repeat.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Assessment “of” and assessment “for” learning</a:t>
            </a:r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meant by these two terms?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are some examples of these types of assessment?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do they fit into the summative/interim-benchmark/formative assessment practices model that we’ve been thinking about?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cool down…</a:t>
            </a:r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Look back at your thoughts about assessment that we started with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 about how a teacher/principal/superintendent interacts with assessments: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that role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often are they interacting with assessments?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kinds of information do they need from assessments?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issues/pitfalls with assessment might they run into?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has your thinking on these things changed given our work this morning?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a few minutes and write down your thoughts on these things.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d8067e4e3_1_0"/>
          <p:cNvSpPr txBox="1">
            <a:spLocks noGrp="1"/>
          </p:cNvSpPr>
          <p:nvPr>
            <p:ph type="title"/>
          </p:nvPr>
        </p:nvSpPr>
        <p:spPr>
          <a:xfrm>
            <a:off x="789000" y="399275"/>
            <a:ext cx="10614000" cy="17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Links and Resources</a:t>
            </a:r>
            <a:endParaRPr/>
          </a:p>
        </p:txBody>
      </p:sp>
      <p:sp>
        <p:nvSpPr>
          <p:cNvPr id="224" name="Google Shape;224;g7d8067e4e3_1_0"/>
          <p:cNvSpPr txBox="1">
            <a:spLocks noGrp="1"/>
          </p:cNvSpPr>
          <p:nvPr>
            <p:ph type="body" idx="1"/>
          </p:nvPr>
        </p:nvSpPr>
        <p:spPr>
          <a:xfrm>
            <a:off x="832800" y="2038550"/>
            <a:ext cx="10526400" cy="45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Presentation: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bit.ly/mstc-101</a:t>
            </a:r>
            <a:endParaRPr sz="1800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Today’s readings: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michiganassessmentconsortium.org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Assessment Learning Network &gt; ALN Learning Points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What fundamental understandings are necessary for assessment literacy?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What constitutes a high-quality, comprehensive, balanced assessment system?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What are summative assessments?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What do we mean by interim-benchmark assessments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Interim assessment: What are some key characteristics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What do we mean by formative assessment?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Formative Assessment: An Enabler of Learning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Thanks for spending your morning with us!</a:t>
            </a:r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This morning’s presenters:</a:t>
            </a: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Ellen Vorenkamp: Wayne RESA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Jonathan Flukes: Oakland Schools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Joseph Martineau: Educational Testing Service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Jim Gullen: Michigan Assessment Consortium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Who is with us this morning?</a:t>
            </a:r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/>
              <a:t>Please tell us a little about yourself: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Your name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Where you work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What you do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What you hope to get from this morning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warm up…</a:t>
            </a:r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Think about how a teacher/principal/superintendent interacts with assessments: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 that role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How often are they interacting with assessments?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kinds of information do they need from assessments?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issues/pitfalls with assessment might they run into?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a few minutes and write down your thoughts on these things.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We’ll come back to this at the end of the morning.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First a word from our sponsor…</a:t>
            </a: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There is a good resource out there for you to find assessment information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www.michiganassessmentconsortium.org</a:t>
            </a:r>
            <a:endParaRPr/>
          </a:p>
        </p:txBody>
      </p:sp>
      <p:pic>
        <p:nvPicPr>
          <p:cNvPr id="121" name="Google Shape;121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9671" r="1176" b="6737"/>
          <a:stretch/>
        </p:blipFill>
        <p:spPr>
          <a:xfrm>
            <a:off x="1094726" y="1605075"/>
            <a:ext cx="10002549" cy="47568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All of the Learning Points that we’ll be using this morning…and a lot more… can be found there.</a:t>
            </a:r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You are welcome to the materials on the site. Many are free of charge.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assessment literacy?</a:t>
            </a:r>
            <a:endParaRPr/>
          </a:p>
        </p:txBody>
      </p:sp>
      <p:pic>
        <p:nvPicPr>
          <p:cNvPr id="133" name="Google Shape;133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4719" t="9088" r="34334" b="17672"/>
          <a:stretch/>
        </p:blipFill>
        <p:spPr>
          <a:xfrm>
            <a:off x="1134900" y="1544913"/>
            <a:ext cx="3754800" cy="49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>
            <a:spLocks noGrp="1"/>
          </p:cNvSpPr>
          <p:nvPr>
            <p:ph type="body" idx="2"/>
          </p:nvPr>
        </p:nvSpPr>
        <p:spPr>
          <a:xfrm>
            <a:off x="5408575" y="1825625"/>
            <a:ext cx="6342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 5-7 minutes to read </a:t>
            </a:r>
            <a:r>
              <a:rPr lang="en-US" u="sng"/>
              <a:t>What fundamental understandings are necessary for assessment literacy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 you read: </a:t>
            </a:r>
            <a:endParaRPr/>
          </a:p>
          <a:p>
            <a:pPr marL="685800" lvl="1" indent="-266700" algn="l" rtl="0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Place </a:t>
            </a:r>
            <a:r>
              <a:rPr lang="en-US" b="1">
                <a:solidFill>
                  <a:schemeClr val="accent1"/>
                </a:solidFill>
              </a:rPr>
              <a:t>✓</a:t>
            </a:r>
            <a:r>
              <a:rPr lang="en-US"/>
              <a:t> by things you </a:t>
            </a:r>
            <a:r>
              <a:rPr lang="en-US" b="1">
                <a:solidFill>
                  <a:schemeClr val="accent1"/>
                </a:solidFill>
              </a:rPr>
              <a:t>affirm </a:t>
            </a:r>
            <a:r>
              <a:rPr lang="en-US"/>
              <a:t>your understanding</a:t>
            </a:r>
            <a:endParaRPr/>
          </a:p>
          <a:p>
            <a:pPr marL="685800" lvl="1" indent="-266700" algn="l" rtl="0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Place a </a:t>
            </a:r>
            <a:r>
              <a:rPr lang="en-US" b="1">
                <a:solidFill>
                  <a:schemeClr val="accent1"/>
                </a:solidFill>
              </a:rPr>
              <a:t>? </a:t>
            </a:r>
            <a:r>
              <a:rPr lang="en-US"/>
              <a:t>by things you would like to </a:t>
            </a:r>
            <a:r>
              <a:rPr lang="en-US" b="1">
                <a:solidFill>
                  <a:schemeClr val="accent1"/>
                </a:solidFill>
              </a:rPr>
              <a:t>clarify</a:t>
            </a:r>
            <a:endParaRPr b="1">
              <a:solidFill>
                <a:schemeClr val="accent1"/>
              </a:solidFill>
            </a:endParaRPr>
          </a:p>
          <a:p>
            <a:pPr marL="685800" lvl="1" indent="-266700" algn="l" rtl="0">
              <a:spcBef>
                <a:spcPts val="4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Place an</a:t>
            </a:r>
            <a:r>
              <a:rPr lang="en-US" b="1">
                <a:solidFill>
                  <a:schemeClr val="accent1"/>
                </a:solidFill>
              </a:rPr>
              <a:t> ! </a:t>
            </a:r>
            <a:r>
              <a:rPr lang="en-US"/>
              <a:t>next to ideas that are </a:t>
            </a:r>
            <a:r>
              <a:rPr lang="en-US" b="1">
                <a:solidFill>
                  <a:schemeClr val="accent1"/>
                </a:solidFill>
              </a:rPr>
              <a:t>new</a:t>
            </a:r>
            <a:r>
              <a:rPr lang="en-US" b="1"/>
              <a:t> </a:t>
            </a:r>
            <a:r>
              <a:rPr lang="en-US"/>
              <a:t>to you or </a:t>
            </a:r>
            <a:r>
              <a:rPr lang="en-US" b="1">
                <a:solidFill>
                  <a:schemeClr val="accent1"/>
                </a:solidFill>
              </a:rPr>
              <a:t>important</a:t>
            </a:r>
            <a:endParaRPr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Widescreen</PresentationFormat>
  <Paragraphs>119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Assessment 101</vt:lpstr>
      <vt:lpstr>This morning’s agenda…</vt:lpstr>
      <vt:lpstr>This morning’s presenters:</vt:lpstr>
      <vt:lpstr>Who is with us this morning?</vt:lpstr>
      <vt:lpstr>Let’s warm up…</vt:lpstr>
      <vt:lpstr>First a word from our sponsor…</vt:lpstr>
      <vt:lpstr>www.michiganassessmentconsortium.org</vt:lpstr>
      <vt:lpstr>All of the Learning Points that we’ll be using this morning…and a lot more… can be found there.</vt:lpstr>
      <vt:lpstr>What is assessment literacy?</vt:lpstr>
      <vt:lpstr>How do we define assessment?</vt:lpstr>
      <vt:lpstr>Different assessment data needs require different assessment methods</vt:lpstr>
      <vt:lpstr>Different frames of reference for assessment</vt:lpstr>
      <vt:lpstr>Norm-referenced data</vt:lpstr>
      <vt:lpstr>Criterion-referenced data</vt:lpstr>
      <vt:lpstr>Standards-referenced data</vt:lpstr>
      <vt:lpstr>Balanced Assessment Systems</vt:lpstr>
      <vt:lpstr>Summative Assessment</vt:lpstr>
      <vt:lpstr>Interim-benchmark assessment</vt:lpstr>
      <vt:lpstr>Formative assessment practices</vt:lpstr>
      <vt:lpstr>First Turn; Last Turn</vt:lpstr>
      <vt:lpstr>Assessment “of” and assessment “for” learning</vt:lpstr>
      <vt:lpstr>Let’s cool down…</vt:lpstr>
      <vt:lpstr>Links and Resources</vt:lpstr>
      <vt:lpstr>Thanks for spending your morning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101</dc:title>
  <dc:creator>James Gullen</dc:creator>
  <cp:lastModifiedBy>MAC Assistant</cp:lastModifiedBy>
  <cp:revision>1</cp:revision>
  <dcterms:created xsi:type="dcterms:W3CDTF">2020-02-01T19:35:06Z</dcterms:created>
  <dcterms:modified xsi:type="dcterms:W3CDTF">2020-02-11T14:59:16Z</dcterms:modified>
</cp:coreProperties>
</file>