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Amatic SC"/>
      <p:regular r:id="rId13"/>
      <p:bold r:id="rId14"/>
    </p:embeddedFont>
    <p:embeddedFont>
      <p:font typeface="Source Code Pro"/>
      <p:regular r:id="rId15"/>
      <p:bold r:id="rId16"/>
      <p:italic r:id="rId17"/>
      <p:boldItalic r:id="rId18"/>
    </p:embeddedFont>
    <p:embeddedFont>
      <p:font typeface="Comfortaa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omfortaa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maticSC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regular.fntdata"/><Relationship Id="rId14" Type="http://schemas.openxmlformats.org/officeDocument/2006/relationships/font" Target="fonts/AmaticSC-bold.fntdata"/><Relationship Id="rId17" Type="http://schemas.openxmlformats.org/officeDocument/2006/relationships/font" Target="fonts/SourceCodePro-italic.fntdata"/><Relationship Id="rId16" Type="http://schemas.openxmlformats.org/officeDocument/2006/relationships/font" Target="fonts/SourceCodePro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mfortaa-regular.fntdata"/><Relationship Id="rId6" Type="http://schemas.openxmlformats.org/officeDocument/2006/relationships/slide" Target="slides/slide1.xml"/><Relationship Id="rId18" Type="http://schemas.openxmlformats.org/officeDocument/2006/relationships/font" Target="fonts/SourceCodePr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7fde75363c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7fde75363c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Teachers- you can add poll options and have students type A, B, C, or D in the chat box.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Content is usually about engagement and rarely about the content. Getting them talking to one another is key in our environment.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fde75363c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fde75363c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go over these norms at the beginning of a </a:t>
            </a:r>
            <a:r>
              <a:rPr lang="en"/>
              <a:t>semester</a:t>
            </a:r>
            <a:r>
              <a:rPr lang="en"/>
              <a:t>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7fde75363c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7fde75363c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fde75363c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fde75363c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7fde75363c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7fde75363c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fde75363c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fde75363c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Template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Bell Ringer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228675"/>
            <a:ext cx="4732200" cy="539700"/>
          </a:xfrm>
          <a:prstGeom prst="rect">
            <a:avLst/>
          </a:prstGeom>
          <a:solidFill>
            <a:srgbClr val="00FF00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3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Would you rather have a pet...</a:t>
            </a:r>
            <a:r>
              <a:rPr lang="en" sz="23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 </a:t>
            </a:r>
            <a:endParaRPr sz="23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descr="velociraptor"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16375" y="1695050"/>
            <a:ext cx="3290275" cy="3290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itmoji Image"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3200" y="1501825"/>
            <a:ext cx="3471700" cy="34717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/>
          <p:nvPr/>
        </p:nvSpPr>
        <p:spPr>
          <a:xfrm>
            <a:off x="4869525" y="292850"/>
            <a:ext cx="2428500" cy="1402200"/>
          </a:xfrm>
          <a:prstGeom prst="ellipse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 your mark on the screen!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 ready to explain your choice.</a:t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448350" y="4678200"/>
            <a:ext cx="2341200" cy="465300"/>
          </a:xfrm>
          <a:prstGeom prst="roundRect">
            <a:avLst>
              <a:gd fmla="val 16667" name="adj"/>
            </a:avLst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UNICORN</a:t>
            </a:r>
            <a:endParaRPr/>
          </a:p>
        </p:txBody>
      </p:sp>
      <p:sp>
        <p:nvSpPr>
          <p:cNvPr id="68" name="Google Shape;68;p14"/>
          <p:cNvSpPr/>
          <p:nvPr/>
        </p:nvSpPr>
        <p:spPr>
          <a:xfrm>
            <a:off x="4698100" y="4678200"/>
            <a:ext cx="2341200" cy="465300"/>
          </a:xfrm>
          <a:prstGeom prst="roundRect">
            <a:avLst>
              <a:gd fmla="val 16667" name="adj"/>
            </a:avLst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DINOSAUR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Norms</a:t>
            </a:r>
            <a:endParaRPr/>
          </a:p>
        </p:txBody>
      </p:sp>
      <p:sp>
        <p:nvSpPr>
          <p:cNvPr id="74" name="Google Shape;74;p15"/>
          <p:cNvSpPr/>
          <p:nvPr/>
        </p:nvSpPr>
        <p:spPr>
          <a:xfrm>
            <a:off x="311700" y="1093850"/>
            <a:ext cx="6638100" cy="3240000"/>
          </a:xfrm>
          <a:prstGeom prst="flowChartAlternateProcess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mfortaa"/>
                <a:ea typeface="Comfortaa"/>
                <a:cs typeface="Comfortaa"/>
                <a:sym typeface="Comfortaa"/>
              </a:rPr>
              <a:t>Be PROMPT!</a:t>
            </a:r>
            <a:endParaRPr sz="20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mfortaa"/>
                <a:ea typeface="Comfortaa"/>
                <a:cs typeface="Comfortaa"/>
                <a:sym typeface="Comfortaa"/>
              </a:rPr>
              <a:t>Be PREPARED!</a:t>
            </a:r>
            <a:endParaRPr sz="20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mfortaa"/>
                <a:ea typeface="Comfortaa"/>
                <a:cs typeface="Comfortaa"/>
                <a:sym typeface="Comfortaa"/>
              </a:rPr>
              <a:t>Be PRESENT!</a:t>
            </a:r>
            <a:endParaRPr sz="20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mfortaa"/>
                <a:ea typeface="Comfortaa"/>
                <a:cs typeface="Comfortaa"/>
                <a:sym typeface="Comfortaa"/>
              </a:rPr>
              <a:t>Be RESPECTFUL!</a:t>
            </a:r>
            <a:endParaRPr sz="20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mfortaa"/>
                <a:ea typeface="Comfortaa"/>
                <a:cs typeface="Comfortaa"/>
                <a:sym typeface="Comfortaa"/>
              </a:rPr>
              <a:t>PARTICIPATE!</a:t>
            </a:r>
            <a:endParaRPr sz="20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descr="Bitmoji Image"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50975" y="1942825"/>
            <a:ext cx="2391075" cy="2391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Learning Targets</a:t>
            </a:r>
            <a:endParaRPr/>
          </a:p>
        </p:txBody>
      </p:sp>
      <p:sp>
        <p:nvSpPr>
          <p:cNvPr id="81" name="Google Shape;81;p16"/>
          <p:cNvSpPr/>
          <p:nvPr/>
        </p:nvSpPr>
        <p:spPr>
          <a:xfrm>
            <a:off x="311700" y="1880550"/>
            <a:ext cx="8319300" cy="1706100"/>
          </a:xfrm>
          <a:prstGeom prst="left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00FF00"/>
              </a:gs>
              <a:gs pos="0">
                <a:srgbClr val="FF0000"/>
              </a:gs>
              <a:gs pos="41000">
                <a:srgbClr val="FF9900"/>
              </a:gs>
              <a:gs pos="78000">
                <a:srgbClr val="00FF00"/>
              </a:gs>
              <a:gs pos="100000">
                <a:srgbClr val="203E13"/>
              </a:gs>
            </a:gsLst>
            <a:lin ang="2700006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omfortaa"/>
                <a:ea typeface="Comfortaa"/>
                <a:cs typeface="Comfortaa"/>
                <a:sym typeface="Comfortaa"/>
              </a:rPr>
              <a:t>I can...</a:t>
            </a:r>
            <a:endParaRPr sz="21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2" name="Google Shape;82;p16"/>
          <p:cNvSpPr/>
          <p:nvPr/>
        </p:nvSpPr>
        <p:spPr>
          <a:xfrm>
            <a:off x="0" y="3437400"/>
            <a:ext cx="8319300" cy="1706100"/>
          </a:xfrm>
          <a:prstGeom prst="left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00FF00"/>
              </a:gs>
              <a:gs pos="0">
                <a:srgbClr val="FF0000"/>
              </a:gs>
              <a:gs pos="41000">
                <a:srgbClr val="FF9900"/>
              </a:gs>
              <a:gs pos="78000">
                <a:srgbClr val="00FF00"/>
              </a:gs>
              <a:gs pos="100000">
                <a:srgbClr val="203E13"/>
              </a:gs>
            </a:gsLst>
            <a:lin ang="2700006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omfortaa"/>
                <a:ea typeface="Comfortaa"/>
                <a:cs typeface="Comfortaa"/>
                <a:sym typeface="Comfortaa"/>
              </a:rPr>
              <a:t>I can...</a:t>
            </a:r>
            <a:endParaRPr sz="21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3" name="Google Shape;83;p16"/>
          <p:cNvSpPr/>
          <p:nvPr/>
        </p:nvSpPr>
        <p:spPr>
          <a:xfrm>
            <a:off x="4433625" y="261525"/>
            <a:ext cx="4321500" cy="734700"/>
          </a:xfrm>
          <a:prstGeom prst="ellipse">
            <a:avLst/>
          </a:prstGeom>
          <a:gradFill>
            <a:gsLst>
              <a:gs pos="0">
                <a:srgbClr val="1077D2"/>
              </a:gs>
              <a:gs pos="100000">
                <a:srgbClr val="093153"/>
              </a:gs>
            </a:gsLst>
            <a:lin ang="5400012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Where are you in your understanding?</a:t>
            </a:r>
            <a:endParaRPr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Make your marks!</a:t>
            </a:r>
            <a:endParaRPr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4" name="Google Shape;84;p16"/>
          <p:cNvSpPr/>
          <p:nvPr/>
        </p:nvSpPr>
        <p:spPr>
          <a:xfrm>
            <a:off x="423425" y="1332575"/>
            <a:ext cx="1220400" cy="4608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fortaa"/>
                <a:ea typeface="Comfortaa"/>
                <a:cs typeface="Comfortaa"/>
                <a:sym typeface="Comfortaa"/>
              </a:rPr>
              <a:t>Novice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5" name="Google Shape;85;p16"/>
          <p:cNvSpPr/>
          <p:nvPr/>
        </p:nvSpPr>
        <p:spPr>
          <a:xfrm>
            <a:off x="3549450" y="1256800"/>
            <a:ext cx="1220400" cy="4608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fortaa"/>
                <a:ea typeface="Comfortaa"/>
                <a:cs typeface="Comfortaa"/>
                <a:sym typeface="Comfortaa"/>
              </a:rPr>
              <a:t>Apprentice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7098900" y="1332575"/>
            <a:ext cx="1220400" cy="4608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fortaa"/>
                <a:ea typeface="Comfortaa"/>
                <a:cs typeface="Comfortaa"/>
                <a:sym typeface="Comfortaa"/>
              </a:rPr>
              <a:t>Expert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Success Criteria</a:t>
            </a:r>
            <a:endParaRPr/>
          </a:p>
        </p:txBody>
      </p:sp>
      <p:sp>
        <p:nvSpPr>
          <p:cNvPr id="92" name="Google Shape;92;p17"/>
          <p:cNvSpPr/>
          <p:nvPr/>
        </p:nvSpPr>
        <p:spPr>
          <a:xfrm>
            <a:off x="311700" y="1407300"/>
            <a:ext cx="8032500" cy="3387600"/>
          </a:xfrm>
          <a:prstGeom prst="roundRect">
            <a:avLst>
              <a:gd fmla="val 16667" name="adj"/>
            </a:avLst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mfortaa"/>
                <a:ea typeface="Comfortaa"/>
                <a:cs typeface="Comfortaa"/>
                <a:sym typeface="Comfortaa"/>
              </a:rPr>
              <a:t>I will know that I have met success when I can/have…</a:t>
            </a:r>
            <a:endParaRPr sz="2000">
              <a:latin typeface="Comfortaa"/>
              <a:ea typeface="Comfortaa"/>
              <a:cs typeface="Comfortaa"/>
              <a:sym typeface="Comforta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omfortaa"/>
              <a:buChar char="-"/>
            </a:pPr>
            <a:r>
              <a:rPr lang="en" sz="2000">
                <a:latin typeface="Comfortaa"/>
                <a:ea typeface="Comfortaa"/>
                <a:cs typeface="Comfortaa"/>
                <a:sym typeface="Comfortaa"/>
              </a:rPr>
              <a:t> ____________________________________________</a:t>
            </a:r>
            <a:endParaRPr sz="20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mfortaa"/>
              <a:ea typeface="Comfortaa"/>
              <a:cs typeface="Comfortaa"/>
              <a:sym typeface="Comforta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omfortaa"/>
              <a:buChar char="-"/>
            </a:pPr>
            <a:r>
              <a:rPr lang="en" sz="2000">
                <a:latin typeface="Comfortaa"/>
                <a:ea typeface="Comfortaa"/>
                <a:cs typeface="Comfortaa"/>
                <a:sym typeface="Comfortaa"/>
              </a:rPr>
              <a:t>_____________________________________________</a:t>
            </a:r>
            <a:endParaRPr sz="20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descr="Bitmoji Image" id="93" name="Google Shape;9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03100" y="2571750"/>
            <a:ext cx="2425575" cy="2425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Before you leave...</a:t>
            </a:r>
            <a:endParaRPr/>
          </a:p>
        </p:txBody>
      </p:sp>
      <p:sp>
        <p:nvSpPr>
          <p:cNvPr id="99" name="Google Shape;99;p18"/>
          <p:cNvSpPr/>
          <p:nvPr/>
        </p:nvSpPr>
        <p:spPr>
          <a:xfrm>
            <a:off x="311700" y="1880550"/>
            <a:ext cx="8319300" cy="1706100"/>
          </a:xfrm>
          <a:prstGeom prst="left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00FF00"/>
              </a:gs>
              <a:gs pos="0">
                <a:srgbClr val="FF0000"/>
              </a:gs>
              <a:gs pos="41000">
                <a:srgbClr val="FF9900"/>
              </a:gs>
              <a:gs pos="78000">
                <a:srgbClr val="00FF00"/>
              </a:gs>
              <a:gs pos="100000">
                <a:srgbClr val="203E13"/>
              </a:gs>
            </a:gsLst>
            <a:lin ang="2700006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omfortaa"/>
                <a:ea typeface="Comfortaa"/>
                <a:cs typeface="Comfortaa"/>
                <a:sym typeface="Comfortaa"/>
              </a:rPr>
              <a:t>I can...</a:t>
            </a:r>
            <a:endParaRPr sz="21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0" name="Google Shape;100;p18"/>
          <p:cNvSpPr/>
          <p:nvPr/>
        </p:nvSpPr>
        <p:spPr>
          <a:xfrm>
            <a:off x="0" y="3437400"/>
            <a:ext cx="8319300" cy="1706100"/>
          </a:xfrm>
          <a:prstGeom prst="leftRightArrow">
            <a:avLst>
              <a:gd fmla="val 50000" name="adj1"/>
              <a:gd fmla="val 50000" name="adj2"/>
            </a:avLst>
          </a:prstGeom>
          <a:gradFill>
            <a:gsLst>
              <a:gs pos="0">
                <a:srgbClr val="00FF00"/>
              </a:gs>
              <a:gs pos="0">
                <a:srgbClr val="FF0000"/>
              </a:gs>
              <a:gs pos="41000">
                <a:srgbClr val="FF9900"/>
              </a:gs>
              <a:gs pos="78000">
                <a:srgbClr val="00FF00"/>
              </a:gs>
              <a:gs pos="100000">
                <a:srgbClr val="203E13"/>
              </a:gs>
            </a:gsLst>
            <a:lin ang="2700006" scaled="0"/>
          </a:gra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omfortaa"/>
                <a:ea typeface="Comfortaa"/>
                <a:cs typeface="Comfortaa"/>
                <a:sym typeface="Comfortaa"/>
              </a:rPr>
              <a:t>I can...</a:t>
            </a:r>
            <a:endParaRPr sz="21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1" name="Google Shape;101;p18"/>
          <p:cNvSpPr/>
          <p:nvPr/>
        </p:nvSpPr>
        <p:spPr>
          <a:xfrm>
            <a:off x="5155950" y="261525"/>
            <a:ext cx="3599100" cy="734700"/>
          </a:xfrm>
          <a:prstGeom prst="ellipse">
            <a:avLst/>
          </a:prstGeom>
          <a:gradFill>
            <a:gsLst>
              <a:gs pos="0">
                <a:srgbClr val="1077D2"/>
              </a:gs>
              <a:gs pos="100000">
                <a:srgbClr val="093153"/>
              </a:gs>
            </a:gsLst>
            <a:lin ang="5400012" scaled="0"/>
          </a:gra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Has your level of understanding changed?</a:t>
            </a:r>
            <a:endParaRPr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MAKE YOUR MARKS!</a:t>
            </a:r>
            <a:endParaRPr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2" name="Google Shape;102;p18"/>
          <p:cNvSpPr/>
          <p:nvPr/>
        </p:nvSpPr>
        <p:spPr>
          <a:xfrm>
            <a:off x="410975" y="1183125"/>
            <a:ext cx="1220400" cy="4608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fortaa"/>
                <a:ea typeface="Comfortaa"/>
                <a:cs typeface="Comfortaa"/>
                <a:sym typeface="Comfortaa"/>
              </a:rPr>
              <a:t>Novice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3" name="Google Shape;103;p18"/>
          <p:cNvSpPr/>
          <p:nvPr/>
        </p:nvSpPr>
        <p:spPr>
          <a:xfrm>
            <a:off x="3661525" y="1183125"/>
            <a:ext cx="1220400" cy="4608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fortaa"/>
                <a:ea typeface="Comfortaa"/>
                <a:cs typeface="Comfortaa"/>
                <a:sym typeface="Comfortaa"/>
              </a:rPr>
              <a:t>Apprentice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4" name="Google Shape;104;p18"/>
          <p:cNvSpPr/>
          <p:nvPr/>
        </p:nvSpPr>
        <p:spPr>
          <a:xfrm>
            <a:off x="7098900" y="1183125"/>
            <a:ext cx="1220400" cy="4608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fortaa"/>
                <a:ea typeface="Comfortaa"/>
                <a:cs typeface="Comfortaa"/>
                <a:sym typeface="Comfortaa"/>
              </a:rPr>
              <a:t>Expert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Marching Orders</a:t>
            </a:r>
            <a:endParaRPr/>
          </a:p>
        </p:txBody>
      </p:sp>
      <p:sp>
        <p:nvSpPr>
          <p:cNvPr id="110" name="Google Shape;110;p1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