
<file path=[Content_Types].xml><?xml version="1.0" encoding="utf-8"?>
<Types xmlns="http://schemas.openxmlformats.org/package/2006/content-types">
  <Default Extension="rels" ContentType="application/vnd.openxmlformats-package.relationships+xml"/>
  <Override PartName="/ppt/slides/slide14.xml" ContentType="application/vnd.openxmlformats-officedocument.presentationml.slide+xml"/>
  <Override PartName="/ppt/notesSlides/notesSlide16.xml" ContentType="application/vnd.openxmlformats-officedocument.presentationml.notesSlide+xml"/>
  <Default Extension="xml" ContentType="application/xml"/>
  <Override PartName="/ppt/tableStyles.xml" ContentType="application/vnd.openxmlformats-officedocument.presentationml.tableStyles+xml"/>
  <Override PartName="/ppt/notesSlides/notesSlide31.xml" ContentType="application/vnd.openxmlformats-officedocument.presentationml.notesSlide+xml"/>
  <Override PartName="/ppt/notesSlides/notesSlide1.xml" ContentType="application/vnd.openxmlformats-officedocument.presentationml.notesSlide+xml"/>
  <Override PartName="/ppt/slides/slide28.xml" ContentType="application/vnd.openxmlformats-officedocument.presentationml.slide+xml"/>
  <Override PartName="/ppt/slides/slide21.xml" ContentType="application/vnd.openxmlformats-officedocument.presentationml.slide+xml"/>
  <Override PartName="/ppt/notesSlides/notesSlide23.xml" ContentType="application/vnd.openxmlformats-officedocument.presentationml.notesSlide+xml"/>
  <Override PartName="/ppt/slides/slide5.xml" ContentType="application/vnd.openxmlformats-officedocument.presentationml.slide+xml"/>
  <Override PartName="/ppt/notesSlides/notesSlide9.xml" ContentType="application/vnd.openxmlformats-officedocument.presentationml.notesSlide+xml"/>
  <Override PartName="/ppt/slideLayouts/slideLayout5.xml" ContentType="application/vnd.openxmlformats-officedocument.presentationml.slideLayout+xml"/>
  <Override PartName="/ppt/slides/slide30.xml" ContentType="application/vnd.openxmlformats-officedocument.presentationml.slide+xml"/>
  <Override PartName="/ppt/slides/slide13.xml" ContentType="application/vnd.openxmlformats-officedocument.presentationml.slide+xml"/>
  <Override PartName="/ppt/slideMasters/slideMaster1.xml" ContentType="application/vnd.openxmlformats-officedocument.presentationml.slideMaster+xml"/>
  <Override PartName="/ppt/notesSlides/notesSlide15.xml" ContentType="application/vnd.openxmlformats-officedocument.presentationml.notesSlide+xml"/>
  <Override PartName="/docProps/core.xml" ContentType="application/vnd.openxmlformats-package.core-properties+xml"/>
  <Override PartName="/ppt/notesSlides/notesSlide7.xml" ContentType="application/vnd.openxmlformats-officedocument.presentationml.notesSlide+xml"/>
  <Override PartName="/ppt/notesSlides/notesSlide30.xml" ContentType="application/vnd.openxmlformats-officedocument.presentationml.notesSlide+xml"/>
  <Override PartName="/ppt/handoutMasters/handoutMaster1.xml" ContentType="application/vnd.openxmlformats-officedocument.presentationml.handoutMaster+xml"/>
  <Override PartName="/ppt/slides/slide27.xml" ContentType="application/vnd.openxmlformats-officedocument.presentationml.slide+xml"/>
  <Override PartName="/ppt/notesSlides/notesSlide29.xml" ContentType="application/vnd.openxmlformats-officedocument.presentationml.notesSlide+xml"/>
  <Override PartName="/ppt/slides/slide20.xml" ContentType="application/vnd.openxmlformats-officedocument.presentationml.slide+xml"/>
  <Override PartName="/ppt/notesSlides/notesSlide22.xml" ContentType="application/vnd.openxmlformats-officedocument.presentationml.notesSlide+xml"/>
  <Override PartName="/ppt/slides/slide4.xml" ContentType="application/vnd.openxmlformats-officedocument.presentationml.slide+xml"/>
  <Override PartName="/ppt/slides/slide19.xml" ContentType="application/vnd.openxmlformats-officedocument.presentationml.slide+xml"/>
  <Override PartName="/ppt/notesSlides/notesSlide8.xml" ContentType="application/vnd.openxmlformats-officedocument.presentationml.notesSlide+xml"/>
  <Default Extension="png" ContentType="image/png"/>
  <Override PartName="/ppt/slideLayouts/slideLayout4.xml" ContentType="application/vnd.openxmlformats-officedocument.presentationml.slideLayout+xml"/>
  <Override PartName="/ppt/slides/slide12.xml" ContentType="application/vnd.openxmlformats-officedocument.presentationml.slide+xml"/>
  <Override PartName="/ppt/notesSlides/notesSlide14.xml" ContentType="application/vnd.openxmlformats-officedocument.presentationml.notesSlide+xml"/>
  <Override PartName="/ppt/notesSlides/notesSlide6.xml" ContentType="application/vnd.openxmlformats-officedocument.presentationml.notesSlide+xml"/>
  <Override PartName="/ppt/presProps.xml" ContentType="application/vnd.openxmlformats-officedocument.presentationml.presProps+xml"/>
  <Override PartName="/ppt/slides/slide26.xml" ContentType="application/vnd.openxmlformats-officedocument.presentationml.slide+xml"/>
  <Override PartName="/ppt/notesSlides/notesSlide28.xml" ContentType="application/vnd.openxmlformats-officedocument.presentationml.notesSlide+xml"/>
  <Override PartName="/ppt/notesSlides/notesSlide21.xml" ContentType="application/vnd.openxmlformats-officedocument.presentationml.notesSlide+xml"/>
  <Override PartName="/ppt/slides/slide3.xml" ContentType="application/vnd.openxmlformats-officedocument.presentationml.slide+xml"/>
  <Override PartName="/ppt/slides/slide18.xml" ContentType="application/vnd.openxmlformats-officedocument.presentationml.slide+xml"/>
  <Override PartName="/ppt/slideLayouts/slideLayout3.xml" ContentType="application/vnd.openxmlformats-officedocument.presentationml.slideLayout+xml"/>
  <Override PartName="/ppt/slides/slide11.xml" ContentType="application/vnd.openxmlformats-officedocument.presentationml.slide+xml"/>
  <Override PartName="/ppt/notesSlides/notesSlide13.xml" ContentType="application/vnd.openxmlformats-officedocument.presentationml.notesSlide+xml"/>
  <Override PartName="/ppt/notesSlides/notesSlide5.xml" ContentType="application/vnd.openxmlformats-officedocument.presentationml.notesSlide+xml"/>
  <Override PartName="/ppt/slides/slide25.xml" ContentType="application/vnd.openxmlformats-officedocument.presentationml.slide+xml"/>
  <Override PartName="/ppt/notesSlides/notesSlide27.xml" ContentType="application/vnd.openxmlformats-officedocument.presentationml.notesSlide+xml"/>
  <Override PartName="/ppt/slides/slide9.xml" ContentType="application/vnd.openxmlformats-officedocument.presentationml.slide+xml"/>
  <Override PartName="/ppt/slideLayouts/slideLayout9.xml" ContentType="application/vnd.openxmlformats-officedocument.presentationml.slideLayout+xml"/>
  <Override PartName="/ppt/notesSlides/notesSlide20.xml" ContentType="application/vnd.openxmlformats-officedocument.presentationml.notesSlide+xml"/>
  <Override PartName="/ppt/slides/slide2.xml" ContentType="application/vnd.openxmlformats-officedocument.presentationml.slide+xml"/>
  <Override PartName="/ppt/slideLayouts/slideLayout2.xml" ContentType="application/vnd.openxmlformats-officedocument.presentationml.slideLayout+xml"/>
  <Override PartName="/ppt/slides/slide17.xml" ContentType="application/vnd.openxmlformats-officedocument.presentationml.slide+xml"/>
  <Override PartName="/ppt/notesSlides/notesSlide19.xml" ContentType="application/vnd.openxmlformats-officedocument.presentationml.notesSlide+xml"/>
  <Override PartName="/ppt/slides/slide10.xml" ContentType="application/vnd.openxmlformats-officedocument.presentationml.slide+xml"/>
  <Override PartName="/ppt/notesSlides/notesSlide12.xml" ContentType="application/vnd.openxmlformats-officedocument.presentationml.notesSlide+xml"/>
  <Override PartName="/docProps/app.xml" ContentType="application/vnd.openxmlformats-officedocument.extended-properties+xml"/>
  <Override PartName="/ppt/notesSlides/notesSlide4.xml" ContentType="application/vnd.openxmlformats-officedocument.presentationml.notesSlide+xml"/>
  <Override PartName="/ppt/theme/theme3.xml" ContentType="application/vnd.openxmlformats-officedocument.theme+xml"/>
  <Override PartName="/ppt/slides/slide24.xml" ContentType="application/vnd.openxmlformats-officedocument.presentationml.slide+xml"/>
  <Override PartName="/ppt/notesSlides/notesSlide10.xml" ContentType="application/vnd.openxmlformats-officedocument.presentationml.notesSlide+xml"/>
  <Override PartName="/ppt/notesSlides/notesSlide26.xml" ContentType="application/vnd.openxmlformats-officedocument.presentationml.notesSlide+xml"/>
  <Override PartName="/ppt/slides/slide8.xml" ContentType="application/vnd.openxmlformats-officedocument.presentationml.slide+xml"/>
  <Override PartName="/ppt/slideLayouts/slideLayout8.xml" ContentType="application/vnd.openxmlformats-officedocument.presentationml.slideLayout+xml"/>
  <Override PartName="/ppt/slides/slide1.xml" ContentType="application/vnd.openxmlformats-officedocument.presentationml.slide+xml"/>
  <Override PartName="/ppt/slideLayouts/slideLayout1.xml" ContentType="application/vnd.openxmlformats-officedocument.presentationml.slideLayout+xml"/>
  <Override PartName="/ppt/slides/slide16.xml" ContentType="application/vnd.openxmlformats-officedocument.presentationml.slide+xml"/>
  <Override PartName="/ppt/notesSlides/notesSlide18.xml" ContentType="application/vnd.openxmlformats-officedocument.presentationml.notesSlide+xml"/>
  <Override PartName="/ppt/viewProps.xml" ContentType="application/vnd.openxmlformats-officedocument.presentationml.viewProps+xml"/>
  <Override PartName="/ppt/notesSlides/notesSlide11.xml" ContentType="application/vnd.openxmlformats-officedocument.presentationml.notesSlide+xml"/>
  <Override PartName="/ppt/notesSlides/notesSlide3.xml" ContentType="application/vnd.openxmlformats-officedocument.presentationml.notesSlide+xml"/>
  <Override PartName="/ppt/theme/theme2.xml" ContentType="application/vnd.openxmlformats-officedocument.theme+xml"/>
  <Override PartName="/ppt/slideLayouts/slideLayout11.xml" ContentType="application/vnd.openxmlformats-officedocument.presentationml.slideLayout+xml"/>
  <Override PartName="/ppt/slides/slide23.xml" ContentType="application/vnd.openxmlformats-officedocument.presentationml.slide+xml"/>
  <Override PartName="/ppt/notesSlides/notesSlide25.xml" ContentType="application/vnd.openxmlformats-officedocument.presentationml.notesSlide+xml"/>
  <Override PartName="/ppt/slides/slide7.xml" ContentType="application/vnd.openxmlformats-officedocument.presentationml.slide+xml"/>
  <Override PartName="/ppt/slideLayouts/slideLayout7.xml" ContentType="application/vnd.openxmlformats-officedocument.presentationml.slideLayout+xml"/>
  <Override PartName="/ppt/slides/slide32.xml" ContentType="application/vnd.openxmlformats-officedocument.presentationml.slide+xml"/>
  <Override PartName="/ppt/notesMasters/notesMaster1.xml" ContentType="application/vnd.openxmlformats-officedocument.presentationml.notesMaster+xml"/>
  <Override PartName="/ppt/slides/slide15.xml" ContentType="application/vnd.openxmlformats-officedocument.presentationml.slide+xml"/>
  <Override PartName="/ppt/notesSlides/notesSlide17.xml" ContentType="application/vnd.openxmlformats-officedocument.presentationml.notesSlide+xml"/>
  <Override PartName="/ppt/notesSlides/notesSlide32.xml" ContentType="application/vnd.openxmlformats-officedocument.presentationml.notesSlide+xml"/>
  <Override PartName="/ppt/notesSlides/notesSlide2.xml" ContentType="application/vnd.openxmlformats-officedocument.presentationml.notesSlide+xml"/>
  <Override PartName="/ppt/slides/slide29.xml" ContentType="application/vnd.openxmlformats-officedocument.presentationml.slide+xml"/>
  <Override PartName="/ppt/theme/theme1.xml" ContentType="application/vnd.openxmlformats-officedocument.theme+xml"/>
  <Override PartName="/ppt/slides/slide22.xml" ContentType="application/vnd.openxmlformats-officedocument.presentationml.slide+xml"/>
  <Override PartName="/ppt/presentation.xml" ContentType="application/vnd.openxmlformats-officedocument.presentationml.presentation.main+xml"/>
  <Override PartName="/ppt/notesSlides/notesSlide24.xml" ContentType="application/vnd.openxmlformats-officedocument.presentationml.notesSlide+xml"/>
  <Override PartName="/ppt/slides/slide6.xml" ContentType="application/vnd.openxmlformats-officedocument.presentationml.slide+xml"/>
  <Override PartName="/ppt/slideLayouts/slideLayout10.xml" ContentType="application/vnd.openxmlformats-officedocument.presentationml.slideLayout+xml"/>
  <Override PartName="/ppt/slideLayouts/slideLayout6.xml" ContentType="application/vnd.openxmlformats-officedocument.presentationml.slideLayout+xml"/>
  <Override PartName="/ppt/slides/slide31.xml" ContentType="application/vnd.openxmlformats-officedocument.presentationml.slide+xml"/>
  <Default Extension="bin" ContentType="application/vnd.openxmlformats-officedocument.presentationml.printerSettings"/>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SpecialPlsOnTitleSld="0" saveSubsetFonts="1" autoCompressPictures="0">
  <p:sldMasterIdLst>
    <p:sldMasterId id="2147483660" r:id="rId1"/>
  </p:sldMasterIdLst>
  <p:notesMasterIdLst>
    <p:notesMasterId r:id="rId34"/>
  </p:notesMasterIdLst>
  <p:handoutMasterIdLst>
    <p:handoutMasterId r:id="rId35"/>
  </p:handoutMasterIdLst>
  <p:sldIdLst>
    <p:sldId id="256" r:id="rId2"/>
    <p:sldId id="257" r:id="rId3"/>
    <p:sldId id="258" r:id="rId4"/>
    <p:sldId id="287" r:id="rId5"/>
    <p:sldId id="284" r:id="rId6"/>
    <p:sldId id="298" r:id="rId7"/>
    <p:sldId id="288" r:id="rId8"/>
    <p:sldId id="290" r:id="rId9"/>
    <p:sldId id="291" r:id="rId10"/>
    <p:sldId id="293" r:id="rId11"/>
    <p:sldId id="292" r:id="rId12"/>
    <p:sldId id="300" r:id="rId13"/>
    <p:sldId id="318" r:id="rId14"/>
    <p:sldId id="301" r:id="rId15"/>
    <p:sldId id="289" r:id="rId16"/>
    <p:sldId id="312" r:id="rId17"/>
    <p:sldId id="303" r:id="rId18"/>
    <p:sldId id="295" r:id="rId19"/>
    <p:sldId id="304" r:id="rId20"/>
    <p:sldId id="305" r:id="rId21"/>
    <p:sldId id="307" r:id="rId22"/>
    <p:sldId id="308" r:id="rId23"/>
    <p:sldId id="309" r:id="rId24"/>
    <p:sldId id="310" r:id="rId25"/>
    <p:sldId id="311" r:id="rId26"/>
    <p:sldId id="313" r:id="rId27"/>
    <p:sldId id="314" r:id="rId28"/>
    <p:sldId id="316" r:id="rId29"/>
    <p:sldId id="317" r:id="rId30"/>
    <p:sldId id="306" r:id="rId31"/>
    <p:sldId id="285" r:id="rId32"/>
    <p:sldId id="286" r:id="rId3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457200" rtl="0" eaLnBrk="1" latinLnBrk="0" hangingPunct="1">
      <a:defRPr kern="1200">
        <a:solidFill>
          <a:schemeClr val="tx1"/>
        </a:solidFill>
        <a:latin typeface="Arial" charset="0"/>
        <a:ea typeface="+mn-ea"/>
        <a:cs typeface="+mn-cs"/>
      </a:defRPr>
    </a:lvl6pPr>
    <a:lvl7pPr marL="2743200" algn="l" defTabSz="457200" rtl="0" eaLnBrk="1" latinLnBrk="0" hangingPunct="1">
      <a:defRPr kern="1200">
        <a:solidFill>
          <a:schemeClr val="tx1"/>
        </a:solidFill>
        <a:latin typeface="Arial" charset="0"/>
        <a:ea typeface="+mn-ea"/>
        <a:cs typeface="+mn-cs"/>
      </a:defRPr>
    </a:lvl7pPr>
    <a:lvl8pPr marL="3200400" algn="l" defTabSz="457200" rtl="0" eaLnBrk="1" latinLnBrk="0" hangingPunct="1">
      <a:defRPr kern="1200">
        <a:solidFill>
          <a:schemeClr val="tx1"/>
        </a:solidFill>
        <a:latin typeface="Arial" charset="0"/>
        <a:ea typeface="+mn-ea"/>
        <a:cs typeface="+mn-cs"/>
      </a:defRPr>
    </a:lvl8pPr>
    <a:lvl9pPr marL="3657600" algn="l" defTabSz="4572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rnWhat="handouts6" frameSlides="1"/>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SorterView">
  <p:normalViewPr>
    <p:restoredLeft sz="15620"/>
    <p:restoredTop sz="70420" autoAdjust="0"/>
  </p:normalViewPr>
  <p:slideViewPr>
    <p:cSldViewPr>
      <p:cViewPr varScale="1">
        <p:scale>
          <a:sx n="50" d="100"/>
          <a:sy n="50" d="100"/>
        </p:scale>
        <p:origin x="-1650" y="-90"/>
      </p:cViewPr>
      <p:guideLst>
        <p:guide orient="horz" pos="2160"/>
        <p:guide pos="2880"/>
      </p:guideLst>
    </p:cSldViewPr>
  </p:slideViewPr>
  <p:outlineViewPr>
    <p:cViewPr>
      <p:scale>
        <a:sx n="33" d="100"/>
        <a:sy n="33" d="100"/>
      </p:scale>
      <p:origin x="0" y="616"/>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548" y="202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notesMaster" Target="notesMasters/notesMaster1.xml"/><Relationship Id="rId35" Type="http://schemas.openxmlformats.org/officeDocument/2006/relationships/handoutMaster" Target="handoutMasters/handoutMaster1.xml"/><Relationship Id="rId36" Type="http://schemas.openxmlformats.org/officeDocument/2006/relationships/printerSettings" Target="printerSettings/printerSettings1.bin"/><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esProps" Target="presProps.xml"/><Relationship Id="rId38" Type="http://schemas.openxmlformats.org/officeDocument/2006/relationships/viewProps" Target="viewProps.xml"/><Relationship Id="rId39" Type="http://schemas.openxmlformats.org/officeDocument/2006/relationships/theme" Target="theme/theme1.xml"/><Relationship Id="rId4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6B8CAAD7-0218-2245-AD1C-22B5EE1C040E}" type="datetime1">
              <a:rPr lang="en-US"/>
              <a:pPr>
                <a:defRPr/>
              </a:pPr>
              <a:t>11/14/10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D7BAC22F-20DF-7D4D-9BD8-2B0D3304B7E8}" type="slidenum">
              <a:rPr lang="en-US"/>
              <a:pPr>
                <a:defRPr/>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5F588BD-28C4-3F4D-A4CF-DFB476620D6C}" type="slidenum">
              <a:rPr lang="en-US"/>
              <a:pPr>
                <a:defRPr/>
              </a:pPr>
              <a:t>‹#›</a:t>
            </a:fld>
            <a:endParaRPr lang="en-US"/>
          </a:p>
        </p:txBody>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 Id="rId3" Type="http://schemas.openxmlformats.org/officeDocument/2006/relationships/hyperlink" Target="http://www.cae.org" TargetMode="Externa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D5F588BD-28C4-3F4D-A4CF-DFB476620D6C}" type="slidenum">
              <a:rPr lang="en-US" smtClean="0"/>
              <a:pPr>
                <a:defRPr/>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3794" name="Slide Image Placeholder 1"/>
          <p:cNvSpPr>
            <a:spLocks noGrp="1" noRot="1" noChangeAspect="1"/>
          </p:cNvSpPr>
          <p:nvPr>
            <p:ph type="sldImg"/>
          </p:nvPr>
        </p:nvSpPr>
        <p:spPr>
          <a:ln/>
        </p:spPr>
      </p:sp>
      <p:sp>
        <p:nvSpPr>
          <p:cNvPr id="33795" name="Notes Placeholder 2"/>
          <p:cNvSpPr>
            <a:spLocks noGrp="1"/>
          </p:cNvSpPr>
          <p:nvPr>
            <p:ph type="body" idx="1"/>
          </p:nvPr>
        </p:nvSpPr>
        <p:spPr>
          <a:noFill/>
          <a:ln/>
        </p:spPr>
        <p:txBody>
          <a:bodyPr/>
          <a:lstStyle/>
          <a:p>
            <a:pPr>
              <a:spcBef>
                <a:spcPts val="0"/>
              </a:spcBef>
            </a:pPr>
            <a:r>
              <a:rPr lang="en-US" sz="1000" dirty="0" smtClean="0"/>
              <a:t>Many jobs considered “blue-collar” involve expert thinking as well as manual labor; workers continually encounter new problems for which they have to construct new solutions. For example, today’s auto repair technicians use computer-based diagnostic tools to test cars—but expert thinking must kick in when the computer diagnostics indicate that all systems are functioning yet the car is not performing adequately. </a:t>
            </a:r>
          </a:p>
          <a:p>
            <a:pPr>
              <a:spcBef>
                <a:spcPts val="0"/>
              </a:spcBef>
            </a:pPr>
            <a:endParaRPr lang="en-US" sz="1000" dirty="0" smtClean="0"/>
          </a:p>
          <a:p>
            <a:pPr>
              <a:spcBef>
                <a:spcPts val="0"/>
              </a:spcBef>
            </a:pPr>
            <a:r>
              <a:rPr lang="en-US" sz="1000" dirty="0" smtClean="0"/>
              <a:t>Complex communication is the ability to not only elicit and transmit information but also convey a particular interpretation of information to others. Jobs in teaching, selling, managing, and negotiation require this set of skills. If a student downloads a calculus lesson from a teaching Website, the student will have access to the information—but there is no guarantee that the student will understand it. It takes a good teacher to present the information in a way that helps students translate information into usable knowledge. Complex communication is equally important in sales. Customers who know exactly what they want can order from a Website without human interaction. But only subtle human contact can convince a reluctant customer to buy. Good salespeople are continually modifying their arguments as they read the customer’s facial expression and listen to the customer’s questions. Selling is difficult to express in rules, and so it remains a human. Routine manual work (such as manufacturing products on an assembly line) and routine cognitive work (such as filing and bookkeeping) are the easiest types of tasks to computerize. </a:t>
            </a:r>
          </a:p>
          <a:p>
            <a:pPr>
              <a:spcBef>
                <a:spcPts val="0"/>
              </a:spcBef>
            </a:pPr>
            <a:endParaRPr lang="en-US" sz="1000" dirty="0" smtClean="0"/>
          </a:p>
          <a:p>
            <a:pPr>
              <a:spcBef>
                <a:spcPts val="0"/>
              </a:spcBef>
            </a:pPr>
            <a:r>
              <a:rPr lang="en-US" sz="1000" dirty="0" smtClean="0"/>
              <a:t>What Should Schools Focus On? </a:t>
            </a:r>
          </a:p>
          <a:p>
            <a:pPr>
              <a:spcBef>
                <a:spcPts val="0"/>
              </a:spcBef>
            </a:pPr>
            <a:r>
              <a:rPr lang="en-US" sz="1000" dirty="0" smtClean="0"/>
              <a:t>Although it is crucial for schools to help students gain expert thinking and complex communication skills, they should not stop teaching basic skills .People must have literacy and math skills to become expert thinkers in any field. And students can learn the skills needed to be good at complex communication and expert thinking as they study any subject area. The challenge posed by a changing economy is not to teach new subjects, but to teach all subjects so that students develop complex understanding and communication skills. Young people will need these complex skills to succeed in additional education or training and in almost any job that pays a decent salary.</a:t>
            </a:r>
          </a:p>
        </p:txBody>
      </p:sp>
      <p:sp>
        <p:nvSpPr>
          <p:cNvPr id="33796" name="Slide Number Placeholder 3"/>
          <p:cNvSpPr>
            <a:spLocks noGrp="1"/>
          </p:cNvSpPr>
          <p:nvPr>
            <p:ph type="sldNum" sz="quarter" idx="5"/>
          </p:nvPr>
        </p:nvSpPr>
        <p:spPr>
          <a:noFill/>
        </p:spPr>
        <p:txBody>
          <a:bodyPr/>
          <a:lstStyle/>
          <a:p>
            <a:fld id="{BC205CF5-4E8F-DB49-AC25-B54544BEAEF1}" type="slidenum">
              <a:rPr lang="en-US" smtClean="0"/>
              <a:pPr/>
              <a:t>10</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5842" name="Slide Image Placeholder 1"/>
          <p:cNvSpPr>
            <a:spLocks noGrp="1" noRot="1" noChangeAspect="1"/>
          </p:cNvSpPr>
          <p:nvPr>
            <p:ph type="sldImg"/>
          </p:nvPr>
        </p:nvSpPr>
        <p:spPr>
          <a:ln/>
        </p:spPr>
      </p:sp>
      <p:sp>
        <p:nvSpPr>
          <p:cNvPr id="35843" name="Notes Placeholder 2"/>
          <p:cNvSpPr>
            <a:spLocks noGrp="1"/>
          </p:cNvSpPr>
          <p:nvPr>
            <p:ph type="body" idx="1"/>
          </p:nvPr>
        </p:nvSpPr>
        <p:spPr>
          <a:noFill/>
          <a:ln/>
        </p:spPr>
        <p:txBody>
          <a:bodyPr/>
          <a:lstStyle/>
          <a:p>
            <a:pPr>
              <a:spcBef>
                <a:spcPts val="0"/>
              </a:spcBef>
            </a:pPr>
            <a:r>
              <a:rPr lang="en-US" dirty="0" smtClean="0"/>
              <a:t>Turn to a partner and discuss the following question…</a:t>
            </a:r>
          </a:p>
          <a:p>
            <a:pPr>
              <a:spcBef>
                <a:spcPts val="0"/>
              </a:spcBef>
            </a:pPr>
            <a:endParaRPr lang="en-US" dirty="0" smtClean="0"/>
          </a:p>
          <a:p>
            <a:pPr>
              <a:spcBef>
                <a:spcPts val="0"/>
              </a:spcBef>
            </a:pPr>
            <a:r>
              <a:rPr lang="en-US" dirty="0" smtClean="0"/>
              <a:t>What implications does this quote have for the selection of standards you may choose to turn into learning targets for the purpose of assessing student learning or proficiency?</a:t>
            </a:r>
          </a:p>
          <a:p>
            <a:pPr>
              <a:spcBef>
                <a:spcPts val="0"/>
              </a:spcBef>
            </a:pPr>
            <a:endParaRPr lang="en-US" dirty="0" smtClean="0"/>
          </a:p>
          <a:p>
            <a:pPr>
              <a:spcBef>
                <a:spcPts val="0"/>
              </a:spcBef>
            </a:pPr>
            <a:r>
              <a:rPr lang="en-US" dirty="0" smtClean="0"/>
              <a:t>For a more thorough group activity investigate the question, “Which human skills does the labor market value?” by engaging your group in a jigsaw reading activity using the article, </a:t>
            </a:r>
            <a:r>
              <a:rPr lang="en-US" i="1" dirty="0" smtClean="0"/>
              <a:t>Education and the Changing Job Market: An Education Centered on Complex Thinking and Communicating is a Graduate’s Passport to Prosperity</a:t>
            </a:r>
            <a:r>
              <a:rPr lang="en-US" dirty="0" smtClean="0"/>
              <a:t>, Frank Levy and Richard </a:t>
            </a:r>
            <a:r>
              <a:rPr lang="en-US" dirty="0" err="1" smtClean="0"/>
              <a:t>Murnane</a:t>
            </a:r>
            <a:r>
              <a:rPr lang="en-US" dirty="0" smtClean="0"/>
              <a:t>, Educational Leadership, October 2004. These researchers (Levy at MIT and </a:t>
            </a:r>
            <a:r>
              <a:rPr lang="en-US" dirty="0" err="1" smtClean="0"/>
              <a:t>Murnane</a:t>
            </a:r>
            <a:r>
              <a:rPr lang="en-US" dirty="0" smtClean="0"/>
              <a:t> at Harvard) published, </a:t>
            </a:r>
            <a:r>
              <a:rPr lang="en-US" i="1" dirty="0" smtClean="0"/>
              <a:t>The Skill Content of Recent Technological Change an Empirical Exploration</a:t>
            </a:r>
            <a:r>
              <a:rPr lang="en-US" dirty="0" smtClean="0"/>
              <a:t> in the Quarterly Journal of Economics in 2003. This study preceded the Ed Leadership article.</a:t>
            </a:r>
          </a:p>
        </p:txBody>
      </p:sp>
      <p:sp>
        <p:nvSpPr>
          <p:cNvPr id="35844" name="Slide Number Placeholder 3"/>
          <p:cNvSpPr>
            <a:spLocks noGrp="1"/>
          </p:cNvSpPr>
          <p:nvPr>
            <p:ph type="sldNum" sz="quarter" idx="5"/>
          </p:nvPr>
        </p:nvSpPr>
        <p:spPr>
          <a:noFill/>
        </p:spPr>
        <p:txBody>
          <a:bodyPr/>
          <a:lstStyle/>
          <a:p>
            <a:fld id="{B262E29F-41C2-434B-9687-EE63DC7C7628}" type="slidenum">
              <a:rPr lang="en-US" smtClean="0"/>
              <a:pPr/>
              <a:t>11</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7890" name="Slide Image Placeholder 1"/>
          <p:cNvSpPr>
            <a:spLocks noGrp="1" noRot="1" noChangeAspect="1"/>
          </p:cNvSpPr>
          <p:nvPr>
            <p:ph type="sldImg"/>
          </p:nvPr>
        </p:nvSpPr>
        <p:spPr>
          <a:ln/>
        </p:spPr>
      </p:sp>
      <p:sp>
        <p:nvSpPr>
          <p:cNvPr id="37891" name="Notes Placeholder 2"/>
          <p:cNvSpPr>
            <a:spLocks noGrp="1"/>
          </p:cNvSpPr>
          <p:nvPr>
            <p:ph type="body" idx="1"/>
          </p:nvPr>
        </p:nvSpPr>
        <p:spPr>
          <a:noFill/>
          <a:ln/>
        </p:spPr>
        <p:txBody>
          <a:bodyPr/>
          <a:lstStyle/>
          <a:p>
            <a:pPr>
              <a:spcBef>
                <a:spcPts val="0"/>
              </a:spcBef>
            </a:pPr>
            <a:r>
              <a:rPr lang="en-US" dirty="0" smtClean="0"/>
              <a:t>For many reasons we continue to conduct school in a manner that was designed for 19</a:t>
            </a:r>
            <a:r>
              <a:rPr lang="en-US" baseline="30000" dirty="0" smtClean="0"/>
              <a:t>th</a:t>
            </a:r>
            <a:r>
              <a:rPr lang="en-US" dirty="0" smtClean="0"/>
              <a:t> and 20</a:t>
            </a:r>
            <a:r>
              <a:rPr lang="en-US" baseline="30000" dirty="0" smtClean="0"/>
              <a:t>th</a:t>
            </a:r>
            <a:r>
              <a:rPr lang="en-US" dirty="0" smtClean="0"/>
              <a:t> century learners.  But 21</a:t>
            </a:r>
            <a:r>
              <a:rPr lang="en-US" baseline="30000" dirty="0" smtClean="0"/>
              <a:t>st</a:t>
            </a:r>
            <a:r>
              <a:rPr lang="en-US" dirty="0" smtClean="0"/>
              <a:t> century </a:t>
            </a:r>
            <a:r>
              <a:rPr lang="en-US" dirty="0" err="1" smtClean="0"/>
              <a:t>literacies</a:t>
            </a:r>
            <a:r>
              <a:rPr lang="en-US" dirty="0" smtClean="0"/>
              <a:t> (initiated by technology, globalization, communication systems and rapid rates of change) are suggesting that we could be conceptualizing school differently because how and where students are learning is changing (whether we change the structure of school or not).  In addition to how we structure school,  the </a:t>
            </a:r>
            <a:r>
              <a:rPr lang="en-US" b="1" dirty="0" smtClean="0"/>
              <a:t>what</a:t>
            </a:r>
            <a:r>
              <a:rPr lang="en-US" dirty="0" smtClean="0"/>
              <a:t> we emphasize in terms of standards may require our careful consideration.</a:t>
            </a:r>
          </a:p>
        </p:txBody>
      </p:sp>
      <p:sp>
        <p:nvSpPr>
          <p:cNvPr id="37892" name="Slide Number Placeholder 3"/>
          <p:cNvSpPr>
            <a:spLocks noGrp="1"/>
          </p:cNvSpPr>
          <p:nvPr>
            <p:ph type="sldNum" sz="quarter" idx="5"/>
          </p:nvPr>
        </p:nvSpPr>
        <p:spPr>
          <a:noFill/>
        </p:spPr>
        <p:txBody>
          <a:bodyPr/>
          <a:lstStyle/>
          <a:p>
            <a:fld id="{52308A41-EA0B-704F-9F6D-041AEB0D8A0D}" type="slidenum">
              <a:rPr lang="en-US" smtClean="0"/>
              <a:pPr/>
              <a:t>12</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As you watch this video you might jot down phrases that captivate you, note the words used to describe the thinking and activities students are engaged in as a necessary part of functioning in the 21</a:t>
            </a:r>
            <a:r>
              <a:rPr lang="en-US" baseline="30000" dirty="0" smtClean="0"/>
              <a:t>st</a:t>
            </a:r>
            <a:r>
              <a:rPr lang="en-US" dirty="0" smtClean="0"/>
              <a:t> century. </a:t>
            </a:r>
          </a:p>
          <a:p>
            <a:endParaRPr lang="en-US" dirty="0" smtClean="0"/>
          </a:p>
          <a:p>
            <a:endParaRPr lang="en-US" dirty="0" smtClean="0"/>
          </a:p>
        </p:txBody>
      </p:sp>
      <p:sp>
        <p:nvSpPr>
          <p:cNvPr id="4" name="Slide Number Placeholder 3"/>
          <p:cNvSpPr>
            <a:spLocks noGrp="1"/>
          </p:cNvSpPr>
          <p:nvPr>
            <p:ph type="sldNum" sz="quarter" idx="10"/>
          </p:nvPr>
        </p:nvSpPr>
        <p:spPr/>
        <p:txBody>
          <a:bodyPr/>
          <a:lstStyle/>
          <a:p>
            <a:pPr>
              <a:defRPr/>
            </a:pPr>
            <a:fld id="{D5F588BD-28C4-3F4D-A4CF-DFB476620D6C}" type="slidenum">
              <a:rPr lang="en-US" smtClean="0"/>
              <a:pPr>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9938" name="Slide Image Placeholder 1"/>
          <p:cNvSpPr>
            <a:spLocks noGrp="1" noRot="1" noChangeAspect="1"/>
          </p:cNvSpPr>
          <p:nvPr>
            <p:ph type="sldImg"/>
          </p:nvPr>
        </p:nvSpPr>
        <p:spPr>
          <a:ln/>
        </p:spPr>
      </p:sp>
      <p:sp>
        <p:nvSpPr>
          <p:cNvPr id="39939" name="Notes Placeholder 2"/>
          <p:cNvSpPr>
            <a:spLocks noGrp="1"/>
          </p:cNvSpPr>
          <p:nvPr>
            <p:ph type="body" idx="1"/>
          </p:nvPr>
        </p:nvSpPr>
        <p:spPr>
          <a:noFill/>
          <a:ln/>
        </p:spPr>
        <p:txBody>
          <a:bodyPr/>
          <a:lstStyle/>
          <a:p>
            <a:r>
              <a:rPr lang="en-US" dirty="0" smtClean="0"/>
              <a:t>Look at your list of words and</a:t>
            </a:r>
            <a:r>
              <a:rPr lang="en-US" baseline="0" dirty="0" smtClean="0"/>
              <a:t> phrases. W</a:t>
            </a:r>
            <a:r>
              <a:rPr lang="en-US" dirty="0" smtClean="0"/>
              <a:t>hat do these words imply to you about the </a:t>
            </a:r>
            <a:r>
              <a:rPr lang="en-US" dirty="0" err="1" smtClean="0"/>
              <a:t>literacies</a:t>
            </a:r>
            <a:r>
              <a:rPr lang="en-US" dirty="0" smtClean="0"/>
              <a:t> students will need for the 21</a:t>
            </a:r>
            <a:r>
              <a:rPr lang="en-US" baseline="30000" dirty="0" smtClean="0"/>
              <a:t>st</a:t>
            </a:r>
            <a:r>
              <a:rPr lang="en-US" dirty="0" smtClean="0"/>
              <a:t> century? Discuss with a partner the types of assessment you think might help you assess 21</a:t>
            </a:r>
            <a:r>
              <a:rPr lang="en-US" baseline="30000" dirty="0" smtClean="0"/>
              <a:t>st</a:t>
            </a:r>
            <a:r>
              <a:rPr lang="en-US" dirty="0" smtClean="0"/>
              <a:t> century literacy.</a:t>
            </a:r>
          </a:p>
          <a:p>
            <a:endParaRPr lang="en-US" dirty="0" smtClean="0"/>
          </a:p>
          <a:p>
            <a:r>
              <a:rPr lang="en-US" dirty="0" smtClean="0"/>
              <a:t>Another resource for your consideration is the Partners for the 21</a:t>
            </a:r>
            <a:r>
              <a:rPr lang="en-US" baseline="30000" dirty="0" smtClean="0"/>
              <a:t>st</a:t>
            </a:r>
            <a:r>
              <a:rPr lang="en-US" dirty="0" smtClean="0"/>
              <a:t> Century website.</a:t>
            </a:r>
            <a:r>
              <a:rPr lang="en-US" baseline="0" dirty="0" smtClean="0"/>
              <a:t> T</a:t>
            </a:r>
            <a:r>
              <a:rPr lang="en-US" dirty="0" smtClean="0"/>
              <a:t>here are a set of videos posted that show what 21</a:t>
            </a:r>
            <a:r>
              <a:rPr lang="en-US" baseline="30000" dirty="0" smtClean="0"/>
              <a:t>st</a:t>
            </a:r>
            <a:r>
              <a:rPr lang="en-US" dirty="0" smtClean="0"/>
              <a:t> century </a:t>
            </a:r>
            <a:r>
              <a:rPr lang="en-US" dirty="0" err="1" smtClean="0"/>
              <a:t>literacies</a:t>
            </a:r>
            <a:r>
              <a:rPr lang="en-US" dirty="0" smtClean="0"/>
              <a:t> look like now. http://p21.org</a:t>
            </a:r>
            <a:r>
              <a:rPr lang="en-US" baseline="0" dirty="0" smtClean="0"/>
              <a:t> </a:t>
            </a:r>
            <a:r>
              <a:rPr lang="en-US" dirty="0" smtClean="0"/>
              <a:t> </a:t>
            </a:r>
          </a:p>
          <a:p>
            <a:endParaRPr lang="en-US" dirty="0" smtClean="0"/>
          </a:p>
        </p:txBody>
      </p:sp>
      <p:sp>
        <p:nvSpPr>
          <p:cNvPr id="39940" name="Slide Number Placeholder 3"/>
          <p:cNvSpPr>
            <a:spLocks noGrp="1"/>
          </p:cNvSpPr>
          <p:nvPr>
            <p:ph type="sldNum" sz="quarter" idx="5"/>
          </p:nvPr>
        </p:nvSpPr>
        <p:spPr>
          <a:noFill/>
        </p:spPr>
        <p:txBody>
          <a:bodyPr/>
          <a:lstStyle/>
          <a:p>
            <a:fld id="{89C2A801-EC83-2E4C-8B99-97542453068A}" type="slidenum">
              <a:rPr lang="en-US" smtClean="0"/>
              <a:pPr/>
              <a:t>14</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1986" name="Slide Image Placeholder 1"/>
          <p:cNvSpPr>
            <a:spLocks noGrp="1" noRot="1" noChangeAspect="1"/>
          </p:cNvSpPr>
          <p:nvPr>
            <p:ph type="sldImg"/>
          </p:nvPr>
        </p:nvSpPr>
        <p:spPr>
          <a:ln/>
        </p:spPr>
      </p:sp>
      <p:sp>
        <p:nvSpPr>
          <p:cNvPr id="3" name="Notes Placeholder 2"/>
          <p:cNvSpPr>
            <a:spLocks noGrp="1"/>
          </p:cNvSpPr>
          <p:nvPr>
            <p:ph type="body" idx="1"/>
          </p:nvPr>
        </p:nvSpPr>
        <p:spPr/>
        <p:txBody>
          <a:bodyPr>
            <a:noAutofit/>
          </a:bodyPr>
          <a:lstStyle/>
          <a:p>
            <a:pPr>
              <a:defRPr/>
            </a:pPr>
            <a:r>
              <a:rPr lang="en-US" sz="1000" dirty="0" smtClean="0"/>
              <a:t>Have you heard the term “college and career ready”? The interesting and compelling argument embedded in the term “college and career ready” is the degree to which “college-ready” and “work-ready” are the same. The idea is that there is a foundational set of knowledge and skills that spans school, work and citizenship which can and should be taught to all students. Tony Wagner, co-director of the Change Leadership Group at Harvard Graduate School of Education, makes the case in his book </a:t>
            </a:r>
            <a:r>
              <a:rPr lang="en-US" sz="1000" u="sng" dirty="0" smtClean="0"/>
              <a:t>The Global Achievement </a:t>
            </a:r>
            <a:r>
              <a:rPr lang="en-US" sz="1000" u="none" dirty="0" smtClean="0"/>
              <a:t>Gap</a:t>
            </a:r>
            <a:r>
              <a:rPr lang="en-US" sz="1000" u="none" baseline="0" dirty="0" smtClean="0"/>
              <a:t> </a:t>
            </a:r>
            <a:r>
              <a:rPr lang="en-US" sz="1000" u="none" dirty="0" smtClean="0"/>
              <a:t>(2010</a:t>
            </a:r>
            <a:r>
              <a:rPr lang="en-US" sz="1000" dirty="0" smtClean="0"/>
              <a:t>) there is one set of necessary skills and dispositions students need to succeed in the world of work, in their community as citizen, and in  college coursework.</a:t>
            </a:r>
          </a:p>
          <a:p>
            <a:pPr>
              <a:defRPr/>
            </a:pPr>
            <a:endParaRPr lang="en-US" sz="1000" dirty="0" smtClean="0"/>
          </a:p>
          <a:p>
            <a:pPr>
              <a:defRPr/>
            </a:pPr>
            <a:r>
              <a:rPr lang="en-US" sz="1000" dirty="0" smtClean="0"/>
              <a:t>Note: The 7 Survival Skills identified by Wagner (as the result of interviews with all sectors and industries) are listed (Slide</a:t>
            </a:r>
            <a:r>
              <a:rPr lang="en-US" sz="1000" baseline="0" dirty="0" smtClean="0"/>
              <a:t> 15 and below) do not need to read aloud.</a:t>
            </a:r>
            <a:endParaRPr lang="en-US" sz="1000" dirty="0" smtClean="0"/>
          </a:p>
          <a:p>
            <a:pPr>
              <a:defRPr/>
            </a:pPr>
            <a:endParaRPr lang="en-US" sz="1000" dirty="0" smtClean="0"/>
          </a:p>
          <a:p>
            <a:pPr marL="457200" indent="-457200">
              <a:buFont typeface="Wingdings" charset="2"/>
              <a:buNone/>
              <a:defRPr/>
            </a:pPr>
            <a:r>
              <a:rPr lang="en-US" sz="1000" dirty="0" smtClean="0"/>
              <a:t>1. critical thinking/problem solving</a:t>
            </a:r>
          </a:p>
          <a:p>
            <a:pPr marL="457200" indent="-457200">
              <a:buFont typeface="Wingdings" charset="2"/>
              <a:buNone/>
              <a:defRPr/>
            </a:pPr>
            <a:r>
              <a:rPr lang="en-US" sz="1000" dirty="0" smtClean="0"/>
              <a:t>2. collaboration/leading by influence</a:t>
            </a:r>
          </a:p>
          <a:p>
            <a:pPr marL="457200" indent="-457200">
              <a:buFont typeface="Wingdings" charset="2"/>
              <a:buNone/>
              <a:defRPr/>
            </a:pPr>
            <a:r>
              <a:rPr lang="en-US" sz="1000" dirty="0" smtClean="0"/>
              <a:t>3. agility and adaptability</a:t>
            </a:r>
          </a:p>
          <a:p>
            <a:pPr marL="457200" indent="-457200">
              <a:buFont typeface="Wingdings" charset="2"/>
              <a:buNone/>
              <a:defRPr/>
            </a:pPr>
            <a:r>
              <a:rPr lang="en-US" sz="1000" dirty="0" smtClean="0"/>
              <a:t>4. initiative and entrepreneurialism</a:t>
            </a:r>
          </a:p>
          <a:p>
            <a:pPr marL="457200" indent="-457200">
              <a:buFont typeface="Wingdings" charset="2"/>
              <a:buNone/>
              <a:defRPr/>
            </a:pPr>
            <a:r>
              <a:rPr lang="en-US" sz="1000" dirty="0" smtClean="0"/>
              <a:t>5. effective oral and written communication</a:t>
            </a:r>
          </a:p>
          <a:p>
            <a:pPr marL="457200" indent="-457200">
              <a:buFont typeface="Wingdings" charset="2"/>
              <a:buNone/>
              <a:defRPr/>
            </a:pPr>
            <a:r>
              <a:rPr lang="en-US" sz="1000" dirty="0" smtClean="0"/>
              <a:t>6. accessing and analyzing information</a:t>
            </a:r>
          </a:p>
          <a:p>
            <a:pPr marL="457200" indent="-457200">
              <a:buFont typeface="Wingdings" charset="2"/>
              <a:buNone/>
              <a:defRPr/>
            </a:pPr>
            <a:r>
              <a:rPr lang="en-US" sz="1000" dirty="0" smtClean="0"/>
              <a:t>7. curiosity and imagination </a:t>
            </a:r>
          </a:p>
          <a:p>
            <a:pPr algn="r">
              <a:buFont typeface="Wingdings" charset="2"/>
              <a:buNone/>
              <a:defRPr/>
            </a:pPr>
            <a:endParaRPr lang="en-US" sz="800" dirty="0" smtClean="0"/>
          </a:p>
          <a:p>
            <a:pPr marL="231775" indent="-231775">
              <a:buFont typeface="Arial" pitchFamily="34" charset="0"/>
              <a:buChar char="•"/>
              <a:defRPr/>
            </a:pPr>
            <a:r>
              <a:rPr lang="en-US" sz="1000" dirty="0" smtClean="0"/>
              <a:t>Are these skills thoroughly infused in our current curriculum expectations for students?  </a:t>
            </a:r>
          </a:p>
          <a:p>
            <a:pPr marL="231775" indent="-231775">
              <a:buFont typeface="Arial" pitchFamily="34" charset="0"/>
              <a:buChar char="•"/>
              <a:defRPr/>
            </a:pPr>
            <a:r>
              <a:rPr lang="en-US" sz="1000" dirty="0" smtClean="0"/>
              <a:t>Are we currently assessing these skills?  If yes, how – If no, why not?</a:t>
            </a:r>
          </a:p>
          <a:p>
            <a:pPr>
              <a:defRPr/>
            </a:pPr>
            <a:endParaRPr lang="en-US" sz="1000" dirty="0" smtClean="0"/>
          </a:p>
          <a:p>
            <a:pPr>
              <a:defRPr/>
            </a:pPr>
            <a:r>
              <a:rPr lang="en-US" sz="1000" dirty="0" smtClean="0"/>
              <a:t>(Note: Optional Observation/Comment)</a:t>
            </a:r>
            <a:r>
              <a:rPr lang="en-US" sz="1000" baseline="0" dirty="0" smtClean="0"/>
              <a:t> - </a:t>
            </a:r>
            <a:r>
              <a:rPr lang="en-US" sz="1000" dirty="0" smtClean="0"/>
              <a:t>David T. Conley, in his 2010 publication </a:t>
            </a:r>
            <a:r>
              <a:rPr lang="en-US" sz="1000" i="0" u="sng" dirty="0" smtClean="0"/>
              <a:t>College and Career Ready</a:t>
            </a:r>
            <a:r>
              <a:rPr lang="en-US" sz="1000" u="sng" dirty="0" smtClean="0"/>
              <a:t>, </a:t>
            </a:r>
            <a:r>
              <a:rPr lang="en-US" sz="1000" dirty="0" smtClean="0"/>
              <a:t>indicates a helpful step toward fusing the two: high schools need to prepare students for postsecondary success, which is more than just being eligible to enroll in a college or being able to put a resume into a job pool. Postsecondary readiness implies the ability to succeed in the myriad certificate programs at community college and a range of formal training programs offered after high school. Career readiness means a student qualifies for and is capable of eventually moving beyond an entry-level position within a career cluster. It means cultivating the ability to select an occupation in a career pathway rather than having to take whatever job comes along. Both college- and career-ready require high skill levels, along with a set of work habits and self-knowledge that hasn’t been well infused in our current secondary curricula or community expectations.</a:t>
            </a:r>
          </a:p>
          <a:p>
            <a:pPr>
              <a:defRPr/>
            </a:pPr>
            <a:endParaRPr lang="en-US" sz="1000" u="sng" dirty="0"/>
          </a:p>
        </p:txBody>
      </p:sp>
      <p:sp>
        <p:nvSpPr>
          <p:cNvPr id="41988" name="Slide Number Placeholder 3"/>
          <p:cNvSpPr>
            <a:spLocks noGrp="1"/>
          </p:cNvSpPr>
          <p:nvPr>
            <p:ph type="sldNum" sz="quarter" idx="5"/>
          </p:nvPr>
        </p:nvSpPr>
        <p:spPr>
          <a:noFill/>
        </p:spPr>
        <p:txBody>
          <a:bodyPr/>
          <a:lstStyle/>
          <a:p>
            <a:fld id="{86E3DE68-A7AA-244E-AAAE-15DFD8F246C2}" type="slidenum">
              <a:rPr lang="en-US" smtClean="0"/>
              <a:pPr/>
              <a:t>15</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4034" name="Slide Image Placeholder 1"/>
          <p:cNvSpPr>
            <a:spLocks noGrp="1" noRot="1" noChangeAspect="1"/>
          </p:cNvSpPr>
          <p:nvPr>
            <p:ph type="sldImg"/>
          </p:nvPr>
        </p:nvSpPr>
        <p:spPr>
          <a:ln/>
        </p:spPr>
      </p:sp>
      <p:sp>
        <p:nvSpPr>
          <p:cNvPr id="3" name="Notes Placeholder 2"/>
          <p:cNvSpPr>
            <a:spLocks noGrp="1"/>
          </p:cNvSpPr>
          <p:nvPr>
            <p:ph type="body" idx="1"/>
          </p:nvPr>
        </p:nvSpPr>
        <p:spPr/>
        <p:txBody>
          <a:bodyPr>
            <a:normAutofit fontScale="92500" lnSpcReduction="10000"/>
          </a:bodyPr>
          <a:lstStyle/>
          <a:p>
            <a:pPr>
              <a:defRPr/>
            </a:pPr>
            <a:r>
              <a:rPr lang="en-US" dirty="0" smtClean="0"/>
              <a:t>For educators wanting a more thorough understanding of these 7 survival skills, </a:t>
            </a:r>
            <a:r>
              <a:rPr lang="en-US" dirty="0" err="1" smtClean="0"/>
              <a:t>usethe</a:t>
            </a:r>
            <a:r>
              <a:rPr lang="en-US" dirty="0" smtClean="0"/>
              <a:t> October 2008 Educational Leadership article, by Tony Wagner titled “Rigor Redefined.”</a:t>
            </a:r>
          </a:p>
          <a:p>
            <a:pPr>
              <a:defRPr/>
            </a:pPr>
            <a:endParaRPr lang="en-US" dirty="0" smtClean="0"/>
          </a:p>
          <a:p>
            <a:pPr>
              <a:defRPr/>
            </a:pPr>
            <a:r>
              <a:rPr lang="en-US" dirty="0" smtClean="0"/>
              <a:t>The excerpt from the end of that article, printed here, provides affirmation for educators who are working to develop a full assessment system that includes an emphasis on the important skills, abilities and big ideas students need to be successful in the future.</a:t>
            </a:r>
          </a:p>
          <a:p>
            <a:pPr>
              <a:defRPr/>
            </a:pPr>
            <a:endParaRPr lang="en-US" dirty="0" smtClean="0"/>
          </a:p>
          <a:p>
            <a:pPr>
              <a:defRPr/>
            </a:pPr>
            <a:r>
              <a:rPr lang="en-US" dirty="0" smtClean="0"/>
              <a:t>“To teach and test the skills that our students need, we must first redefine excellent instruction. It is not a checklist of teacher behaviors and a model lesson that covers content standards. It is working with colleagues to ensure that all students master the skills they need to succeed as lifelong learners, workers, and citizens. I have yet to talk to a recent graduate, college teacher, community leader, or business leader who said that not knowing enough academic content was a problem. In my interviews, everyone stressed the importance of critical thinking, communication skills, and collaboration. We need to use academic content to teach the seven survival skills every day, at every grade level, and in every class. And we need to insist on a combination of locally developed assessments and new nationally </a:t>
            </a:r>
            <a:r>
              <a:rPr lang="en-US" dirty="0" err="1" smtClean="0"/>
              <a:t>normed</a:t>
            </a:r>
            <a:r>
              <a:rPr lang="en-US" dirty="0" smtClean="0"/>
              <a:t>, online tests—such as the College and Work Readiness Assessment </a:t>
            </a:r>
            <a:r>
              <a:rPr lang="en-US" dirty="0" smtClean="0">
                <a:hlinkClick r:id="rId3"/>
              </a:rPr>
              <a:t>www.cae.org</a:t>
            </a:r>
            <a:r>
              <a:rPr lang="en-US" dirty="0" smtClean="0"/>
              <a:t>) that measure students’ analytic-reasoning, critical-thinking, problem-solving, and writing skills. It’s time to hold ourselves to a newer and higher standard of rigor, defined according to 21</a:t>
            </a:r>
            <a:r>
              <a:rPr lang="en-US" baseline="30000" dirty="0" smtClean="0"/>
              <a:t>st</a:t>
            </a:r>
            <a:r>
              <a:rPr lang="en-US" dirty="0" smtClean="0"/>
              <a:t>-century criteria.  It’s time for the profession to advocate for accountability systems that will enable us to teach and test skills that matter most.” </a:t>
            </a:r>
          </a:p>
          <a:p>
            <a:pPr>
              <a:defRPr/>
            </a:pPr>
            <a:r>
              <a:rPr lang="en-US" dirty="0" smtClean="0"/>
              <a:t>“</a:t>
            </a:r>
            <a:r>
              <a:rPr lang="en-US" i="1" dirty="0" smtClean="0"/>
              <a:t>Rigor Redefined</a:t>
            </a:r>
            <a:r>
              <a:rPr lang="en-US" dirty="0" smtClean="0"/>
              <a:t>,” Educational Leadership. Oct. 2008 Vol. 66 No. 2 pg. 25</a:t>
            </a:r>
          </a:p>
          <a:p>
            <a:pPr>
              <a:defRPr/>
            </a:pPr>
            <a:endParaRPr lang="en-US" dirty="0" smtClean="0"/>
          </a:p>
          <a:p>
            <a:pPr>
              <a:defRPr/>
            </a:pPr>
            <a:endParaRPr lang="en-US" dirty="0" smtClean="0"/>
          </a:p>
        </p:txBody>
      </p:sp>
      <p:sp>
        <p:nvSpPr>
          <p:cNvPr id="44036" name="Slide Number Placeholder 3"/>
          <p:cNvSpPr>
            <a:spLocks noGrp="1"/>
          </p:cNvSpPr>
          <p:nvPr>
            <p:ph type="sldNum" sz="quarter" idx="5"/>
          </p:nvPr>
        </p:nvSpPr>
        <p:spPr>
          <a:noFill/>
        </p:spPr>
        <p:txBody>
          <a:bodyPr/>
          <a:lstStyle/>
          <a:p>
            <a:fld id="{A429750D-3DF4-ED47-BD89-D3ED2B6CB83F}" type="slidenum">
              <a:rPr lang="en-US" smtClean="0"/>
              <a:pPr/>
              <a:t>16</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082" name="Slide Image Placeholder 1"/>
          <p:cNvSpPr>
            <a:spLocks noGrp="1" noRot="1" noChangeAspect="1"/>
          </p:cNvSpPr>
          <p:nvPr>
            <p:ph type="sldImg"/>
          </p:nvPr>
        </p:nvSpPr>
        <p:spPr>
          <a:ln/>
        </p:spPr>
      </p:sp>
      <p:sp>
        <p:nvSpPr>
          <p:cNvPr id="46083" name="Notes Placeholder 2"/>
          <p:cNvSpPr>
            <a:spLocks noGrp="1"/>
          </p:cNvSpPr>
          <p:nvPr>
            <p:ph type="body" idx="1"/>
          </p:nvPr>
        </p:nvSpPr>
        <p:spPr>
          <a:noFill/>
          <a:ln/>
        </p:spPr>
        <p:txBody>
          <a:bodyPr/>
          <a:lstStyle/>
          <a:p>
            <a:r>
              <a:rPr lang="en-US" dirty="0" smtClean="0"/>
              <a:t>We have just examined students’ possible futures through the lens of 21</a:t>
            </a:r>
            <a:r>
              <a:rPr lang="en-US" baseline="30000" dirty="0" smtClean="0"/>
              <a:t>st</a:t>
            </a:r>
            <a:r>
              <a:rPr lang="en-US" dirty="0" smtClean="0"/>
              <a:t> century demands or </a:t>
            </a:r>
            <a:r>
              <a:rPr lang="en-US" dirty="0" err="1" smtClean="0"/>
              <a:t>literacies</a:t>
            </a:r>
            <a:r>
              <a:rPr lang="en-US" dirty="0" smtClean="0"/>
              <a:t>. The moral to the story or ending thought for this section of this module is the following…</a:t>
            </a:r>
          </a:p>
          <a:p>
            <a:endParaRPr lang="en-US" dirty="0" smtClean="0"/>
          </a:p>
          <a:p>
            <a:r>
              <a:rPr lang="en-US" b="1" dirty="0" smtClean="0"/>
              <a:t>If we assess what we value, what we value needs to be what prepares students for their future.</a:t>
            </a:r>
          </a:p>
          <a:p>
            <a:endParaRPr lang="en-US" dirty="0" smtClean="0"/>
          </a:p>
          <a:p>
            <a:endParaRPr lang="en-US" dirty="0" smtClean="0"/>
          </a:p>
        </p:txBody>
      </p:sp>
      <p:sp>
        <p:nvSpPr>
          <p:cNvPr id="46084" name="Slide Number Placeholder 3"/>
          <p:cNvSpPr>
            <a:spLocks noGrp="1"/>
          </p:cNvSpPr>
          <p:nvPr>
            <p:ph type="sldNum" sz="quarter" idx="5"/>
          </p:nvPr>
        </p:nvSpPr>
        <p:spPr>
          <a:noFill/>
        </p:spPr>
        <p:txBody>
          <a:bodyPr/>
          <a:lstStyle/>
          <a:p>
            <a:fld id="{184359FA-7BF1-7B40-BCC4-8CDD93DF4CB6}" type="slidenum">
              <a:rPr lang="en-US" smtClean="0"/>
              <a:pPr/>
              <a:t>17</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8130" name="Slide Image Placeholder 1"/>
          <p:cNvSpPr>
            <a:spLocks noGrp="1" noRot="1" noChangeAspect="1"/>
          </p:cNvSpPr>
          <p:nvPr>
            <p:ph type="sldImg"/>
          </p:nvPr>
        </p:nvSpPr>
        <p:spPr>
          <a:ln/>
        </p:spPr>
      </p:sp>
      <p:sp>
        <p:nvSpPr>
          <p:cNvPr id="48131" name="Notes Placeholder 2"/>
          <p:cNvSpPr>
            <a:spLocks noGrp="1"/>
          </p:cNvSpPr>
          <p:nvPr>
            <p:ph type="body" idx="1"/>
          </p:nvPr>
        </p:nvSpPr>
        <p:spPr>
          <a:noFill/>
          <a:ln/>
        </p:spPr>
        <p:txBody>
          <a:bodyPr/>
          <a:lstStyle/>
          <a:p>
            <a:pPr>
              <a:spcBef>
                <a:spcPts val="0"/>
              </a:spcBef>
            </a:pPr>
            <a:r>
              <a:rPr lang="en-US" sz="950" dirty="0" smtClean="0"/>
              <a:t>We’ve dedicated some time to talking about standards that are important with respect to preparing students for future demands of the 21</a:t>
            </a:r>
            <a:r>
              <a:rPr lang="en-US" sz="950" baseline="30000" dirty="0" smtClean="0"/>
              <a:t>st</a:t>
            </a:r>
            <a:r>
              <a:rPr lang="en-US" sz="950" dirty="0" smtClean="0"/>
              <a:t> century. The second outcome in this module provides a set of criteria to</a:t>
            </a:r>
            <a:r>
              <a:rPr lang="en-US" sz="950" baseline="0" dirty="0" smtClean="0"/>
              <a:t> use when</a:t>
            </a:r>
            <a:r>
              <a:rPr lang="en-US" sz="950" dirty="0" smtClean="0"/>
              <a:t> selecting standards to turn into learning targets for your common assessments. </a:t>
            </a:r>
          </a:p>
          <a:p>
            <a:pPr>
              <a:spcBef>
                <a:spcPts val="0"/>
              </a:spcBef>
            </a:pPr>
            <a:endParaRPr lang="en-US" sz="950" dirty="0" smtClean="0"/>
          </a:p>
          <a:p>
            <a:pPr>
              <a:spcBef>
                <a:spcPts val="0"/>
              </a:spcBef>
            </a:pPr>
            <a:r>
              <a:rPr lang="en-US" sz="950" dirty="0" smtClean="0"/>
              <a:t>Think about the criteria </a:t>
            </a:r>
            <a:r>
              <a:rPr lang="en-US" sz="950" b="1" dirty="0" smtClean="0"/>
              <a:t>Important </a:t>
            </a:r>
            <a:r>
              <a:rPr lang="en-US" sz="950" dirty="0" smtClean="0"/>
              <a:t>in two ways – is the standard or target important to the discipline (for example, to make sense of history students must understand cause and effect of significant events) </a:t>
            </a:r>
            <a:r>
              <a:rPr lang="en-US" sz="950" b="1" dirty="0" smtClean="0"/>
              <a:t>and</a:t>
            </a:r>
            <a:r>
              <a:rPr lang="en-US" sz="950" dirty="0" smtClean="0"/>
              <a:t> is the standard or target important to the student’s future (or example, will it be useful 5, 10, 15 years from now)? You want to select standards or targets to assess that are important in one or both ways.</a:t>
            </a:r>
          </a:p>
          <a:p>
            <a:pPr>
              <a:spcBef>
                <a:spcPts val="0"/>
              </a:spcBef>
            </a:pPr>
            <a:endParaRPr lang="en-US" sz="950" dirty="0" smtClean="0"/>
          </a:p>
          <a:p>
            <a:pPr>
              <a:spcBef>
                <a:spcPts val="0"/>
              </a:spcBef>
            </a:pPr>
            <a:r>
              <a:rPr lang="en-US" sz="950" dirty="0" smtClean="0"/>
              <a:t>Do the standards/targets have </a:t>
            </a:r>
            <a:r>
              <a:rPr lang="en-US" sz="950" b="1" dirty="0" smtClean="0"/>
              <a:t>leverage</a:t>
            </a:r>
            <a:r>
              <a:rPr lang="en-US" sz="950" dirty="0" smtClean="0"/>
              <a:t> – in other</a:t>
            </a:r>
            <a:r>
              <a:rPr lang="en-US" sz="950" baseline="0" dirty="0" smtClean="0"/>
              <a:t> words do they contain enabling knowledge and skills?</a:t>
            </a:r>
            <a:endParaRPr lang="en-US" sz="950" dirty="0" smtClean="0"/>
          </a:p>
          <a:p>
            <a:pPr>
              <a:spcBef>
                <a:spcPts val="0"/>
              </a:spcBef>
            </a:pPr>
            <a:endParaRPr lang="en-US" sz="950" dirty="0" smtClean="0"/>
          </a:p>
          <a:p>
            <a:pPr>
              <a:spcBef>
                <a:spcPts val="0"/>
              </a:spcBef>
            </a:pPr>
            <a:r>
              <a:rPr lang="en-US" sz="950" dirty="0" smtClean="0"/>
              <a:t>Are the standards/targets </a:t>
            </a:r>
            <a:r>
              <a:rPr lang="en-US" sz="950" b="1" dirty="0" smtClean="0"/>
              <a:t>appropriate</a:t>
            </a:r>
            <a:r>
              <a:rPr lang="en-US" sz="950" dirty="0" smtClean="0"/>
              <a:t>?  This criterion speaks to appropriate with respect to collecting the information or evidence needed to understand what students know and can do at a given point in time and relative to the purpose of the assessment. </a:t>
            </a:r>
          </a:p>
          <a:p>
            <a:pPr>
              <a:spcBef>
                <a:spcPts val="0"/>
              </a:spcBef>
            </a:pPr>
            <a:endParaRPr lang="en-US" sz="950" dirty="0" smtClean="0"/>
          </a:p>
          <a:p>
            <a:pPr>
              <a:spcBef>
                <a:spcPts val="0"/>
              </a:spcBef>
            </a:pPr>
            <a:r>
              <a:rPr lang="en-US" sz="950" dirty="0" smtClean="0"/>
              <a:t>Are the standards/targets</a:t>
            </a:r>
            <a:r>
              <a:rPr lang="en-US" sz="950" baseline="0" dirty="0" smtClean="0"/>
              <a:t> selected </a:t>
            </a:r>
            <a:r>
              <a:rPr lang="en-US" sz="950" b="1" baseline="0" dirty="0" smtClean="0"/>
              <a:t>clear</a:t>
            </a:r>
            <a:r>
              <a:rPr lang="en-US" sz="950" baseline="0" dirty="0" smtClean="0"/>
              <a:t> – in other words, do both the teacher and learner know what they are aiming for (the teacher may need to deconstruct or unpack a standard in order to turn it into a learning target) once unpacked the student needs a target in student-friendly or easily understood (age/grade appropriate language). When a standard or target is clear, it becomes </a:t>
            </a:r>
            <a:r>
              <a:rPr lang="en-US" sz="950" b="1" baseline="0" dirty="0" smtClean="0"/>
              <a:t>measureable</a:t>
            </a:r>
            <a:r>
              <a:rPr lang="en-US" sz="950" baseline="0" dirty="0" smtClean="0"/>
              <a:t> through attention to the choice of verbs we embed in the target that reflect the type of thinking or level of performance we are eliciting </a:t>
            </a:r>
            <a:r>
              <a:rPr lang="en-US" sz="950" u="sng" baseline="0" dirty="0" smtClean="0"/>
              <a:t>and</a:t>
            </a:r>
            <a:r>
              <a:rPr lang="en-US" sz="950" baseline="0" dirty="0" smtClean="0"/>
              <a:t> we are able to correctly match our assessment method to our target type.  </a:t>
            </a:r>
          </a:p>
          <a:p>
            <a:pPr>
              <a:spcBef>
                <a:spcPts val="0"/>
              </a:spcBef>
            </a:pPr>
            <a:endParaRPr lang="en-US" sz="950" dirty="0" smtClean="0"/>
          </a:p>
          <a:p>
            <a:pPr>
              <a:spcBef>
                <a:spcPts val="0"/>
              </a:spcBef>
            </a:pPr>
            <a:r>
              <a:rPr lang="en-US" sz="950" baseline="0" dirty="0" smtClean="0"/>
              <a:t>Finally, we look at the cluster of standards or targets we choose to assess across a marking period, course, or in a given assessment, to determine if we are unwittingly choosing to assess a particular type of target more than other target types. With this criterion, we strive to achieve</a:t>
            </a:r>
            <a:r>
              <a:rPr lang="en-US" sz="950" b="1" baseline="0" dirty="0" smtClean="0"/>
              <a:t> balance</a:t>
            </a:r>
            <a:r>
              <a:rPr lang="en-US" sz="950" b="0" baseline="0" dirty="0" smtClean="0"/>
              <a:t> in our common assessment.</a:t>
            </a:r>
            <a:endParaRPr lang="en-US" sz="950" dirty="0" smtClean="0"/>
          </a:p>
        </p:txBody>
      </p:sp>
      <p:sp>
        <p:nvSpPr>
          <p:cNvPr id="48132" name="Slide Number Placeholder 3"/>
          <p:cNvSpPr>
            <a:spLocks noGrp="1"/>
          </p:cNvSpPr>
          <p:nvPr>
            <p:ph type="sldNum" sz="quarter" idx="5"/>
          </p:nvPr>
        </p:nvSpPr>
        <p:spPr>
          <a:noFill/>
        </p:spPr>
        <p:txBody>
          <a:bodyPr/>
          <a:lstStyle/>
          <a:p>
            <a:fld id="{EBA3BB92-0709-3047-BB4A-39642E448C3E}" type="slidenum">
              <a:rPr lang="en-US" smtClean="0"/>
              <a:pPr/>
              <a:t>18</a:t>
            </a:fld>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8" name="Slide Image Placeholder 1"/>
          <p:cNvSpPr>
            <a:spLocks noGrp="1" noRot="1" noChangeAspect="1"/>
          </p:cNvSpPr>
          <p:nvPr>
            <p:ph type="sldImg"/>
          </p:nvPr>
        </p:nvSpPr>
        <p:spPr>
          <a:ln/>
        </p:spPr>
      </p:sp>
      <p:sp>
        <p:nvSpPr>
          <p:cNvPr id="50179" name="Notes Placeholder 2"/>
          <p:cNvSpPr>
            <a:spLocks noGrp="1"/>
          </p:cNvSpPr>
          <p:nvPr>
            <p:ph type="body" idx="1"/>
          </p:nvPr>
        </p:nvSpPr>
        <p:spPr>
          <a:noFill/>
          <a:ln/>
        </p:spPr>
        <p:txBody>
          <a:bodyPr/>
          <a:lstStyle/>
          <a:p>
            <a:pPr>
              <a:spcBef>
                <a:spcPts val="0"/>
              </a:spcBef>
            </a:pPr>
            <a:r>
              <a:rPr lang="en-US" dirty="0" smtClean="0"/>
              <a:t>We have talked about selecting targets to assess that will be important in the future. We’ve talked about the skills and abilities necessary to be a successful learner in the 21</a:t>
            </a:r>
            <a:r>
              <a:rPr lang="en-US" baseline="30000" dirty="0" smtClean="0"/>
              <a:t>st</a:t>
            </a:r>
            <a:r>
              <a:rPr lang="en-US" dirty="0" smtClean="0"/>
              <a:t> century.  </a:t>
            </a:r>
          </a:p>
          <a:p>
            <a:pPr>
              <a:spcBef>
                <a:spcPts val="0"/>
              </a:spcBef>
            </a:pPr>
            <a:endParaRPr lang="en-US" dirty="0" smtClean="0"/>
          </a:p>
          <a:p>
            <a:pPr>
              <a:spcBef>
                <a:spcPts val="0"/>
              </a:spcBef>
            </a:pPr>
            <a:r>
              <a:rPr lang="en-US" dirty="0" smtClean="0"/>
              <a:t>A second aspect to the criterion of</a:t>
            </a:r>
            <a:r>
              <a:rPr lang="en-US" b="1" dirty="0" smtClean="0"/>
              <a:t> important </a:t>
            </a:r>
            <a:r>
              <a:rPr lang="en-US" dirty="0" smtClean="0"/>
              <a:t>– is important to the discipline.  Each content area has some overarching skills and abilities that are essential to the discipline.  For example when we think like historians we must be able to understand cause and effect.  </a:t>
            </a:r>
          </a:p>
          <a:p>
            <a:pPr>
              <a:spcBef>
                <a:spcPts val="0"/>
              </a:spcBef>
            </a:pPr>
            <a:endParaRPr lang="en-US" dirty="0" smtClean="0"/>
          </a:p>
          <a:p>
            <a:pPr>
              <a:spcBef>
                <a:spcPts val="0"/>
              </a:spcBef>
            </a:pPr>
            <a:r>
              <a:rPr lang="en-US" dirty="0" smtClean="0"/>
              <a:t>A useful exercise to determine essential knowledge in a discipline can be answering the question, “What does it take to think like a _____ (scientist, mathematician, writer, etc.).” You fill in the blank.  Some of your curriculum documents provide helpful guidance to prompt your thinking.  The new common core has a set of process standards that provide one example for mathematics. In Michigan many ISDs have created Power Standards or Priority Expectations</a:t>
            </a:r>
          </a:p>
          <a:p>
            <a:pPr>
              <a:spcBef>
                <a:spcPts val="0"/>
              </a:spcBef>
            </a:pPr>
            <a:endParaRPr lang="en-US" dirty="0" smtClean="0"/>
          </a:p>
          <a:p>
            <a:pPr>
              <a:spcBef>
                <a:spcPts val="0"/>
              </a:spcBef>
            </a:pPr>
            <a:endParaRPr lang="en-US" i="1" dirty="0" smtClean="0"/>
          </a:p>
        </p:txBody>
      </p:sp>
      <p:sp>
        <p:nvSpPr>
          <p:cNvPr id="50180" name="Slide Number Placeholder 3"/>
          <p:cNvSpPr>
            <a:spLocks noGrp="1"/>
          </p:cNvSpPr>
          <p:nvPr>
            <p:ph type="sldNum" sz="quarter" idx="5"/>
          </p:nvPr>
        </p:nvSpPr>
        <p:spPr>
          <a:noFill/>
        </p:spPr>
        <p:txBody>
          <a:bodyPr/>
          <a:lstStyle/>
          <a:p>
            <a:fld id="{E6BD1E92-F4DE-4147-8127-079DB510297D}" type="slidenum">
              <a:rPr lang="en-US" smtClean="0"/>
              <a:pPr/>
              <a:t>19</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fld id="{ECD55CC7-97EB-C24A-9796-13BA2715DCCB}" type="slidenum">
              <a:rPr lang="en-US"/>
              <a:pPr/>
              <a:t>2</a:t>
            </a:fld>
            <a:endParaRPr lang="en-US"/>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2226" name="Slide Image Placeholder 1"/>
          <p:cNvSpPr>
            <a:spLocks noGrp="1" noRot="1" noChangeAspect="1"/>
          </p:cNvSpPr>
          <p:nvPr>
            <p:ph type="sldImg"/>
          </p:nvPr>
        </p:nvSpPr>
        <p:spPr>
          <a:ln/>
        </p:spPr>
      </p:sp>
      <p:sp>
        <p:nvSpPr>
          <p:cNvPr id="52227" name="Notes Placeholder 2"/>
          <p:cNvSpPr>
            <a:spLocks noGrp="1"/>
          </p:cNvSpPr>
          <p:nvPr>
            <p:ph type="body" idx="1"/>
          </p:nvPr>
        </p:nvSpPr>
        <p:spPr>
          <a:noFill/>
          <a:ln/>
        </p:spPr>
        <p:txBody>
          <a:bodyPr/>
          <a:lstStyle/>
          <a:p>
            <a:pPr>
              <a:spcBef>
                <a:spcPts val="0"/>
              </a:spcBef>
            </a:pPr>
            <a:r>
              <a:rPr lang="en-US" b="1" dirty="0" smtClean="0"/>
              <a:t>Leverage - </a:t>
            </a:r>
            <a:r>
              <a:rPr lang="en-US" dirty="0" smtClean="0"/>
              <a:t>This criterion will be answered through referencing curriculum documents and instructional materials and by relying on teacher expertise with respect to disciplinary knowledge and regarding student’s developmental abilities.  For example, if we are developing an end-of-course assessment for Spanish I, we would consult the curriculum documents and instructional materials for Spanish II to ensure selecting targets that are necessary prerequisite skills and knowledge to progress. The types of curriculum documents you may have to draw from could include curriculum maps, pacing guides, syllabi for upper grades or developmental continua for emerging skills (especially reading, writing and mathematics).</a:t>
            </a:r>
          </a:p>
          <a:p>
            <a:pPr>
              <a:spcBef>
                <a:spcPts val="0"/>
              </a:spcBef>
            </a:pPr>
            <a:endParaRPr lang="en-US" dirty="0" smtClean="0"/>
          </a:p>
          <a:p>
            <a:pPr>
              <a:spcBef>
                <a:spcPts val="0"/>
              </a:spcBef>
            </a:pPr>
            <a:r>
              <a:rPr lang="en-US" dirty="0" smtClean="0"/>
              <a:t>When we select standards or targets that have leverage, we succeed in making our curriculum coherent.  We connect to learning and instruction that came before and learning and instruction that will come after.</a:t>
            </a:r>
          </a:p>
          <a:p>
            <a:pPr>
              <a:spcBef>
                <a:spcPts val="0"/>
              </a:spcBef>
            </a:pPr>
            <a:endParaRPr lang="en-US" dirty="0" smtClean="0"/>
          </a:p>
        </p:txBody>
      </p:sp>
      <p:sp>
        <p:nvSpPr>
          <p:cNvPr id="52228" name="Slide Number Placeholder 3"/>
          <p:cNvSpPr>
            <a:spLocks noGrp="1"/>
          </p:cNvSpPr>
          <p:nvPr>
            <p:ph type="sldNum" sz="quarter" idx="5"/>
          </p:nvPr>
        </p:nvSpPr>
        <p:spPr>
          <a:noFill/>
        </p:spPr>
        <p:txBody>
          <a:bodyPr/>
          <a:lstStyle/>
          <a:p>
            <a:fld id="{948B0542-8F7D-DC4E-AF33-409D8B330ED1}" type="slidenum">
              <a:rPr lang="en-US" smtClean="0"/>
              <a:pPr/>
              <a:t>20</a:t>
            </a:fld>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4274" name="Slide Image Placeholder 1"/>
          <p:cNvSpPr>
            <a:spLocks noGrp="1" noRot="1" noChangeAspect="1"/>
          </p:cNvSpPr>
          <p:nvPr>
            <p:ph type="sldImg"/>
          </p:nvPr>
        </p:nvSpPr>
        <p:spPr>
          <a:ln/>
        </p:spPr>
      </p:sp>
      <p:sp>
        <p:nvSpPr>
          <p:cNvPr id="54275" name="Notes Placeholder 2"/>
          <p:cNvSpPr>
            <a:spLocks noGrp="1"/>
          </p:cNvSpPr>
          <p:nvPr>
            <p:ph type="body" idx="1"/>
          </p:nvPr>
        </p:nvSpPr>
        <p:spPr>
          <a:noFill/>
          <a:ln/>
        </p:spPr>
        <p:txBody>
          <a:bodyPr/>
          <a:lstStyle/>
          <a:p>
            <a:r>
              <a:rPr lang="en-US" b="1" dirty="0" smtClean="0"/>
              <a:t>Appropriate</a:t>
            </a:r>
            <a:r>
              <a:rPr lang="en-US" dirty="0" smtClean="0"/>
              <a:t> targets provide useful information at a given point in time.  We assess students before we begin instruction, during and after.  We need to make sure the targets we elect to assess match the purpose of the assessment.  This criterion is about eliciting evidence that is useful at a given point in time. </a:t>
            </a:r>
          </a:p>
        </p:txBody>
      </p:sp>
      <p:sp>
        <p:nvSpPr>
          <p:cNvPr id="54276" name="Slide Number Placeholder 3"/>
          <p:cNvSpPr>
            <a:spLocks noGrp="1"/>
          </p:cNvSpPr>
          <p:nvPr>
            <p:ph type="sldNum" sz="quarter" idx="5"/>
          </p:nvPr>
        </p:nvSpPr>
        <p:spPr>
          <a:noFill/>
        </p:spPr>
        <p:txBody>
          <a:bodyPr/>
          <a:lstStyle/>
          <a:p>
            <a:fld id="{73066269-A68C-544F-9072-5A793DB3D1CC}" type="slidenum">
              <a:rPr lang="en-US" smtClean="0"/>
              <a:pPr/>
              <a:t>21</a:t>
            </a:fld>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6322" name="Slide Image Placeholder 1"/>
          <p:cNvSpPr>
            <a:spLocks noGrp="1" noRot="1" noChangeAspect="1"/>
          </p:cNvSpPr>
          <p:nvPr>
            <p:ph type="sldImg"/>
          </p:nvPr>
        </p:nvSpPr>
        <p:spPr>
          <a:ln/>
        </p:spPr>
      </p:sp>
      <p:sp>
        <p:nvSpPr>
          <p:cNvPr id="56323" name="Notes Placeholder 2"/>
          <p:cNvSpPr>
            <a:spLocks noGrp="1"/>
          </p:cNvSpPr>
          <p:nvPr>
            <p:ph type="body" idx="1"/>
          </p:nvPr>
        </p:nvSpPr>
        <p:spPr>
          <a:noFill/>
          <a:ln/>
        </p:spPr>
        <p:txBody>
          <a:bodyPr/>
          <a:lstStyle/>
          <a:p>
            <a:pPr>
              <a:spcBef>
                <a:spcPts val="0"/>
              </a:spcBef>
            </a:pPr>
            <a:r>
              <a:rPr lang="en-US" dirty="0" smtClean="0"/>
              <a:t>Table 4.1 provides suggested guidance for selecting appropriate targets.  </a:t>
            </a:r>
          </a:p>
          <a:p>
            <a:pPr>
              <a:spcBef>
                <a:spcPts val="0"/>
              </a:spcBef>
            </a:pPr>
            <a:endParaRPr lang="en-US" dirty="0" smtClean="0"/>
          </a:p>
          <a:p>
            <a:pPr>
              <a:spcBef>
                <a:spcPts val="0"/>
              </a:spcBef>
            </a:pPr>
            <a:r>
              <a:rPr lang="en-US" dirty="0" smtClean="0"/>
              <a:t>When selecting targets to assess, you would be asking “Are these targets apt to provide the type of information needed for the type of assessment we are developing?”</a:t>
            </a:r>
          </a:p>
        </p:txBody>
      </p:sp>
      <p:sp>
        <p:nvSpPr>
          <p:cNvPr id="56324" name="Slide Number Placeholder 3"/>
          <p:cNvSpPr>
            <a:spLocks noGrp="1"/>
          </p:cNvSpPr>
          <p:nvPr>
            <p:ph type="sldNum" sz="quarter" idx="5"/>
          </p:nvPr>
        </p:nvSpPr>
        <p:spPr>
          <a:noFill/>
        </p:spPr>
        <p:txBody>
          <a:bodyPr/>
          <a:lstStyle/>
          <a:p>
            <a:fld id="{E0F65C7E-8020-7344-A143-6F56DCDF231C}" type="slidenum">
              <a:rPr lang="en-US" smtClean="0"/>
              <a:pPr/>
              <a:t>22</a:t>
            </a:fld>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370" name="Slide Image Placeholder 1"/>
          <p:cNvSpPr>
            <a:spLocks noGrp="1" noRot="1" noChangeAspect="1"/>
          </p:cNvSpPr>
          <p:nvPr>
            <p:ph type="sldImg"/>
          </p:nvPr>
        </p:nvSpPr>
        <p:spPr>
          <a:ln/>
        </p:spPr>
      </p:sp>
      <p:sp>
        <p:nvSpPr>
          <p:cNvPr id="58371" name="Notes Placeholder 2"/>
          <p:cNvSpPr>
            <a:spLocks noGrp="1"/>
          </p:cNvSpPr>
          <p:nvPr>
            <p:ph type="body" idx="1"/>
          </p:nvPr>
        </p:nvSpPr>
        <p:spPr>
          <a:noFill/>
          <a:ln/>
        </p:spPr>
        <p:txBody>
          <a:bodyPr/>
          <a:lstStyle/>
          <a:p>
            <a:pPr>
              <a:spcBef>
                <a:spcPts val="0"/>
              </a:spcBef>
            </a:pPr>
            <a:r>
              <a:rPr lang="en-US" dirty="0" smtClean="0"/>
              <a:t>The power of using learning targets as part of the teaching and learning cycle occurs when targets are made explicit for students before instruction occurs.  And assessments of learning (the end of course or interim benchmark type) are only fair when our targets are explicit and remain constant.  When the target stands still we have valid and useful information.  When the students know what the target is, they can take aim and take action to close the gap between desired and current performance. </a:t>
            </a:r>
          </a:p>
          <a:p>
            <a:pPr>
              <a:spcBef>
                <a:spcPts val="0"/>
              </a:spcBef>
            </a:pPr>
            <a:endParaRPr lang="en-US" dirty="0" smtClean="0"/>
          </a:p>
          <a:p>
            <a:pPr>
              <a:spcBef>
                <a:spcPts val="0"/>
              </a:spcBef>
            </a:pPr>
            <a:r>
              <a:rPr lang="en-US" dirty="0" smtClean="0"/>
              <a:t>Articulating a learning target, making it clear to students, teaching to the target and assessing proficiency against the target is the essence of what we call “standards-based” education.  We are assessing proficiency against a standard.  </a:t>
            </a:r>
          </a:p>
        </p:txBody>
      </p:sp>
      <p:sp>
        <p:nvSpPr>
          <p:cNvPr id="58372" name="Slide Number Placeholder 3"/>
          <p:cNvSpPr>
            <a:spLocks noGrp="1"/>
          </p:cNvSpPr>
          <p:nvPr>
            <p:ph type="sldNum" sz="quarter" idx="5"/>
          </p:nvPr>
        </p:nvSpPr>
        <p:spPr>
          <a:noFill/>
        </p:spPr>
        <p:txBody>
          <a:bodyPr/>
          <a:lstStyle/>
          <a:p>
            <a:fld id="{959AD40C-6BC6-CF4B-B144-826970BC7766}" type="slidenum">
              <a:rPr lang="en-US" smtClean="0"/>
              <a:pPr/>
              <a:t>23</a:t>
            </a:fld>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0418" name="Slide Image Placeholder 1"/>
          <p:cNvSpPr>
            <a:spLocks noGrp="1" noRot="1" noChangeAspect="1"/>
          </p:cNvSpPr>
          <p:nvPr>
            <p:ph type="sldImg"/>
          </p:nvPr>
        </p:nvSpPr>
        <p:spPr>
          <a:ln/>
        </p:spPr>
      </p:sp>
      <p:sp>
        <p:nvSpPr>
          <p:cNvPr id="3" name="Notes Placeholder 2"/>
          <p:cNvSpPr>
            <a:spLocks noGrp="1"/>
          </p:cNvSpPr>
          <p:nvPr>
            <p:ph type="body" idx="1"/>
          </p:nvPr>
        </p:nvSpPr>
        <p:spPr/>
        <p:txBody>
          <a:bodyPr>
            <a:normAutofit fontScale="92500" lnSpcReduction="20000"/>
          </a:bodyPr>
          <a:lstStyle/>
          <a:p>
            <a:pPr>
              <a:lnSpc>
                <a:spcPct val="110000"/>
              </a:lnSpc>
              <a:spcBef>
                <a:spcPts val="0"/>
              </a:spcBef>
              <a:defRPr/>
            </a:pPr>
            <a:r>
              <a:rPr lang="en-US" dirty="0" smtClean="0"/>
              <a:t>We deconstruct or unpack standards in order to make them assessable and to make them clearer to a student. Take, for example, the sample standard “Produce writing to communicate with different audiences for a variety of purposes.”  One method for deconstructing or unpacking this standard to make it assessable and more easily understood by the learner is to systematically ask ourselves these questions in relation to that standard.</a:t>
            </a:r>
          </a:p>
          <a:p>
            <a:pPr marL="228600" indent="-228600">
              <a:lnSpc>
                <a:spcPct val="110000"/>
              </a:lnSpc>
              <a:spcBef>
                <a:spcPts val="0"/>
              </a:spcBef>
              <a:buFontTx/>
              <a:buAutoNum type="arabicPeriod"/>
              <a:defRPr/>
            </a:pPr>
            <a:r>
              <a:rPr lang="en-US" dirty="0" smtClean="0"/>
              <a:t>What types of writing would students need to produce? (for example, at grade one students might write single sentences for a variety of reasons)</a:t>
            </a:r>
          </a:p>
          <a:p>
            <a:pPr marL="228600" indent="-228600">
              <a:lnSpc>
                <a:spcPct val="110000"/>
              </a:lnSpc>
              <a:spcBef>
                <a:spcPts val="0"/>
              </a:spcBef>
              <a:buFontTx/>
              <a:buAutoNum type="arabicPeriod"/>
              <a:defRPr/>
            </a:pPr>
            <a:r>
              <a:rPr lang="en-US" dirty="0" smtClean="0"/>
              <a:t>What underpinning skills will the student need to produce that type of writing? (for example, at grade one students will need to print letters correctly , hold a pencil correctly, use lines and margins correctly and so forth)</a:t>
            </a:r>
          </a:p>
          <a:p>
            <a:pPr marL="228600" indent="-228600">
              <a:lnSpc>
                <a:spcPct val="110000"/>
              </a:lnSpc>
              <a:spcBef>
                <a:spcPts val="0"/>
              </a:spcBef>
              <a:buFontTx/>
              <a:buAutoNum type="arabicPeriod"/>
              <a:defRPr/>
            </a:pPr>
            <a:r>
              <a:rPr lang="en-US" dirty="0" smtClean="0"/>
              <a:t>What underpinning reasoning skills will the student need to produce that type of writing? (following our grade one example, students would need to be able to distinguish the uses or meaning of a variety of words)</a:t>
            </a:r>
          </a:p>
          <a:p>
            <a:pPr marL="228600" indent="-228600">
              <a:lnSpc>
                <a:spcPct val="110000"/>
              </a:lnSpc>
              <a:spcBef>
                <a:spcPts val="0"/>
              </a:spcBef>
              <a:buFontTx/>
              <a:buAutoNum type="arabicPeriod"/>
              <a:defRPr/>
            </a:pPr>
            <a:r>
              <a:rPr lang="en-US" dirty="0" smtClean="0"/>
              <a:t>What must a student know to produce that type of writing? (grade one students would need to know what a sentence is and understand the concept of word choice)</a:t>
            </a:r>
          </a:p>
          <a:p>
            <a:pPr>
              <a:lnSpc>
                <a:spcPct val="110000"/>
              </a:lnSpc>
              <a:spcBef>
                <a:spcPts val="0"/>
              </a:spcBef>
              <a:defRPr/>
            </a:pPr>
            <a:endParaRPr lang="en-US" dirty="0" smtClean="0"/>
          </a:p>
          <a:p>
            <a:pPr>
              <a:lnSpc>
                <a:spcPct val="110000"/>
              </a:lnSpc>
              <a:spcBef>
                <a:spcPts val="0"/>
              </a:spcBef>
              <a:defRPr/>
            </a:pPr>
            <a:r>
              <a:rPr lang="en-US" dirty="0" smtClean="0"/>
              <a:t>Do any of you play golf?  The act of golfing well is a package that requires deconstructing so the golfer can work on various aspects of their game.  The same concept applies to standards.</a:t>
            </a:r>
          </a:p>
          <a:p>
            <a:pPr>
              <a:lnSpc>
                <a:spcPct val="110000"/>
              </a:lnSpc>
              <a:spcBef>
                <a:spcPts val="0"/>
              </a:spcBef>
              <a:defRPr/>
            </a:pPr>
            <a:endParaRPr lang="en-US" dirty="0" smtClean="0"/>
          </a:p>
          <a:p>
            <a:pPr>
              <a:lnSpc>
                <a:spcPct val="110000"/>
              </a:lnSpc>
              <a:spcBef>
                <a:spcPts val="0"/>
              </a:spcBef>
              <a:defRPr/>
            </a:pPr>
            <a:endParaRPr lang="en-US" dirty="0" smtClean="0"/>
          </a:p>
          <a:p>
            <a:pPr>
              <a:lnSpc>
                <a:spcPct val="110000"/>
              </a:lnSpc>
              <a:spcBef>
                <a:spcPts val="0"/>
              </a:spcBef>
              <a:defRPr/>
            </a:pPr>
            <a:endParaRPr lang="en-US" dirty="0"/>
          </a:p>
        </p:txBody>
      </p:sp>
      <p:sp>
        <p:nvSpPr>
          <p:cNvPr id="60420" name="Slide Number Placeholder 3"/>
          <p:cNvSpPr>
            <a:spLocks noGrp="1"/>
          </p:cNvSpPr>
          <p:nvPr>
            <p:ph type="sldNum" sz="quarter" idx="5"/>
          </p:nvPr>
        </p:nvSpPr>
        <p:spPr>
          <a:noFill/>
        </p:spPr>
        <p:txBody>
          <a:bodyPr/>
          <a:lstStyle/>
          <a:p>
            <a:fld id="{9D5F136C-AC6E-2E46-A276-DC25F65715B3}" type="slidenum">
              <a:rPr lang="en-US" smtClean="0"/>
              <a:pPr/>
              <a:t>24</a:t>
            </a:fld>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2466" name="Slide Image Placeholder 1"/>
          <p:cNvSpPr>
            <a:spLocks noGrp="1" noRot="1" noChangeAspect="1"/>
          </p:cNvSpPr>
          <p:nvPr>
            <p:ph type="sldImg"/>
          </p:nvPr>
        </p:nvSpPr>
        <p:spPr>
          <a:ln/>
        </p:spPr>
      </p:sp>
      <p:sp>
        <p:nvSpPr>
          <p:cNvPr id="62467" name="Notes Placeholder 2"/>
          <p:cNvSpPr>
            <a:spLocks noGrp="1"/>
          </p:cNvSpPr>
          <p:nvPr>
            <p:ph type="body" idx="1"/>
          </p:nvPr>
        </p:nvSpPr>
        <p:spPr>
          <a:noFill/>
          <a:ln/>
        </p:spPr>
        <p:txBody>
          <a:bodyPr/>
          <a:lstStyle/>
          <a:p>
            <a:pPr>
              <a:spcBef>
                <a:spcPts val="0"/>
              </a:spcBef>
            </a:pPr>
            <a:r>
              <a:rPr lang="en-US" dirty="0" smtClean="0"/>
              <a:t>After unpacking or deconstructing standards into learning targets the next step that achieves clarity for students is turning learning targets into,” I can” statements.</a:t>
            </a:r>
          </a:p>
          <a:p>
            <a:pPr>
              <a:spcBef>
                <a:spcPts val="0"/>
              </a:spcBef>
            </a:pPr>
            <a:endParaRPr lang="en-US" dirty="0" smtClean="0"/>
          </a:p>
          <a:p>
            <a:pPr>
              <a:spcBef>
                <a:spcPts val="0"/>
              </a:spcBef>
            </a:pPr>
            <a:r>
              <a:rPr lang="en-US" dirty="0" smtClean="0"/>
              <a:t>Have you seen this example used by the Assessment Training Institute about driving?  </a:t>
            </a:r>
          </a:p>
          <a:p>
            <a:pPr>
              <a:spcBef>
                <a:spcPts val="0"/>
              </a:spcBef>
            </a:pPr>
            <a:endParaRPr lang="en-US" dirty="0" smtClean="0"/>
          </a:p>
          <a:p>
            <a:pPr>
              <a:spcBef>
                <a:spcPts val="0"/>
              </a:spcBef>
            </a:pPr>
            <a:r>
              <a:rPr lang="en-US" dirty="0" smtClean="0"/>
              <a:t>The process</a:t>
            </a:r>
            <a:r>
              <a:rPr lang="en-US" baseline="0" dirty="0" smtClean="0"/>
              <a:t> often recommended for converting a target to student friendly language includes these three steps: </a:t>
            </a:r>
          </a:p>
          <a:p>
            <a:pPr>
              <a:spcBef>
                <a:spcPts val="0"/>
              </a:spcBef>
            </a:pPr>
            <a:endParaRPr lang="en-US" dirty="0" smtClean="0"/>
          </a:p>
          <a:p>
            <a:pPr marL="228600" indent="-228600">
              <a:spcBef>
                <a:spcPts val="0"/>
              </a:spcBef>
              <a:buAutoNum type="arabicParenR"/>
            </a:pPr>
            <a:r>
              <a:rPr lang="en-US" baseline="0" dirty="0" smtClean="0"/>
              <a:t>Identify the words or phrase needing clarification. Usually you are focusing on content area vocabulary embedded in the target or the verb that suggests the expectation of performance.  </a:t>
            </a:r>
          </a:p>
          <a:p>
            <a:pPr marL="228600" indent="-228600">
              <a:spcBef>
                <a:spcPts val="0"/>
              </a:spcBef>
              <a:buAutoNum type="arabicParenR"/>
            </a:pPr>
            <a:r>
              <a:rPr lang="en-US" baseline="0" dirty="0" smtClean="0"/>
              <a:t>Define the word or phrase needing clarification</a:t>
            </a:r>
            <a:r>
              <a:rPr lang="en-US" dirty="0" smtClean="0"/>
              <a:t> </a:t>
            </a:r>
            <a:r>
              <a:rPr lang="en-US" baseline="0" dirty="0" smtClean="0"/>
              <a:t>(use the dictionary and your curriculum or instructional materials), </a:t>
            </a:r>
            <a:r>
              <a:rPr lang="en-US" dirty="0" smtClean="0"/>
              <a:t>and</a:t>
            </a:r>
          </a:p>
          <a:p>
            <a:pPr marL="228600" indent="-228600">
              <a:spcBef>
                <a:spcPts val="0"/>
              </a:spcBef>
              <a:buAutoNum type="arabicParenR"/>
            </a:pPr>
            <a:r>
              <a:rPr lang="en-US" baseline="0" dirty="0" smtClean="0"/>
              <a:t>Convert the definition into language students would understand –consider beginning this phrase with… “This means I can…” </a:t>
            </a:r>
          </a:p>
          <a:p>
            <a:pPr>
              <a:spcBef>
                <a:spcPts val="0"/>
              </a:spcBef>
            </a:pPr>
            <a:endParaRPr lang="en-US" dirty="0" smtClean="0"/>
          </a:p>
        </p:txBody>
      </p:sp>
      <p:sp>
        <p:nvSpPr>
          <p:cNvPr id="62468" name="Slide Number Placeholder 3"/>
          <p:cNvSpPr>
            <a:spLocks noGrp="1"/>
          </p:cNvSpPr>
          <p:nvPr>
            <p:ph type="sldNum" sz="quarter" idx="5"/>
          </p:nvPr>
        </p:nvSpPr>
        <p:spPr>
          <a:noFill/>
        </p:spPr>
        <p:txBody>
          <a:bodyPr/>
          <a:lstStyle/>
          <a:p>
            <a:fld id="{183DDA27-E79A-2F4E-888A-82AED9C5B297}" type="slidenum">
              <a:rPr lang="en-US" smtClean="0"/>
              <a:pPr/>
              <a:t>25</a:t>
            </a:fld>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5F588BD-28C4-3F4D-A4CF-DFB476620D6C}" type="slidenum">
              <a:rPr lang="en-US" smtClean="0"/>
              <a:pPr>
                <a:defRPr/>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criterion is addressed in detail in Module</a:t>
            </a:r>
            <a:r>
              <a:rPr lang="en-US" baseline="0" dirty="0" smtClean="0"/>
              <a:t> 5. Three issues contribute to targets that are measureable. First, if the target is clear – we should be able to identify the type of thinking or action expected. Being attentive to the verbs we choose to use in targets suggests the type of thinking or performance expected. Second, you will want to examine learning targets to determine if multiple expectations are nested in one target and third, you will be attentive to matching the selected assessment method to the type of thinking or action the learning target expresses in order to elicit accurate evidence of learning.</a:t>
            </a:r>
            <a:endParaRPr lang="en-US" dirty="0"/>
          </a:p>
        </p:txBody>
      </p:sp>
      <p:sp>
        <p:nvSpPr>
          <p:cNvPr id="4" name="Slide Number Placeholder 3"/>
          <p:cNvSpPr>
            <a:spLocks noGrp="1"/>
          </p:cNvSpPr>
          <p:nvPr>
            <p:ph type="sldNum" sz="quarter" idx="10"/>
          </p:nvPr>
        </p:nvSpPr>
        <p:spPr/>
        <p:txBody>
          <a:bodyPr/>
          <a:lstStyle/>
          <a:p>
            <a:pPr>
              <a:defRPr/>
            </a:pPr>
            <a:fld id="{D5F588BD-28C4-3F4D-A4CF-DFB476620D6C}" type="slidenum">
              <a:rPr lang="en-US" smtClean="0"/>
              <a:pPr>
                <a:defRPr/>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abbreviated</a:t>
            </a:r>
            <a:r>
              <a:rPr lang="en-US" baseline="0" dirty="0" smtClean="0"/>
              <a:t> example in Table 4.2 demonstrates a sample progression from Target Type to a possible verb choice to reflect the type of thinking or performance desired in the target and the assessment method that might be the most effective or efficient match to elicit evidence for the type of learning target assessed. The concept of matching a target type to an assessment method, in the manner depicted above, has been adapted from examples and tools in the publication </a:t>
            </a:r>
            <a:r>
              <a:rPr lang="en-US" u="sng" baseline="0" dirty="0" smtClean="0"/>
              <a:t>Student Involved Assessment for Learning</a:t>
            </a:r>
            <a:r>
              <a:rPr lang="en-US" dirty="0" smtClean="0"/>
              <a:t>,</a:t>
            </a:r>
            <a:r>
              <a:rPr lang="en-US" baseline="0" dirty="0" smtClean="0"/>
              <a:t> 4</a:t>
            </a:r>
            <a:r>
              <a:rPr lang="en-US" baseline="30000" dirty="0" smtClean="0"/>
              <a:t>th</a:t>
            </a:r>
            <a:r>
              <a:rPr lang="en-US" baseline="0" dirty="0" smtClean="0"/>
              <a:t> Edition</a:t>
            </a:r>
          </a:p>
          <a:p>
            <a:endParaRPr lang="en-US" dirty="0"/>
          </a:p>
        </p:txBody>
      </p:sp>
      <p:sp>
        <p:nvSpPr>
          <p:cNvPr id="4" name="Slide Number Placeholder 3"/>
          <p:cNvSpPr>
            <a:spLocks noGrp="1"/>
          </p:cNvSpPr>
          <p:nvPr>
            <p:ph type="sldNum" sz="quarter" idx="10"/>
          </p:nvPr>
        </p:nvSpPr>
        <p:spPr/>
        <p:txBody>
          <a:bodyPr/>
          <a:lstStyle/>
          <a:p>
            <a:pPr>
              <a:defRPr/>
            </a:pPr>
            <a:fld id="{D5F588BD-28C4-3F4D-A4CF-DFB476620D6C}" type="slidenum">
              <a:rPr lang="en-US" smtClean="0"/>
              <a:pPr>
                <a:defRPr/>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last criterion simply asks us to look</a:t>
            </a:r>
            <a:r>
              <a:rPr lang="en-US" baseline="0" dirty="0" smtClean="0"/>
              <a:t> at the range of learning targets we select, in a given assessment or across multiple assessments, in order to determine if we are choosing to select one type of target to the exclusion of other types. This criterion would be most important when your common assessment is being used as a final exam or end or course assessment. This criterion is the one that asks us to be careful not to assess only knowledge targets with selected response items that can be efficiently scored with the assistance of technology. In Susan M. </a:t>
            </a:r>
            <a:r>
              <a:rPr lang="en-US" baseline="0" dirty="0" err="1" smtClean="0"/>
              <a:t>Brookharts</a:t>
            </a:r>
            <a:r>
              <a:rPr lang="en-US" baseline="0" dirty="0" smtClean="0"/>
              <a:t>’ publication, </a:t>
            </a:r>
            <a:r>
              <a:rPr lang="en-US" u="sng" baseline="0" dirty="0" smtClean="0"/>
              <a:t>How To Assess Higher-Order Thinking Skills </a:t>
            </a:r>
            <a:r>
              <a:rPr lang="en-US" baseline="0" dirty="0" smtClean="0"/>
              <a:t>she provides thorough discussion, examples and methods to achieve balance.</a:t>
            </a:r>
            <a:endParaRPr lang="en-US" dirty="0"/>
          </a:p>
        </p:txBody>
      </p:sp>
      <p:sp>
        <p:nvSpPr>
          <p:cNvPr id="4" name="Slide Number Placeholder 3"/>
          <p:cNvSpPr>
            <a:spLocks noGrp="1"/>
          </p:cNvSpPr>
          <p:nvPr>
            <p:ph type="sldNum" sz="quarter" idx="10"/>
          </p:nvPr>
        </p:nvSpPr>
        <p:spPr/>
        <p:txBody>
          <a:bodyPr/>
          <a:lstStyle/>
          <a:p>
            <a:pPr>
              <a:defRPr/>
            </a:pPr>
            <a:fld id="{D5F588BD-28C4-3F4D-A4CF-DFB476620D6C}" type="slidenum">
              <a:rPr lang="en-US" smtClean="0"/>
              <a:pPr>
                <a:defRPr/>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A2F7BE78-4738-894D-A8EB-36494DFF1A4D}" type="slidenum">
              <a:rPr lang="en-US"/>
              <a:pPr/>
              <a:t>3</a:t>
            </a:fld>
            <a:endParaRPr lang="en-US"/>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pPr eaLnBrk="1" hangingPunct="1"/>
            <a:r>
              <a:rPr lang="en-US" dirty="0" smtClean="0"/>
              <a:t>In the previous modules, we talked about various purposes for common assessments and that assessments with different purposes will be built differently. One of the most important reasons to address this early is to work toward assessment validity, we want our assessment to yield accurate information.</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5538" name="Slide Image Placeholder 1"/>
          <p:cNvSpPr>
            <a:spLocks noGrp="1" noRot="1" noChangeAspect="1"/>
          </p:cNvSpPr>
          <p:nvPr>
            <p:ph type="sldImg"/>
          </p:nvPr>
        </p:nvSpPr>
        <p:spPr>
          <a:ln/>
        </p:spPr>
      </p:sp>
      <p:sp>
        <p:nvSpPr>
          <p:cNvPr id="65539" name="Notes Placeholder 2"/>
          <p:cNvSpPr>
            <a:spLocks noGrp="1"/>
          </p:cNvSpPr>
          <p:nvPr>
            <p:ph type="body" idx="1"/>
          </p:nvPr>
        </p:nvSpPr>
        <p:spPr>
          <a:noFill/>
          <a:ln/>
        </p:spPr>
        <p:txBody>
          <a:bodyPr/>
          <a:lstStyle/>
          <a:p>
            <a:pPr>
              <a:spcBef>
                <a:spcPts val="0"/>
              </a:spcBef>
            </a:pPr>
            <a:r>
              <a:rPr lang="en-US" dirty="0" smtClean="0"/>
              <a:t>This may seem like a lot of fuss – that</a:t>
            </a:r>
            <a:r>
              <a:rPr lang="en-US" baseline="0" dirty="0" smtClean="0"/>
              <a:t> is, </a:t>
            </a:r>
            <a:r>
              <a:rPr lang="en-US" dirty="0" smtClean="0"/>
              <a:t>applying a set of criteria to help with selection of standards to turn into learning targets for an assessment – but we are talking about selecting a set of standards for a common assessment, and in most instances the decision to create a common assessment implies some significant amount of</a:t>
            </a:r>
            <a:r>
              <a:rPr lang="en-US" baseline="0" dirty="0" smtClean="0"/>
              <a:t> labor as well as </a:t>
            </a:r>
            <a:r>
              <a:rPr lang="en-US" dirty="0" smtClean="0"/>
              <a:t>agreement that the assessment information is going to be used to make important decisions for and about students or programs. </a:t>
            </a:r>
          </a:p>
          <a:p>
            <a:pPr>
              <a:spcBef>
                <a:spcPts val="0"/>
              </a:spcBef>
            </a:pPr>
            <a:endParaRPr lang="en-US" dirty="0" smtClean="0"/>
          </a:p>
          <a:p>
            <a:pPr>
              <a:spcBef>
                <a:spcPts val="0"/>
              </a:spcBef>
            </a:pPr>
            <a:r>
              <a:rPr lang="en-US" dirty="0" smtClean="0"/>
              <a:t>This</a:t>
            </a:r>
            <a:r>
              <a:rPr lang="en-US" baseline="0" dirty="0" smtClean="0"/>
              <a:t> one set of criteria straddles two worlds  - the criteria identified as: Important, Leverage, and Clear are issues we sort out when we are developing, adopting or adapting curriculum. </a:t>
            </a:r>
          </a:p>
          <a:p>
            <a:pPr>
              <a:spcBef>
                <a:spcPts val="0"/>
              </a:spcBef>
            </a:pPr>
            <a:endParaRPr lang="en-US" baseline="0" dirty="0" smtClean="0"/>
          </a:p>
          <a:p>
            <a:pPr>
              <a:spcBef>
                <a:spcPts val="0"/>
              </a:spcBef>
            </a:pPr>
            <a:r>
              <a:rPr lang="en-US" baseline="0" dirty="0" smtClean="0"/>
              <a:t>The first part of this module provided several opportunities to engage in discussion and thinking about the skills, knowledge and dispositions students will need to be successful learners in the 21</a:t>
            </a:r>
            <a:r>
              <a:rPr lang="en-US" baseline="30000" dirty="0" smtClean="0"/>
              <a:t>st</a:t>
            </a:r>
            <a:r>
              <a:rPr lang="en-US" baseline="0" dirty="0" smtClean="0"/>
              <a:t> century. We do need to put our effort into assessing the knowledge and skills that prepare students for their future. The criteria  identified as appropriate, clear, measureable and balanced are issues we attend to when developing a quality assessment.  </a:t>
            </a:r>
          </a:p>
          <a:p>
            <a:pPr>
              <a:spcBef>
                <a:spcPts val="0"/>
              </a:spcBef>
            </a:pPr>
            <a:endParaRPr lang="en-US" dirty="0" smtClean="0"/>
          </a:p>
          <a:p>
            <a:pPr>
              <a:spcBef>
                <a:spcPts val="0"/>
              </a:spcBef>
            </a:pPr>
            <a:r>
              <a:rPr lang="en-US" baseline="0" dirty="0" smtClean="0"/>
              <a:t>If you choose to review your selection of standards and development of learning targets utilizing these criteria we anticipate you will increase your level of confidence about the quality and potential effectiveness of your common assessment.</a:t>
            </a:r>
            <a:endParaRPr lang="en-US" dirty="0" smtClean="0"/>
          </a:p>
        </p:txBody>
      </p:sp>
      <p:sp>
        <p:nvSpPr>
          <p:cNvPr id="65540" name="Slide Number Placeholder 3"/>
          <p:cNvSpPr>
            <a:spLocks noGrp="1"/>
          </p:cNvSpPr>
          <p:nvPr>
            <p:ph type="sldNum" sz="quarter" idx="5"/>
          </p:nvPr>
        </p:nvSpPr>
        <p:spPr>
          <a:noFill/>
        </p:spPr>
        <p:txBody>
          <a:bodyPr/>
          <a:lstStyle/>
          <a:p>
            <a:fld id="{13BE315E-6DD6-7843-98D1-B7CC45E3D899}" type="slidenum">
              <a:rPr lang="en-US" smtClean="0"/>
              <a:pPr/>
              <a:t>30</a:t>
            </a:fld>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5F588BD-28C4-3F4D-A4CF-DFB476620D6C}" type="slidenum">
              <a:rPr lang="en-US" smtClean="0"/>
              <a:pPr>
                <a:defRPr/>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5F588BD-28C4-3F4D-A4CF-DFB476620D6C}" type="slidenum">
              <a:rPr lang="en-US" smtClean="0"/>
              <a:pPr>
                <a:defRPr/>
              </a:pPr>
              <a:t>32</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Slide Image Placeholder 1"/>
          <p:cNvSpPr>
            <a:spLocks noGrp="1" noRot="1" noChangeAspect="1"/>
          </p:cNvSpPr>
          <p:nvPr>
            <p:ph type="sldImg"/>
          </p:nvPr>
        </p:nvSpPr>
        <p:spPr>
          <a:ln/>
        </p:spPr>
      </p:sp>
      <p:sp>
        <p:nvSpPr>
          <p:cNvPr id="21507" name="Notes Placeholder 2"/>
          <p:cNvSpPr>
            <a:spLocks noGrp="1"/>
          </p:cNvSpPr>
          <p:nvPr>
            <p:ph type="body" idx="1"/>
          </p:nvPr>
        </p:nvSpPr>
        <p:spPr>
          <a:noFill/>
          <a:ln/>
        </p:spPr>
        <p:txBody>
          <a:bodyPr/>
          <a:lstStyle/>
          <a:p>
            <a:r>
              <a:rPr lang="en-US" dirty="0" smtClean="0"/>
              <a:t>If you are familiar with the organizing structure Rick </a:t>
            </a:r>
            <a:r>
              <a:rPr lang="en-US" dirty="0" err="1" smtClean="0"/>
              <a:t>Stiggins</a:t>
            </a:r>
            <a:r>
              <a:rPr lang="en-US" dirty="0" smtClean="0"/>
              <a:t>, and colleagues from the Assessment Training Institute use, an assessment that yields accurate information is one that …</a:t>
            </a:r>
          </a:p>
          <a:p>
            <a:pPr marL="228600" indent="-228600">
              <a:buFont typeface="Arial" pitchFamily="34" charset="0"/>
              <a:buChar char="•"/>
            </a:pPr>
            <a:r>
              <a:rPr lang="en-US" dirty="0" smtClean="0"/>
              <a:t>has a clear purpose (in other words we know why we are giving the assessment, and who will use the data and how it will be used)</a:t>
            </a:r>
          </a:p>
          <a:p>
            <a:pPr marL="228600" indent="-228600">
              <a:buFont typeface="Arial" pitchFamily="34" charset="0"/>
              <a:buChar char="•"/>
            </a:pPr>
            <a:r>
              <a:rPr lang="en-US" dirty="0" smtClean="0"/>
              <a:t>has clear targets (we know what we want students to know, be able to do, think and believe and these expectations are clearly articulated for students)</a:t>
            </a:r>
          </a:p>
          <a:p>
            <a:pPr marL="228600" indent="-228600">
              <a:buFont typeface="Arial" pitchFamily="34" charset="0"/>
              <a:buChar char="•"/>
            </a:pPr>
            <a:r>
              <a:rPr lang="en-US" dirty="0" smtClean="0"/>
              <a:t>is designed well – we have matched the appropriate assessment method to the type of learning target we are measuring and have accounted for bias and distortion and have an adequate sample of evidence.  </a:t>
            </a:r>
          </a:p>
          <a:p>
            <a:pPr marL="228600" indent="-228600"/>
            <a:endParaRPr lang="en-US" dirty="0" smtClean="0"/>
          </a:p>
          <a:p>
            <a:r>
              <a:rPr lang="en-US" dirty="0" smtClean="0"/>
              <a:t>To use the results of an assessment effectively, we attend to the development of good communication systems and we involve students in the assessment process, remembering that if we want success for students, they are the primary users of the majority of assessment data produced.  Modules 2 and 3 dealt with the purpose and outcomes of your assessment. Module 5 will help you refine your learning targets and match them to an appropriate assessment method.  </a:t>
            </a:r>
          </a:p>
        </p:txBody>
      </p:sp>
      <p:sp>
        <p:nvSpPr>
          <p:cNvPr id="21508" name="Slide Number Placeholder 3"/>
          <p:cNvSpPr>
            <a:spLocks noGrp="1"/>
          </p:cNvSpPr>
          <p:nvPr>
            <p:ph type="sldNum" sz="quarter" idx="5"/>
          </p:nvPr>
        </p:nvSpPr>
        <p:spPr>
          <a:noFill/>
        </p:spPr>
        <p:txBody>
          <a:bodyPr/>
          <a:lstStyle/>
          <a:p>
            <a:fld id="{E1BA8BDB-A0AB-DE45-A1D1-7A778761227B}" type="slidenum">
              <a:rPr lang="en-US" smtClean="0"/>
              <a:pPr/>
              <a:t>4</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0A0CE012-4C18-F34A-A566-7AE1DAAE705F}" type="slidenum">
              <a:rPr lang="en-US"/>
              <a:pPr/>
              <a:t>5</a:t>
            </a:fld>
            <a:endParaRPr lang="en-US"/>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spcBef>
                <a:spcPts val="0"/>
              </a:spcBef>
            </a:pPr>
            <a:r>
              <a:rPr lang="en-US" dirty="0" smtClean="0"/>
              <a:t>This module tackles the curriculum question that intersects with the assessment work we are engaged in. You may have a high level of confidence about the standards you have selected to use as learning targets.  After all, creating an assessment assumes you are clear about the outcomes you wish to assess.  If you would like to detour a bit to think about selecting standards to measure – proceed through this module – otherwise, progress to module Five.</a:t>
            </a:r>
          </a:p>
          <a:p>
            <a:pPr eaLnBrk="1" hangingPunct="1">
              <a:spcBef>
                <a:spcPts val="0"/>
              </a:spcBef>
            </a:pPr>
            <a:endParaRPr lang="en-US" dirty="0" smtClean="0"/>
          </a:p>
          <a:p>
            <a:pPr eaLnBrk="1" hangingPunct="1">
              <a:spcBef>
                <a:spcPts val="0"/>
              </a:spcBef>
            </a:pPr>
            <a:r>
              <a:rPr lang="en-US" dirty="0" smtClean="0"/>
              <a:t>Have you heard people say “we  assess what we value most”?  Sometimes we assess what is easiest to assess and neglect assessing standards that include complex products, skills or reasoning processes.  We also have conflicting messages about whether or not we should assess dispositions (behaviors and attitudes). In reality, the 21st century our students are encountering demands high level skills, intellectual competencies, attitudes of engagement, caring and commitment.</a:t>
            </a:r>
          </a:p>
          <a:p>
            <a:pPr eaLnBrk="1" hangingPunct="1">
              <a:spcBef>
                <a:spcPts val="0"/>
              </a:spcBef>
            </a:pPr>
            <a:r>
              <a:rPr lang="en-US" dirty="0" smtClean="0"/>
              <a:t>  </a:t>
            </a:r>
          </a:p>
          <a:p>
            <a:pPr eaLnBrk="1" hangingPunct="1">
              <a:spcBef>
                <a:spcPts val="0"/>
              </a:spcBef>
            </a:pPr>
            <a:r>
              <a:rPr lang="en-US" dirty="0" smtClean="0"/>
              <a:t>This module will provide</a:t>
            </a:r>
            <a:r>
              <a:rPr lang="en-US" baseline="0" dirty="0" smtClean="0"/>
              <a:t> </a:t>
            </a:r>
            <a:r>
              <a:rPr lang="en-US" dirty="0" smtClean="0"/>
              <a:t>discussion and three</a:t>
            </a:r>
            <a:r>
              <a:rPr lang="en-US" baseline="0" dirty="0" smtClean="0"/>
              <a:t> </a:t>
            </a:r>
            <a:r>
              <a:rPr lang="en-US" dirty="0" smtClean="0"/>
              <a:t>exercises to encourage faculty to tackle assessing the entire range of targets that comprise the complex, rigorous, and worthwhile standards we set for students that are necessary for their future success. Preview the first half of this module (through Slide 17) and determine if the content will be helpful</a:t>
            </a:r>
            <a:r>
              <a:rPr lang="en-US" baseline="0" dirty="0" smtClean="0"/>
              <a:t> to your group.  The two articles and one video clip with accompanying slides and discussion questions are provided for your consideration use all, some or none (they are options).</a:t>
            </a:r>
            <a:r>
              <a:rPr lang="en-US" dirty="0" smtClean="0"/>
              <a:t> </a:t>
            </a:r>
          </a:p>
          <a:p>
            <a:pPr eaLnBrk="1" hangingPunct="1">
              <a:spcBef>
                <a:spcPts val="0"/>
              </a:spcBef>
            </a:pPr>
            <a:endParaRPr lang="en-US" dirty="0" smtClean="0"/>
          </a:p>
          <a:p>
            <a:pPr eaLnBrk="1" hangingPunct="1">
              <a:spcBef>
                <a:spcPts val="0"/>
              </a:spcBef>
            </a:pPr>
            <a:r>
              <a:rPr lang="en-US" dirty="0" smtClean="0"/>
              <a:t>This module will also provide a set of criteria to</a:t>
            </a:r>
            <a:r>
              <a:rPr lang="en-US" baseline="0" dirty="0" smtClean="0"/>
              <a:t> </a:t>
            </a:r>
            <a:r>
              <a:rPr lang="en-US" dirty="0" smtClean="0"/>
              <a:t>consider as you decide which standards to invest energy in deconstructing,</a:t>
            </a:r>
            <a:r>
              <a:rPr lang="en-US" baseline="0" dirty="0" smtClean="0"/>
              <a:t> then turning into</a:t>
            </a:r>
            <a:r>
              <a:rPr lang="en-US" dirty="0" smtClean="0"/>
              <a:t> learning targets</a:t>
            </a:r>
            <a:r>
              <a:rPr lang="en-US" baseline="0" dirty="0" smtClean="0"/>
              <a:t> as the basis of your common assessment.</a:t>
            </a:r>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Slide Image Placeholder 1"/>
          <p:cNvSpPr>
            <a:spLocks noGrp="1" noRot="1" noChangeAspect="1"/>
          </p:cNvSpPr>
          <p:nvPr>
            <p:ph type="sldImg"/>
          </p:nvPr>
        </p:nvSpPr>
        <p:spPr>
          <a:ln/>
        </p:spPr>
      </p:sp>
      <p:sp>
        <p:nvSpPr>
          <p:cNvPr id="25603" name="Notes Placeholder 2"/>
          <p:cNvSpPr>
            <a:spLocks noGrp="1"/>
          </p:cNvSpPr>
          <p:nvPr>
            <p:ph type="body" idx="1"/>
          </p:nvPr>
        </p:nvSpPr>
        <p:spPr>
          <a:noFill/>
          <a:ln/>
        </p:spPr>
        <p:txBody>
          <a:bodyPr/>
          <a:lstStyle/>
          <a:p>
            <a:r>
              <a:rPr lang="en-US" dirty="0" smtClean="0"/>
              <a:t>The first outcome of this module encourages you to assess standards or outcomes you believe are important – we are going to suggest that considering the demands of the 21</a:t>
            </a:r>
            <a:r>
              <a:rPr lang="en-US" baseline="30000" dirty="0" smtClean="0"/>
              <a:t>st</a:t>
            </a:r>
            <a:r>
              <a:rPr lang="en-US" dirty="0" smtClean="0"/>
              <a:t> century learner will provide encouragement and support for decisions educators make about selecting standards upon which to base common assessments.</a:t>
            </a:r>
          </a:p>
        </p:txBody>
      </p:sp>
      <p:sp>
        <p:nvSpPr>
          <p:cNvPr id="25604" name="Slide Number Placeholder 3"/>
          <p:cNvSpPr>
            <a:spLocks noGrp="1"/>
          </p:cNvSpPr>
          <p:nvPr>
            <p:ph type="sldNum" sz="quarter" idx="5"/>
          </p:nvPr>
        </p:nvSpPr>
        <p:spPr>
          <a:noFill/>
        </p:spPr>
        <p:txBody>
          <a:bodyPr/>
          <a:lstStyle/>
          <a:p>
            <a:fld id="{FC93A9C4-CA72-4B46-8A81-B5C9FFC7B734}" type="slidenum">
              <a:rPr lang="en-US" smtClean="0"/>
              <a:pPr/>
              <a:t>6</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Slide Image Placeholder 1"/>
          <p:cNvSpPr>
            <a:spLocks noGrp="1" noRot="1" noChangeAspect="1"/>
          </p:cNvSpPr>
          <p:nvPr>
            <p:ph type="sldImg"/>
          </p:nvPr>
        </p:nvSpPr>
        <p:spPr>
          <a:ln/>
        </p:spPr>
      </p:sp>
      <p:sp>
        <p:nvSpPr>
          <p:cNvPr id="27651" name="Notes Placeholder 2"/>
          <p:cNvSpPr>
            <a:spLocks noGrp="1"/>
          </p:cNvSpPr>
          <p:nvPr>
            <p:ph type="body" idx="1"/>
          </p:nvPr>
        </p:nvSpPr>
        <p:spPr>
          <a:noFill/>
          <a:ln/>
        </p:spPr>
        <p:txBody>
          <a:bodyPr/>
          <a:lstStyle/>
          <a:p>
            <a:r>
              <a:rPr lang="en-US" dirty="0" smtClean="0"/>
              <a:t>In a 2010 Keynote address at an Education Conference in York, Dylan </a:t>
            </a:r>
            <a:r>
              <a:rPr lang="en-US" dirty="0" err="1" smtClean="0"/>
              <a:t>Wiliam</a:t>
            </a:r>
            <a:r>
              <a:rPr lang="en-US" dirty="0" smtClean="0"/>
              <a:t> (researcher and coauthor of “Inside the Black Box”) explained the changing demands of the 21</a:t>
            </a:r>
            <a:r>
              <a:rPr lang="en-US" baseline="30000" dirty="0" smtClean="0"/>
              <a:t>st</a:t>
            </a:r>
            <a:r>
              <a:rPr lang="en-US" dirty="0" smtClean="0"/>
              <a:t> century using data depicting job demands and education preparation.  For the sake of discussion, consider these categories of skills necessary for various categories of work.  </a:t>
            </a:r>
          </a:p>
          <a:p>
            <a:pPr marL="228600" indent="-228600">
              <a:buAutoNum type="arabicPeriod"/>
            </a:pPr>
            <a:r>
              <a:rPr lang="en-US" dirty="0" smtClean="0"/>
              <a:t>Routine manual</a:t>
            </a:r>
          </a:p>
          <a:p>
            <a:pPr marL="228600" indent="-228600">
              <a:buAutoNum type="arabicPeriod"/>
            </a:pPr>
            <a:r>
              <a:rPr lang="en-US" dirty="0" smtClean="0"/>
              <a:t>Non-routine manual</a:t>
            </a:r>
          </a:p>
          <a:p>
            <a:pPr marL="228600" indent="-228600">
              <a:buAutoNum type="arabicPeriod"/>
            </a:pPr>
            <a:r>
              <a:rPr lang="en-US" dirty="0" smtClean="0"/>
              <a:t>Routine Cognitive</a:t>
            </a:r>
          </a:p>
          <a:p>
            <a:pPr marL="228600" indent="-228600">
              <a:buAutoNum type="arabicPeriod"/>
            </a:pPr>
            <a:r>
              <a:rPr lang="en-US" dirty="0" smtClean="0"/>
              <a:t>Complex communication </a:t>
            </a:r>
          </a:p>
          <a:p>
            <a:pPr marL="228600" indent="-228600">
              <a:buAutoNum type="arabicPeriod"/>
            </a:pPr>
            <a:r>
              <a:rPr lang="en-US" dirty="0" smtClean="0"/>
              <a:t>Expert thinking/problem-solving.</a:t>
            </a:r>
          </a:p>
          <a:p>
            <a:endParaRPr lang="en-US" dirty="0" smtClean="0"/>
          </a:p>
        </p:txBody>
      </p:sp>
      <p:sp>
        <p:nvSpPr>
          <p:cNvPr id="27652" name="Slide Number Placeholder 3"/>
          <p:cNvSpPr>
            <a:spLocks noGrp="1"/>
          </p:cNvSpPr>
          <p:nvPr>
            <p:ph type="sldNum" sz="quarter" idx="5"/>
          </p:nvPr>
        </p:nvSpPr>
        <p:spPr>
          <a:noFill/>
        </p:spPr>
        <p:txBody>
          <a:bodyPr/>
          <a:lstStyle/>
          <a:p>
            <a:fld id="{0808D968-2F27-D349-860F-D54E023D3DB5}" type="slidenum">
              <a:rPr lang="en-US" smtClean="0"/>
              <a:pPr/>
              <a:t>7</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9698" name="Slide Image Placeholder 1"/>
          <p:cNvSpPr>
            <a:spLocks noGrp="1" noRot="1" noChangeAspect="1"/>
          </p:cNvSpPr>
          <p:nvPr>
            <p:ph type="sldImg"/>
          </p:nvPr>
        </p:nvSpPr>
        <p:spPr>
          <a:ln/>
        </p:spPr>
      </p:sp>
      <p:sp>
        <p:nvSpPr>
          <p:cNvPr id="29699" name="Notes Placeholder 2"/>
          <p:cNvSpPr>
            <a:spLocks noGrp="1"/>
          </p:cNvSpPr>
          <p:nvPr>
            <p:ph type="body" idx="1"/>
          </p:nvPr>
        </p:nvSpPr>
        <p:spPr>
          <a:noFill/>
          <a:ln/>
        </p:spPr>
        <p:txBody>
          <a:bodyPr/>
          <a:lstStyle/>
          <a:p>
            <a:pPr>
              <a:spcBef>
                <a:spcPts val="0"/>
              </a:spcBef>
            </a:pPr>
            <a:r>
              <a:rPr lang="en-US" dirty="0" smtClean="0"/>
              <a:t>Take a few  minutes to review the slide and discuss with a partner.</a:t>
            </a:r>
          </a:p>
          <a:p>
            <a:pPr>
              <a:spcBef>
                <a:spcPts val="0"/>
              </a:spcBef>
            </a:pPr>
            <a:endParaRPr lang="en-US" dirty="0" smtClean="0"/>
          </a:p>
          <a:p>
            <a:pPr marL="228600" indent="-228600">
              <a:spcBef>
                <a:spcPts val="0"/>
              </a:spcBef>
              <a:buFont typeface="Arial" pitchFamily="34" charset="0"/>
              <a:buChar char="•"/>
            </a:pPr>
            <a:r>
              <a:rPr lang="en-US" dirty="0" smtClean="0"/>
              <a:t>What are your observations? </a:t>
            </a:r>
          </a:p>
          <a:p>
            <a:pPr marL="228600" indent="-228600">
              <a:spcBef>
                <a:spcPts val="0"/>
              </a:spcBef>
              <a:buFont typeface="Arial" pitchFamily="34" charset="0"/>
              <a:buChar char="•"/>
            </a:pPr>
            <a:r>
              <a:rPr lang="en-US" dirty="0" smtClean="0"/>
              <a:t>Which categories are in decline with respect to matching the demands of available employment?  </a:t>
            </a:r>
          </a:p>
          <a:p>
            <a:pPr marL="228600" indent="-228600">
              <a:spcBef>
                <a:spcPts val="0"/>
              </a:spcBef>
              <a:buFont typeface="Arial" pitchFamily="34" charset="0"/>
              <a:buChar char="•"/>
            </a:pPr>
            <a:r>
              <a:rPr lang="en-US" dirty="0" smtClean="0"/>
              <a:t>Which categories are increasing? </a:t>
            </a:r>
          </a:p>
          <a:p>
            <a:pPr marL="228600" indent="-228600">
              <a:spcBef>
                <a:spcPts val="0"/>
              </a:spcBef>
              <a:buFont typeface="Arial" pitchFamily="34" charset="0"/>
              <a:buChar char="•"/>
            </a:pPr>
            <a:r>
              <a:rPr lang="en-US" dirty="0" smtClean="0"/>
              <a:t>Are you surprised by these data?  </a:t>
            </a:r>
          </a:p>
          <a:p>
            <a:pPr>
              <a:spcBef>
                <a:spcPts val="0"/>
              </a:spcBef>
            </a:pPr>
            <a:endParaRPr lang="en-US" dirty="0" smtClean="0"/>
          </a:p>
          <a:p>
            <a:pPr>
              <a:spcBef>
                <a:spcPts val="0"/>
              </a:spcBef>
            </a:pPr>
            <a:r>
              <a:rPr lang="en-US" dirty="0" smtClean="0"/>
              <a:t>Source- </a:t>
            </a:r>
            <a:r>
              <a:rPr lang="en-US" dirty="0" err="1" smtClean="0"/>
              <a:t>Autor</a:t>
            </a:r>
            <a:r>
              <a:rPr lang="en-US" dirty="0" smtClean="0"/>
              <a:t>, D., Levy F., </a:t>
            </a:r>
            <a:r>
              <a:rPr lang="en-US" dirty="0" err="1" smtClean="0"/>
              <a:t>Murnance</a:t>
            </a:r>
            <a:r>
              <a:rPr lang="en-US" dirty="0" smtClean="0"/>
              <a:t>, R. 2003. The Skill Content of Recent Technological Change and Empirical Exploration. Quarterly Journal of Economics 118 (4).</a:t>
            </a:r>
          </a:p>
        </p:txBody>
      </p:sp>
      <p:sp>
        <p:nvSpPr>
          <p:cNvPr id="29700" name="Slide Number Placeholder 3"/>
          <p:cNvSpPr>
            <a:spLocks noGrp="1"/>
          </p:cNvSpPr>
          <p:nvPr>
            <p:ph type="sldNum" sz="quarter" idx="5"/>
          </p:nvPr>
        </p:nvSpPr>
        <p:spPr>
          <a:noFill/>
        </p:spPr>
        <p:txBody>
          <a:bodyPr/>
          <a:lstStyle/>
          <a:p>
            <a:fld id="{6F9BBF37-FD4F-614D-B08E-6C60FB1291A4}" type="slidenum">
              <a:rPr lang="en-US" smtClean="0"/>
              <a:pPr/>
              <a:t>8</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1746" name="Slide Image Placeholder 1"/>
          <p:cNvSpPr>
            <a:spLocks noGrp="1" noRot="1" noChangeAspect="1"/>
          </p:cNvSpPr>
          <p:nvPr>
            <p:ph type="sldImg"/>
          </p:nvPr>
        </p:nvSpPr>
        <p:spPr>
          <a:ln/>
        </p:spPr>
      </p:sp>
      <p:sp>
        <p:nvSpPr>
          <p:cNvPr id="31747" name="Notes Placeholder 2"/>
          <p:cNvSpPr>
            <a:spLocks noGrp="1"/>
          </p:cNvSpPr>
          <p:nvPr>
            <p:ph type="body" idx="1"/>
          </p:nvPr>
        </p:nvSpPr>
        <p:spPr>
          <a:noFill/>
          <a:ln/>
        </p:spPr>
        <p:txBody>
          <a:bodyPr/>
          <a:lstStyle/>
          <a:p>
            <a:pPr>
              <a:spcBef>
                <a:spcPts val="0"/>
              </a:spcBef>
            </a:pPr>
            <a:r>
              <a:rPr lang="en-US" dirty="0" smtClean="0"/>
              <a:t>This slide shows that over the last eight years, the UK economy has shed 400 no-qualification jobs </a:t>
            </a:r>
            <a:r>
              <a:rPr lang="en-US" b="1" dirty="0" smtClean="0"/>
              <a:t>every day.  </a:t>
            </a:r>
            <a:r>
              <a:rPr lang="en-US" dirty="0" smtClean="0"/>
              <a:t>These researchers have noted recessions accelerate this trend.</a:t>
            </a:r>
          </a:p>
          <a:p>
            <a:pPr>
              <a:spcBef>
                <a:spcPts val="0"/>
              </a:spcBef>
            </a:pPr>
            <a:endParaRPr lang="en-US" dirty="0" smtClean="0"/>
          </a:p>
          <a:p>
            <a:pPr>
              <a:spcBef>
                <a:spcPts val="0"/>
              </a:spcBef>
            </a:pPr>
            <a:r>
              <a:rPr lang="en-US" dirty="0" smtClean="0"/>
              <a:t>We could conclude that the type of thinking and skills demanded in the two categories </a:t>
            </a:r>
            <a:r>
              <a:rPr lang="en-US" b="1" dirty="0" smtClean="0"/>
              <a:t>complex communication </a:t>
            </a:r>
            <a:r>
              <a:rPr lang="en-US" dirty="0" smtClean="0"/>
              <a:t>and </a:t>
            </a:r>
            <a:r>
              <a:rPr lang="en-US" b="1" dirty="0" smtClean="0"/>
              <a:t>expert thinking and problem solving</a:t>
            </a:r>
            <a:r>
              <a:rPr lang="en-US" dirty="0" smtClean="0"/>
              <a:t> become our new normal or target sets if we hope to move all students into the world of work hoping to achieve economic independence.</a:t>
            </a:r>
          </a:p>
          <a:p>
            <a:pPr>
              <a:spcBef>
                <a:spcPts val="0"/>
              </a:spcBef>
            </a:pPr>
            <a:endParaRPr lang="en-US" dirty="0" smtClean="0"/>
          </a:p>
          <a:p>
            <a:pPr>
              <a:spcBef>
                <a:spcPts val="0"/>
              </a:spcBef>
            </a:pPr>
            <a:endParaRPr lang="en-US" dirty="0" smtClean="0"/>
          </a:p>
          <a:p>
            <a:pPr>
              <a:spcBef>
                <a:spcPts val="0"/>
              </a:spcBef>
            </a:pPr>
            <a:endParaRPr lang="en-US" b="1" dirty="0" smtClean="0"/>
          </a:p>
          <a:p>
            <a:pPr>
              <a:spcBef>
                <a:spcPts val="0"/>
              </a:spcBef>
            </a:pPr>
            <a:endParaRPr lang="en-US" dirty="0" smtClean="0"/>
          </a:p>
        </p:txBody>
      </p:sp>
      <p:sp>
        <p:nvSpPr>
          <p:cNvPr id="31748" name="Slide Number Placeholder 3"/>
          <p:cNvSpPr>
            <a:spLocks noGrp="1"/>
          </p:cNvSpPr>
          <p:nvPr>
            <p:ph type="sldNum" sz="quarter" idx="5"/>
          </p:nvPr>
        </p:nvSpPr>
        <p:spPr>
          <a:noFill/>
        </p:spPr>
        <p:txBody>
          <a:bodyPr/>
          <a:lstStyle/>
          <a:p>
            <a:fld id="{122E786E-B255-DC40-BB29-60F4DFC06371}" type="slidenum">
              <a:rPr lang="en-US" smtClean="0"/>
              <a:pPr/>
              <a:t>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319088" y="1752600"/>
            <a:ext cx="8824912" cy="5129213"/>
            <a:chOff x="201" y="1104"/>
            <a:chExt cx="5559" cy="3231"/>
          </a:xfrm>
        </p:grpSpPr>
        <p:sp>
          <p:nvSpPr>
            <p:cNvPr id="5" name="Freeform 3"/>
            <p:cNvSpPr>
              <a:spLocks/>
            </p:cNvSpPr>
            <p:nvPr/>
          </p:nvSpPr>
          <p:spPr bwMode="ltGray">
            <a:xfrm>
              <a:off x="210" y="1104"/>
              <a:ext cx="5550" cy="3216"/>
            </a:xfrm>
            <a:custGeom>
              <a:avLst/>
              <a:gdLst/>
              <a:ahLst/>
              <a:cxnLst>
                <a:cxn ang="0">
                  <a:pos x="335" y="0"/>
                </a:cxn>
                <a:cxn ang="0">
                  <a:pos x="333" y="1290"/>
                </a:cxn>
                <a:cxn ang="0">
                  <a:pos x="0" y="1290"/>
                </a:cxn>
                <a:cxn ang="0">
                  <a:pos x="6" y="3210"/>
                </a:cxn>
                <a:cxn ang="0">
                  <a:pos x="5550" y="3216"/>
                </a:cxn>
                <a:cxn ang="0">
                  <a:pos x="5550" y="0"/>
                </a:cxn>
                <a:cxn ang="0">
                  <a:pos x="335" y="0"/>
                </a:cxn>
                <a:cxn ang="0">
                  <a:pos x="335" y="0"/>
                </a:cxn>
              </a:cxnLst>
              <a:rect l="0" t="0" r="r" b="b"/>
              <a:pathLst>
                <a:path w="5550" h="3216">
                  <a:moveTo>
                    <a:pt x="335" y="0"/>
                  </a:moveTo>
                  <a:lnTo>
                    <a:pt x="333" y="1290"/>
                  </a:lnTo>
                  <a:lnTo>
                    <a:pt x="0" y="1290"/>
                  </a:lnTo>
                  <a:lnTo>
                    <a:pt x="6" y="3210"/>
                  </a:lnTo>
                  <a:lnTo>
                    <a:pt x="5550" y="3216"/>
                  </a:lnTo>
                  <a:lnTo>
                    <a:pt x="5550" y="0"/>
                  </a:lnTo>
                  <a:lnTo>
                    <a:pt x="335" y="0"/>
                  </a:lnTo>
                  <a:lnTo>
                    <a:pt x="335" y="0"/>
                  </a:lnTo>
                  <a:close/>
                </a:path>
              </a:pathLst>
            </a:custGeom>
            <a:solidFill>
              <a:schemeClr val="bg2">
                <a:alpha val="39999"/>
              </a:schemeClr>
            </a:solidFill>
            <a:ln w="9525">
              <a:noFill/>
              <a:round/>
              <a:headEnd/>
              <a:tailEnd/>
            </a:ln>
          </p:spPr>
          <p:txBody>
            <a:bodyPr/>
            <a:lstStyle/>
            <a:p>
              <a:pPr eaLnBrk="0" hangingPunct="0">
                <a:defRPr/>
              </a:pPr>
              <a:endParaRPr lang="en-US"/>
            </a:p>
          </p:txBody>
        </p:sp>
        <p:sp>
          <p:nvSpPr>
            <p:cNvPr id="6" name="Freeform 4"/>
            <p:cNvSpPr>
              <a:spLocks/>
            </p:cNvSpPr>
            <p:nvPr/>
          </p:nvSpPr>
          <p:spPr bwMode="ltGray">
            <a:xfrm>
              <a:off x="528" y="2400"/>
              <a:ext cx="5232" cy="1920"/>
            </a:xfrm>
            <a:custGeom>
              <a:avLst/>
              <a:gdLst/>
              <a:ahLst/>
              <a:cxnLst>
                <a:cxn ang="0">
                  <a:pos x="0" y="0"/>
                </a:cxn>
                <a:cxn ang="0">
                  <a:pos x="0" y="2182"/>
                </a:cxn>
                <a:cxn ang="0">
                  <a:pos x="4897" y="2182"/>
                </a:cxn>
                <a:cxn ang="0">
                  <a:pos x="4897" y="0"/>
                </a:cxn>
                <a:cxn ang="0">
                  <a:pos x="0" y="0"/>
                </a:cxn>
                <a:cxn ang="0">
                  <a:pos x="0" y="0"/>
                </a:cxn>
              </a:cxnLst>
              <a:rect l="0" t="0" r="r" b="b"/>
              <a:pathLst>
                <a:path w="4897" h="2182">
                  <a:moveTo>
                    <a:pt x="0" y="0"/>
                  </a:moveTo>
                  <a:lnTo>
                    <a:pt x="0" y="2182"/>
                  </a:lnTo>
                  <a:lnTo>
                    <a:pt x="4897" y="2182"/>
                  </a:lnTo>
                  <a:lnTo>
                    <a:pt x="4897" y="0"/>
                  </a:lnTo>
                  <a:lnTo>
                    <a:pt x="0" y="0"/>
                  </a:lnTo>
                  <a:lnTo>
                    <a:pt x="0" y="0"/>
                  </a:lnTo>
                  <a:close/>
                </a:path>
              </a:pathLst>
            </a:custGeom>
            <a:solidFill>
              <a:schemeClr val="bg2">
                <a:alpha val="30000"/>
              </a:schemeClr>
            </a:solidFill>
            <a:ln w="9525">
              <a:noFill/>
              <a:round/>
              <a:headEnd/>
              <a:tailEnd/>
            </a:ln>
          </p:spPr>
          <p:txBody>
            <a:bodyPr/>
            <a:lstStyle/>
            <a:p>
              <a:pPr eaLnBrk="0" hangingPunct="0">
                <a:defRPr/>
              </a:pPr>
              <a:endParaRPr lang="en-US"/>
            </a:p>
          </p:txBody>
        </p:sp>
        <p:sp>
          <p:nvSpPr>
            <p:cNvPr id="7" name="Freeform 5"/>
            <p:cNvSpPr>
              <a:spLocks/>
            </p:cNvSpPr>
            <p:nvPr/>
          </p:nvSpPr>
          <p:spPr bwMode="ltGray">
            <a:xfrm>
              <a:off x="201" y="2377"/>
              <a:ext cx="3455" cy="29"/>
            </a:xfrm>
            <a:custGeom>
              <a:avLst/>
              <a:gdLst/>
              <a:ahLst/>
              <a:cxnLst>
                <a:cxn ang="0">
                  <a:pos x="0" y="0"/>
                </a:cxn>
                <a:cxn ang="0">
                  <a:pos x="0" y="149"/>
                </a:cxn>
                <a:cxn ang="0">
                  <a:pos x="5387" y="149"/>
                </a:cxn>
                <a:cxn ang="0">
                  <a:pos x="5387" y="0"/>
                </a:cxn>
                <a:cxn ang="0">
                  <a:pos x="0" y="0"/>
                </a:cxn>
                <a:cxn ang="0">
                  <a:pos x="0" y="0"/>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w="9525" cap="flat" cmpd="sng">
              <a:noFill/>
              <a:prstDash val="solid"/>
              <a:round/>
              <a:headEnd type="none" w="med" len="med"/>
              <a:tailEnd type="none" w="med" len="med"/>
            </a:ln>
            <a:effectLst/>
          </p:spPr>
          <p:txBody>
            <a:bodyPr/>
            <a:lstStyle/>
            <a:p>
              <a:pPr eaLnBrk="0" hangingPunct="0">
                <a:defRPr/>
              </a:pPr>
              <a:endParaRPr lang="en-US"/>
            </a:p>
          </p:txBody>
        </p:sp>
        <p:sp>
          <p:nvSpPr>
            <p:cNvPr id="8" name="Freeform 6"/>
            <p:cNvSpPr>
              <a:spLocks/>
            </p:cNvSpPr>
            <p:nvPr/>
          </p:nvSpPr>
          <p:spPr bwMode="ltGray">
            <a:xfrm>
              <a:off x="528" y="1104"/>
              <a:ext cx="4894" cy="29"/>
            </a:xfrm>
            <a:custGeom>
              <a:avLst/>
              <a:gdLst/>
              <a:ahLst/>
              <a:cxnLst>
                <a:cxn ang="0">
                  <a:pos x="0" y="0"/>
                </a:cxn>
                <a:cxn ang="0">
                  <a:pos x="0" y="149"/>
                </a:cxn>
                <a:cxn ang="0">
                  <a:pos x="5387" y="149"/>
                </a:cxn>
                <a:cxn ang="0">
                  <a:pos x="5387" y="0"/>
                </a:cxn>
                <a:cxn ang="0">
                  <a:pos x="0" y="0"/>
                </a:cxn>
                <a:cxn ang="0">
                  <a:pos x="0" y="0"/>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w="9525" cap="flat" cmpd="sng">
              <a:noFill/>
              <a:prstDash val="solid"/>
              <a:round/>
              <a:headEnd type="none" w="med" len="med"/>
              <a:tailEnd type="none" w="med" len="med"/>
            </a:ln>
            <a:effectLst/>
          </p:spPr>
          <p:txBody>
            <a:bodyPr/>
            <a:lstStyle/>
            <a:p>
              <a:pPr eaLnBrk="0" hangingPunct="0">
                <a:defRPr/>
              </a:pPr>
              <a:endParaRPr lang="en-US"/>
            </a:p>
          </p:txBody>
        </p:sp>
        <p:sp>
          <p:nvSpPr>
            <p:cNvPr id="9" name="Freeform 7"/>
            <p:cNvSpPr>
              <a:spLocks/>
            </p:cNvSpPr>
            <p:nvPr/>
          </p:nvSpPr>
          <p:spPr bwMode="ltGray">
            <a:xfrm>
              <a:off x="201" y="2377"/>
              <a:ext cx="30" cy="1958"/>
            </a:xfrm>
            <a:custGeom>
              <a:avLst/>
              <a:gdLst/>
              <a:ahLst/>
              <a:cxnLst>
                <a:cxn ang="0">
                  <a:pos x="0" y="0"/>
                </a:cxn>
                <a:cxn ang="0">
                  <a:pos x="0" y="1416"/>
                </a:cxn>
                <a:cxn ang="0">
                  <a:pos x="29" y="1416"/>
                </a:cxn>
                <a:cxn ang="0">
                  <a:pos x="30" y="27"/>
                </a:cxn>
                <a:cxn ang="0">
                  <a:pos x="0" y="0"/>
                </a:cxn>
                <a:cxn ang="0">
                  <a:pos x="0" y="0"/>
                </a:cxn>
              </a:cxnLst>
              <a:rect l="0" t="0" r="r" b="b"/>
              <a:pathLst>
                <a:path w="30" h="1416">
                  <a:moveTo>
                    <a:pt x="0" y="0"/>
                  </a:moveTo>
                  <a:lnTo>
                    <a:pt x="0" y="1416"/>
                  </a:lnTo>
                  <a:lnTo>
                    <a:pt x="29" y="1416"/>
                  </a:lnTo>
                  <a:lnTo>
                    <a:pt x="30" y="27"/>
                  </a:lnTo>
                  <a:lnTo>
                    <a:pt x="0" y="0"/>
                  </a:lnTo>
                  <a:lnTo>
                    <a:pt x="0" y="0"/>
                  </a:lnTo>
                  <a:close/>
                </a:path>
              </a:pathLst>
            </a:custGeom>
            <a:gradFill rotWithShape="1">
              <a:gsLst>
                <a:gs pos="0">
                  <a:schemeClr val="bg2">
                    <a:gamma/>
                    <a:tint val="87843"/>
                    <a:invGamma/>
                  </a:schemeClr>
                </a:gs>
                <a:gs pos="100000">
                  <a:schemeClr val="bg2">
                    <a:alpha val="0"/>
                  </a:schemeClr>
                </a:gs>
              </a:gsLst>
              <a:lin ang="5400000" scaled="1"/>
            </a:gradFill>
            <a:ln w="9525" cap="flat" cmpd="sng">
              <a:noFill/>
              <a:prstDash val="solid"/>
              <a:round/>
              <a:headEnd type="none" w="med" len="med"/>
              <a:tailEnd type="none" w="med" len="med"/>
            </a:ln>
            <a:effectLst/>
          </p:spPr>
          <p:txBody>
            <a:bodyPr/>
            <a:lstStyle/>
            <a:p>
              <a:pPr eaLnBrk="0" hangingPunct="0">
                <a:defRPr/>
              </a:pPr>
              <a:endParaRPr lang="en-US"/>
            </a:p>
          </p:txBody>
        </p:sp>
        <p:sp>
          <p:nvSpPr>
            <p:cNvPr id="10" name="Freeform 8"/>
            <p:cNvSpPr>
              <a:spLocks/>
            </p:cNvSpPr>
            <p:nvPr/>
          </p:nvSpPr>
          <p:spPr bwMode="ltGray">
            <a:xfrm>
              <a:off x="528" y="1104"/>
              <a:ext cx="29" cy="3225"/>
            </a:xfrm>
            <a:custGeom>
              <a:avLst/>
              <a:gdLst/>
              <a:ahLst/>
              <a:cxnLst>
                <a:cxn ang="0">
                  <a:pos x="0" y="0"/>
                </a:cxn>
                <a:cxn ang="0">
                  <a:pos x="0" y="2161"/>
                </a:cxn>
                <a:cxn ang="0">
                  <a:pos x="29" y="2161"/>
                </a:cxn>
                <a:cxn ang="0">
                  <a:pos x="27" y="27"/>
                </a:cxn>
                <a:cxn ang="0">
                  <a:pos x="0" y="0"/>
                </a:cxn>
                <a:cxn ang="0">
                  <a:pos x="0" y="0"/>
                </a:cxn>
              </a:cxnLst>
              <a:rect l="0" t="0" r="r" b="b"/>
              <a:pathLst>
                <a:path w="29" h="2161">
                  <a:moveTo>
                    <a:pt x="0" y="0"/>
                  </a:moveTo>
                  <a:lnTo>
                    <a:pt x="0" y="2161"/>
                  </a:lnTo>
                  <a:lnTo>
                    <a:pt x="29" y="2161"/>
                  </a:lnTo>
                  <a:lnTo>
                    <a:pt x="27" y="27"/>
                  </a:lnTo>
                  <a:lnTo>
                    <a:pt x="0" y="0"/>
                  </a:lnTo>
                  <a:lnTo>
                    <a:pt x="0" y="0"/>
                  </a:lnTo>
                  <a:close/>
                </a:path>
              </a:pathLst>
            </a:custGeom>
            <a:gradFill rotWithShape="1">
              <a:gsLst>
                <a:gs pos="0">
                  <a:schemeClr val="bg2">
                    <a:gamma/>
                    <a:tint val="87843"/>
                    <a:invGamma/>
                  </a:schemeClr>
                </a:gs>
                <a:gs pos="100000">
                  <a:schemeClr val="bg2">
                    <a:alpha val="0"/>
                  </a:schemeClr>
                </a:gs>
              </a:gsLst>
              <a:lin ang="5400000" scaled="1"/>
            </a:gradFill>
            <a:ln w="9525" cap="flat" cmpd="sng">
              <a:noFill/>
              <a:prstDash val="solid"/>
              <a:round/>
              <a:headEnd type="none" w="med" len="med"/>
              <a:tailEnd type="none" w="med" len="med"/>
            </a:ln>
            <a:effectLst/>
          </p:spPr>
          <p:txBody>
            <a:bodyPr/>
            <a:lstStyle/>
            <a:p>
              <a:pPr eaLnBrk="0" hangingPunct="0">
                <a:defRPr/>
              </a:pPr>
              <a:endParaRPr lang="en-US"/>
            </a:p>
          </p:txBody>
        </p:sp>
      </p:grpSp>
      <p:sp>
        <p:nvSpPr>
          <p:cNvPr id="480265" name="Rectangle 9"/>
          <p:cNvSpPr>
            <a:spLocks noGrp="1" noChangeArrowheads="1"/>
          </p:cNvSpPr>
          <p:nvPr>
            <p:ph type="ctrTitle" sz="quarter"/>
          </p:nvPr>
        </p:nvSpPr>
        <p:spPr>
          <a:xfrm>
            <a:off x="990600" y="1905000"/>
            <a:ext cx="7772400" cy="1736725"/>
          </a:xfrm>
        </p:spPr>
        <p:txBody>
          <a:bodyPr anchor="t"/>
          <a:lstStyle>
            <a:lvl1pPr>
              <a:defRPr sz="5400"/>
            </a:lvl1pPr>
          </a:lstStyle>
          <a:p>
            <a:r>
              <a:rPr lang="en-US" smtClean="0"/>
              <a:t>Click to edit Master title style</a:t>
            </a:r>
            <a:endParaRPr lang="en-US"/>
          </a:p>
        </p:txBody>
      </p:sp>
      <p:sp>
        <p:nvSpPr>
          <p:cNvPr id="480266" name="Rectangle 10"/>
          <p:cNvSpPr>
            <a:spLocks noGrp="1" noChangeArrowheads="1"/>
          </p:cNvSpPr>
          <p:nvPr>
            <p:ph type="subTitle" sz="quarter" idx="1"/>
          </p:nvPr>
        </p:nvSpPr>
        <p:spPr>
          <a:xfrm>
            <a:off x="990600" y="3962400"/>
            <a:ext cx="6781800" cy="1752600"/>
          </a:xfrm>
        </p:spPr>
        <p:txBody>
          <a:bodyPr/>
          <a:lstStyle>
            <a:lvl1pPr marL="0" indent="0">
              <a:buFont typeface="Wingdings" pitchFamily="2" charset="2"/>
              <a:buNone/>
              <a:defRPr/>
            </a:lvl1pPr>
          </a:lstStyle>
          <a:p>
            <a:r>
              <a:rPr lang="en-US" smtClean="0"/>
              <a:t>Click to edit Master subtitle style</a:t>
            </a:r>
            <a:endParaRPr lang="en-US"/>
          </a:p>
        </p:txBody>
      </p:sp>
      <p:sp>
        <p:nvSpPr>
          <p:cNvPr id="11" name="Rectangle 11"/>
          <p:cNvSpPr>
            <a:spLocks noGrp="1" noChangeArrowheads="1"/>
          </p:cNvSpPr>
          <p:nvPr>
            <p:ph type="dt" sz="quarter" idx="10"/>
          </p:nvPr>
        </p:nvSpPr>
        <p:spPr>
          <a:xfrm>
            <a:off x="990600" y="6245225"/>
            <a:ext cx="1901825" cy="476250"/>
          </a:xfrm>
        </p:spPr>
        <p:txBody>
          <a:bodyPr/>
          <a:lstStyle>
            <a:lvl1pPr>
              <a:defRPr/>
            </a:lvl1pPr>
          </a:lstStyle>
          <a:p>
            <a:pPr>
              <a:defRPr/>
            </a:pPr>
            <a:endParaRPr lang="en-US"/>
          </a:p>
        </p:txBody>
      </p:sp>
      <p:sp>
        <p:nvSpPr>
          <p:cNvPr id="12" name="Rectangle 12"/>
          <p:cNvSpPr>
            <a:spLocks noGrp="1" noChangeArrowheads="1"/>
          </p:cNvSpPr>
          <p:nvPr>
            <p:ph type="ftr" sz="quarter" idx="11"/>
          </p:nvPr>
        </p:nvSpPr>
        <p:spPr>
          <a:xfrm>
            <a:off x="3468688" y="6245225"/>
            <a:ext cx="2895600" cy="476250"/>
          </a:xfrm>
        </p:spPr>
        <p:txBody>
          <a:bodyPr/>
          <a:lstStyle>
            <a:lvl1pPr>
              <a:defRPr/>
            </a:lvl1pPr>
          </a:lstStyle>
          <a:p>
            <a:pPr>
              <a:defRPr/>
            </a:pPr>
            <a:endParaRPr lang="en-US"/>
          </a:p>
        </p:txBody>
      </p:sp>
      <p:sp>
        <p:nvSpPr>
          <p:cNvPr id="13" name="Rectangle 13"/>
          <p:cNvSpPr>
            <a:spLocks noGrp="1" noChangeArrowheads="1"/>
          </p:cNvSpPr>
          <p:nvPr>
            <p:ph type="sldNum" sz="quarter" idx="12"/>
          </p:nvPr>
        </p:nvSpPr>
        <p:spPr/>
        <p:txBody>
          <a:bodyPr/>
          <a:lstStyle>
            <a:lvl1pPr>
              <a:defRPr/>
            </a:lvl1pPr>
          </a:lstStyle>
          <a:p>
            <a:pPr>
              <a:defRPr/>
            </a:pPr>
            <a:fld id="{608DE2BD-C056-DF48-8F38-C16F64B80775}" type="slidenum">
              <a:rPr lang="en-US"/>
              <a:pPr>
                <a:defRPr/>
              </a:pPr>
              <a:t>‹#›</a:t>
            </a:fld>
            <a:endParaRPr lang="en-US"/>
          </a:p>
        </p:txBody>
      </p:sp>
    </p:spTree>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C0CB7B41-D285-4E41-B6D9-33941D87F4C0}" type="slidenum">
              <a:rPr lang="en-US"/>
              <a:pPr>
                <a:defRPr/>
              </a:pPr>
              <a:t>‹#›</a:t>
            </a:fld>
            <a:endParaRPr lang="en-US"/>
          </a:p>
        </p:txBody>
      </p:sp>
    </p:spTree>
  </p:cSld>
  <p:clrMapOvr>
    <a:masterClrMapping/>
  </p:clrMapOvr>
  <p:transition>
    <p:fade thruBlk="1"/>
  </p:transition>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8463" y="244475"/>
            <a:ext cx="2097087"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44475"/>
            <a:ext cx="6138863"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8013096C-16BF-BC4C-8B8B-9A76FD566831}" type="slidenum">
              <a:rPr lang="en-US"/>
              <a:pPr>
                <a:defRPr/>
              </a:pPr>
              <a:t>‹#›</a:t>
            </a:fld>
            <a:endParaRPr lang="en-US"/>
          </a:p>
        </p:txBody>
      </p:sp>
    </p:spTree>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A7480896-492C-0F4F-B9FE-8DAAEC61237E}" type="slidenum">
              <a:rPr lang="en-US"/>
              <a:pPr>
                <a:defRPr/>
              </a:pPr>
              <a:t>‹#›</a:t>
            </a:fld>
            <a:endParaRPr lang="en-US"/>
          </a:p>
        </p:txBody>
      </p:sp>
    </p:spTree>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797B1200-28D1-DB4F-AD82-7D328D11C3B0}" type="slidenum">
              <a:rPr lang="en-US"/>
              <a:pPr>
                <a:defRPr/>
              </a:pPr>
              <a:t>‹#›</a:t>
            </a:fld>
            <a:endParaRPr lang="en-US"/>
          </a:p>
        </p:txBody>
      </p:sp>
    </p:spTree>
  </p:cSld>
  <p:clrMapOvr>
    <a:masterClrMapping/>
  </p:clrMapOvr>
  <p:transition>
    <p:fade thruBlk="1"/>
  </p:transition>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905000"/>
            <a:ext cx="3927475"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18075" y="1905000"/>
            <a:ext cx="3927475"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1E830226-BB36-0740-B957-82DD734F75BF}" type="slidenum">
              <a:rPr lang="en-US"/>
              <a:pPr>
                <a:defRPr/>
              </a:pPr>
              <a:t>‹#›</a:t>
            </a:fld>
            <a:endParaRPr lang="en-US"/>
          </a:p>
        </p:txBody>
      </p:sp>
    </p:spTree>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dt" sz="half" idx="10"/>
          </p:nvPr>
        </p:nvSpPr>
        <p:spPr>
          <a:ln/>
        </p:spPr>
        <p:txBody>
          <a:bodyPr/>
          <a:lstStyle>
            <a:lvl1pPr>
              <a:defRPr/>
            </a:lvl1pPr>
          </a:lstStyle>
          <a:p>
            <a:pPr>
              <a:defRPr/>
            </a:pPr>
            <a:endParaRPr lang="en-US"/>
          </a:p>
        </p:txBody>
      </p:sp>
      <p:sp>
        <p:nvSpPr>
          <p:cNvPr id="8" name="Rectangle 12"/>
          <p:cNvSpPr>
            <a:spLocks noGrp="1" noChangeArrowheads="1"/>
          </p:cNvSpPr>
          <p:nvPr>
            <p:ph type="ftr" sz="quarter" idx="11"/>
          </p:nvPr>
        </p:nvSpPr>
        <p:spPr>
          <a:ln/>
        </p:spPr>
        <p:txBody>
          <a:bodyPr/>
          <a:lstStyle>
            <a:lvl1pPr>
              <a:defRPr/>
            </a:lvl1pPr>
          </a:lstStyle>
          <a:p>
            <a:pPr>
              <a:defRPr/>
            </a:pPr>
            <a:endParaRPr lang="en-US"/>
          </a:p>
        </p:txBody>
      </p:sp>
      <p:sp>
        <p:nvSpPr>
          <p:cNvPr id="9" name="Rectangle 13"/>
          <p:cNvSpPr>
            <a:spLocks noGrp="1" noChangeArrowheads="1"/>
          </p:cNvSpPr>
          <p:nvPr>
            <p:ph type="sldNum" sz="quarter" idx="12"/>
          </p:nvPr>
        </p:nvSpPr>
        <p:spPr>
          <a:ln/>
        </p:spPr>
        <p:txBody>
          <a:bodyPr/>
          <a:lstStyle>
            <a:lvl1pPr>
              <a:defRPr/>
            </a:lvl1pPr>
          </a:lstStyle>
          <a:p>
            <a:pPr>
              <a:defRPr/>
            </a:pPr>
            <a:fld id="{77C5F9BC-1F5E-F741-BC9D-06ECA4C4BFB6}" type="slidenum">
              <a:rPr lang="en-US"/>
              <a:pPr>
                <a:defRPr/>
              </a:pPr>
              <a:t>‹#›</a:t>
            </a:fld>
            <a:endParaRPr lang="en-US"/>
          </a:p>
        </p:txBody>
      </p:sp>
    </p:spTree>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1"/>
          <p:cNvSpPr>
            <a:spLocks noGrp="1" noChangeArrowheads="1"/>
          </p:cNvSpPr>
          <p:nvPr>
            <p:ph type="dt" sz="half" idx="10"/>
          </p:nvPr>
        </p:nvSpPr>
        <p:spPr>
          <a:ln/>
        </p:spPr>
        <p:txBody>
          <a:bodyPr/>
          <a:lstStyle>
            <a:lvl1pPr>
              <a:defRPr/>
            </a:lvl1pPr>
          </a:lstStyle>
          <a:p>
            <a:pPr>
              <a:defRPr/>
            </a:pPr>
            <a:endParaRPr lang="en-US"/>
          </a:p>
        </p:txBody>
      </p:sp>
      <p:sp>
        <p:nvSpPr>
          <p:cNvPr id="4" name="Rectangle 12"/>
          <p:cNvSpPr>
            <a:spLocks noGrp="1" noChangeArrowheads="1"/>
          </p:cNvSpPr>
          <p:nvPr>
            <p:ph type="ftr" sz="quarter" idx="11"/>
          </p:nvPr>
        </p:nvSpPr>
        <p:spPr>
          <a:ln/>
        </p:spPr>
        <p:txBody>
          <a:bodyPr/>
          <a:lstStyle>
            <a:lvl1pPr>
              <a:defRPr/>
            </a:lvl1pPr>
          </a:lstStyle>
          <a:p>
            <a:pPr>
              <a:defRPr/>
            </a:pPr>
            <a:endParaRPr lang="en-US"/>
          </a:p>
        </p:txBody>
      </p:sp>
      <p:sp>
        <p:nvSpPr>
          <p:cNvPr id="5" name="Rectangle 13"/>
          <p:cNvSpPr>
            <a:spLocks noGrp="1" noChangeArrowheads="1"/>
          </p:cNvSpPr>
          <p:nvPr>
            <p:ph type="sldNum" sz="quarter" idx="12"/>
          </p:nvPr>
        </p:nvSpPr>
        <p:spPr>
          <a:ln/>
        </p:spPr>
        <p:txBody>
          <a:bodyPr/>
          <a:lstStyle>
            <a:lvl1pPr>
              <a:defRPr/>
            </a:lvl1pPr>
          </a:lstStyle>
          <a:p>
            <a:pPr>
              <a:defRPr/>
            </a:pPr>
            <a:fld id="{5BB39830-CF10-B747-A1E5-DF853B342E67}" type="slidenum">
              <a:rPr lang="en-US"/>
              <a:pPr>
                <a:defRPr/>
              </a:pPr>
              <a:t>‹#›</a:t>
            </a:fld>
            <a:endParaRPr lang="en-US"/>
          </a:p>
        </p:txBody>
      </p:sp>
    </p:spTree>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p>
        </p:txBody>
      </p:sp>
      <p:sp>
        <p:nvSpPr>
          <p:cNvPr id="3" name="Rectangle 12"/>
          <p:cNvSpPr>
            <a:spLocks noGrp="1" noChangeArrowheads="1"/>
          </p:cNvSpPr>
          <p:nvPr>
            <p:ph type="ftr" sz="quarter" idx="11"/>
          </p:nvPr>
        </p:nvSpPr>
        <p:spPr>
          <a:ln/>
        </p:spPr>
        <p:txBody>
          <a:bodyPr/>
          <a:lstStyle>
            <a:lvl1pPr>
              <a:defRPr/>
            </a:lvl1pPr>
          </a:lstStyle>
          <a:p>
            <a:pPr>
              <a:defRPr/>
            </a:pPr>
            <a:endParaRPr lang="en-US"/>
          </a:p>
        </p:txBody>
      </p:sp>
      <p:sp>
        <p:nvSpPr>
          <p:cNvPr id="4" name="Rectangle 13"/>
          <p:cNvSpPr>
            <a:spLocks noGrp="1" noChangeArrowheads="1"/>
          </p:cNvSpPr>
          <p:nvPr>
            <p:ph type="sldNum" sz="quarter" idx="12"/>
          </p:nvPr>
        </p:nvSpPr>
        <p:spPr>
          <a:ln/>
        </p:spPr>
        <p:txBody>
          <a:bodyPr/>
          <a:lstStyle>
            <a:lvl1pPr>
              <a:defRPr/>
            </a:lvl1pPr>
          </a:lstStyle>
          <a:p>
            <a:pPr>
              <a:defRPr/>
            </a:pPr>
            <a:fld id="{71201587-5F90-6D4F-AB23-706A9D4F3D67}" type="slidenum">
              <a:rPr lang="en-US"/>
              <a:pPr>
                <a:defRPr/>
              </a:pPr>
              <a:t>‹#›</a:t>
            </a:fld>
            <a:endParaRPr lang="en-US"/>
          </a:p>
        </p:txBody>
      </p:sp>
    </p:spTree>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DD37E0EE-690A-5D49-9775-993F6C76D495}" type="slidenum">
              <a:rPr lang="en-US"/>
              <a:pPr>
                <a:defRPr/>
              </a:pPr>
              <a:t>‹#›</a:t>
            </a:fld>
            <a:endParaRPr lang="en-US"/>
          </a:p>
        </p:txBody>
      </p:sp>
    </p:spTree>
  </p:cSld>
  <p:clrMapOvr>
    <a:masterClrMapping/>
  </p:clrMapOvr>
  <p:transition>
    <p:fade thruBlk="1"/>
  </p:transition>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4FF1F028-BC31-9741-945C-FB0F388E7A37}" type="slidenum">
              <a:rPr lang="en-US"/>
              <a:pPr>
                <a:defRPr/>
              </a:pPr>
              <a:t>‹#›</a:t>
            </a:fld>
            <a:endParaRPr lang="en-US"/>
          </a:p>
        </p:txBody>
      </p:sp>
    </p:spTree>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gradFill rotWithShape="0">
          <a:gsLst>
            <a:gs pos="0">
              <a:schemeClr val="bg1"/>
            </a:gs>
            <a:gs pos="100000">
              <a:schemeClr val="accent2"/>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319088" y="1828800"/>
            <a:ext cx="8824912" cy="5029200"/>
            <a:chOff x="201" y="1152"/>
            <a:chExt cx="5559" cy="3168"/>
          </a:xfrm>
        </p:grpSpPr>
        <p:sp>
          <p:nvSpPr>
            <p:cNvPr id="479235" name="Freeform 3"/>
            <p:cNvSpPr>
              <a:spLocks/>
            </p:cNvSpPr>
            <p:nvPr/>
          </p:nvSpPr>
          <p:spPr bwMode="ltGray">
            <a:xfrm>
              <a:off x="528" y="2909"/>
              <a:ext cx="5232" cy="1411"/>
            </a:xfrm>
            <a:custGeom>
              <a:avLst/>
              <a:gdLst/>
              <a:ahLst/>
              <a:cxnLst>
                <a:cxn ang="0">
                  <a:pos x="0" y="0"/>
                </a:cxn>
                <a:cxn ang="0">
                  <a:pos x="0" y="2182"/>
                </a:cxn>
                <a:cxn ang="0">
                  <a:pos x="4897" y="2182"/>
                </a:cxn>
                <a:cxn ang="0">
                  <a:pos x="4897" y="0"/>
                </a:cxn>
                <a:cxn ang="0">
                  <a:pos x="0" y="0"/>
                </a:cxn>
                <a:cxn ang="0">
                  <a:pos x="0" y="0"/>
                </a:cxn>
              </a:cxnLst>
              <a:rect l="0" t="0" r="r" b="b"/>
              <a:pathLst>
                <a:path w="4897" h="2182">
                  <a:moveTo>
                    <a:pt x="0" y="0"/>
                  </a:moveTo>
                  <a:lnTo>
                    <a:pt x="0" y="2182"/>
                  </a:lnTo>
                  <a:lnTo>
                    <a:pt x="4897" y="2182"/>
                  </a:lnTo>
                  <a:lnTo>
                    <a:pt x="4897" y="0"/>
                  </a:lnTo>
                  <a:lnTo>
                    <a:pt x="0" y="0"/>
                  </a:lnTo>
                  <a:lnTo>
                    <a:pt x="0" y="0"/>
                  </a:lnTo>
                  <a:close/>
                </a:path>
              </a:pathLst>
            </a:custGeom>
            <a:solidFill>
              <a:schemeClr val="bg2">
                <a:alpha val="30000"/>
              </a:schemeClr>
            </a:solidFill>
            <a:ln w="9525">
              <a:noFill/>
              <a:round/>
              <a:headEnd/>
              <a:tailEnd/>
            </a:ln>
          </p:spPr>
          <p:txBody>
            <a:bodyPr/>
            <a:lstStyle/>
            <a:p>
              <a:pPr eaLnBrk="0" hangingPunct="0">
                <a:defRPr/>
              </a:pPr>
              <a:endParaRPr lang="en-US"/>
            </a:p>
          </p:txBody>
        </p:sp>
        <p:sp>
          <p:nvSpPr>
            <p:cNvPr id="479236" name="Freeform 4"/>
            <p:cNvSpPr>
              <a:spLocks/>
            </p:cNvSpPr>
            <p:nvPr/>
          </p:nvSpPr>
          <p:spPr bwMode="ltGray">
            <a:xfrm>
              <a:off x="210" y="1152"/>
              <a:ext cx="5550" cy="3168"/>
            </a:xfrm>
            <a:custGeom>
              <a:avLst/>
              <a:gdLst/>
              <a:ahLst/>
              <a:cxnLst>
                <a:cxn ang="0">
                  <a:pos x="330" y="1764"/>
                </a:cxn>
                <a:cxn ang="0">
                  <a:pos x="0" y="1764"/>
                </a:cxn>
                <a:cxn ang="0">
                  <a:pos x="0" y="3168"/>
                </a:cxn>
                <a:cxn ang="0">
                  <a:pos x="5550" y="3168"/>
                </a:cxn>
                <a:cxn ang="0">
                  <a:pos x="5550" y="0"/>
                </a:cxn>
                <a:cxn ang="0">
                  <a:pos x="330" y="0"/>
                </a:cxn>
                <a:cxn ang="0">
                  <a:pos x="330" y="1764"/>
                </a:cxn>
              </a:cxnLst>
              <a:rect l="0" t="0" r="r" b="b"/>
              <a:pathLst>
                <a:path w="5550" h="3168">
                  <a:moveTo>
                    <a:pt x="330" y="1764"/>
                  </a:moveTo>
                  <a:lnTo>
                    <a:pt x="0" y="1764"/>
                  </a:lnTo>
                  <a:lnTo>
                    <a:pt x="0" y="3168"/>
                  </a:lnTo>
                  <a:lnTo>
                    <a:pt x="5550" y="3168"/>
                  </a:lnTo>
                  <a:lnTo>
                    <a:pt x="5550" y="0"/>
                  </a:lnTo>
                  <a:lnTo>
                    <a:pt x="330" y="0"/>
                  </a:lnTo>
                  <a:lnTo>
                    <a:pt x="330" y="1764"/>
                  </a:lnTo>
                  <a:close/>
                </a:path>
              </a:pathLst>
            </a:custGeom>
            <a:solidFill>
              <a:schemeClr val="bg2">
                <a:alpha val="30000"/>
              </a:schemeClr>
            </a:solidFill>
            <a:ln w="9525">
              <a:noFill/>
              <a:round/>
              <a:headEnd/>
              <a:tailEnd/>
            </a:ln>
          </p:spPr>
          <p:txBody>
            <a:bodyPr/>
            <a:lstStyle/>
            <a:p>
              <a:pPr eaLnBrk="0" hangingPunct="0">
                <a:defRPr/>
              </a:pPr>
              <a:endParaRPr lang="en-US"/>
            </a:p>
          </p:txBody>
        </p:sp>
        <p:sp>
          <p:nvSpPr>
            <p:cNvPr id="479237" name="Freeform 5"/>
            <p:cNvSpPr>
              <a:spLocks/>
            </p:cNvSpPr>
            <p:nvPr/>
          </p:nvSpPr>
          <p:spPr bwMode="ltGray">
            <a:xfrm>
              <a:off x="528" y="2932"/>
              <a:ext cx="5232" cy="1388"/>
            </a:xfrm>
            <a:custGeom>
              <a:avLst/>
              <a:gdLst/>
              <a:ahLst/>
              <a:cxnLst>
                <a:cxn ang="0">
                  <a:pos x="0" y="0"/>
                </a:cxn>
                <a:cxn ang="0">
                  <a:pos x="0" y="2182"/>
                </a:cxn>
                <a:cxn ang="0">
                  <a:pos x="4897" y="2182"/>
                </a:cxn>
                <a:cxn ang="0">
                  <a:pos x="4897" y="0"/>
                </a:cxn>
                <a:cxn ang="0">
                  <a:pos x="0" y="0"/>
                </a:cxn>
                <a:cxn ang="0">
                  <a:pos x="0" y="0"/>
                </a:cxn>
              </a:cxnLst>
              <a:rect l="0" t="0" r="r" b="b"/>
              <a:pathLst>
                <a:path w="4897" h="2182">
                  <a:moveTo>
                    <a:pt x="0" y="0"/>
                  </a:moveTo>
                  <a:lnTo>
                    <a:pt x="0" y="2182"/>
                  </a:lnTo>
                  <a:lnTo>
                    <a:pt x="4897" y="2182"/>
                  </a:lnTo>
                  <a:lnTo>
                    <a:pt x="4897" y="0"/>
                  </a:lnTo>
                  <a:lnTo>
                    <a:pt x="0" y="0"/>
                  </a:lnTo>
                  <a:lnTo>
                    <a:pt x="0" y="0"/>
                  </a:lnTo>
                  <a:close/>
                </a:path>
              </a:pathLst>
            </a:custGeom>
            <a:solidFill>
              <a:schemeClr val="accent2">
                <a:alpha val="0"/>
              </a:schemeClr>
            </a:solidFill>
            <a:ln w="9525">
              <a:noFill/>
              <a:round/>
              <a:headEnd/>
              <a:tailEnd/>
            </a:ln>
          </p:spPr>
          <p:txBody>
            <a:bodyPr/>
            <a:lstStyle/>
            <a:p>
              <a:pPr eaLnBrk="0" hangingPunct="0">
                <a:defRPr/>
              </a:pPr>
              <a:endParaRPr lang="en-US"/>
            </a:p>
          </p:txBody>
        </p:sp>
        <p:sp>
          <p:nvSpPr>
            <p:cNvPr id="479238" name="Freeform 6"/>
            <p:cNvSpPr>
              <a:spLocks/>
            </p:cNvSpPr>
            <p:nvPr/>
          </p:nvSpPr>
          <p:spPr bwMode="ltGray">
            <a:xfrm>
              <a:off x="528" y="1152"/>
              <a:ext cx="4607" cy="29"/>
            </a:xfrm>
            <a:custGeom>
              <a:avLst/>
              <a:gdLst/>
              <a:ahLst/>
              <a:cxnLst>
                <a:cxn ang="0">
                  <a:pos x="0" y="0"/>
                </a:cxn>
                <a:cxn ang="0">
                  <a:pos x="0" y="149"/>
                </a:cxn>
                <a:cxn ang="0">
                  <a:pos x="5387" y="149"/>
                </a:cxn>
                <a:cxn ang="0">
                  <a:pos x="5387" y="0"/>
                </a:cxn>
                <a:cxn ang="0">
                  <a:pos x="0" y="0"/>
                </a:cxn>
                <a:cxn ang="0">
                  <a:pos x="0" y="0"/>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w="9525" cap="flat" cmpd="sng">
              <a:noFill/>
              <a:prstDash val="solid"/>
              <a:round/>
              <a:headEnd type="none" w="med" len="med"/>
              <a:tailEnd type="none" w="med" len="med"/>
            </a:ln>
            <a:effectLst/>
          </p:spPr>
          <p:txBody>
            <a:bodyPr/>
            <a:lstStyle/>
            <a:p>
              <a:pPr eaLnBrk="0" hangingPunct="0">
                <a:defRPr/>
              </a:pPr>
              <a:endParaRPr lang="en-US"/>
            </a:p>
          </p:txBody>
        </p:sp>
        <p:sp>
          <p:nvSpPr>
            <p:cNvPr id="479239" name="Freeform 7"/>
            <p:cNvSpPr>
              <a:spLocks/>
            </p:cNvSpPr>
            <p:nvPr/>
          </p:nvSpPr>
          <p:spPr bwMode="ltGray">
            <a:xfrm>
              <a:off x="528" y="1152"/>
              <a:ext cx="29" cy="1785"/>
            </a:xfrm>
            <a:custGeom>
              <a:avLst/>
              <a:gdLst/>
              <a:ahLst/>
              <a:cxnLst>
                <a:cxn ang="0">
                  <a:pos x="0" y="0"/>
                </a:cxn>
                <a:cxn ang="0">
                  <a:pos x="0" y="2161"/>
                </a:cxn>
                <a:cxn ang="0">
                  <a:pos x="29" y="2161"/>
                </a:cxn>
                <a:cxn ang="0">
                  <a:pos x="27" y="27"/>
                </a:cxn>
                <a:cxn ang="0">
                  <a:pos x="0" y="0"/>
                </a:cxn>
                <a:cxn ang="0">
                  <a:pos x="0" y="0"/>
                </a:cxn>
              </a:cxnLst>
              <a:rect l="0" t="0" r="r" b="b"/>
              <a:pathLst>
                <a:path w="29" h="2161">
                  <a:moveTo>
                    <a:pt x="0" y="0"/>
                  </a:moveTo>
                  <a:lnTo>
                    <a:pt x="0" y="2161"/>
                  </a:lnTo>
                  <a:lnTo>
                    <a:pt x="29" y="2161"/>
                  </a:lnTo>
                  <a:lnTo>
                    <a:pt x="27" y="27"/>
                  </a:lnTo>
                  <a:lnTo>
                    <a:pt x="0" y="0"/>
                  </a:lnTo>
                  <a:lnTo>
                    <a:pt x="0" y="0"/>
                  </a:lnTo>
                  <a:close/>
                </a:path>
              </a:pathLst>
            </a:custGeom>
            <a:gradFill rotWithShape="1">
              <a:gsLst>
                <a:gs pos="0">
                  <a:schemeClr val="bg2">
                    <a:gamma/>
                    <a:tint val="87843"/>
                    <a:invGamma/>
                  </a:schemeClr>
                </a:gs>
                <a:gs pos="100000">
                  <a:schemeClr val="bg2"/>
                </a:gs>
              </a:gsLst>
              <a:lin ang="5400000" scaled="1"/>
            </a:gradFill>
            <a:ln w="9525" cap="flat" cmpd="sng">
              <a:noFill/>
              <a:prstDash val="solid"/>
              <a:round/>
              <a:headEnd type="none" w="med" len="med"/>
              <a:tailEnd type="none" w="med" len="med"/>
            </a:ln>
            <a:effectLst/>
          </p:spPr>
          <p:txBody>
            <a:bodyPr/>
            <a:lstStyle/>
            <a:p>
              <a:pPr eaLnBrk="0" hangingPunct="0">
                <a:defRPr/>
              </a:pPr>
              <a:endParaRPr lang="en-US"/>
            </a:p>
          </p:txBody>
        </p:sp>
        <p:sp>
          <p:nvSpPr>
            <p:cNvPr id="479240" name="Freeform 8"/>
            <p:cNvSpPr>
              <a:spLocks/>
            </p:cNvSpPr>
            <p:nvPr/>
          </p:nvSpPr>
          <p:spPr bwMode="ltGray">
            <a:xfrm>
              <a:off x="527" y="2904"/>
              <a:ext cx="29" cy="1416"/>
            </a:xfrm>
            <a:custGeom>
              <a:avLst/>
              <a:gdLst/>
              <a:ahLst/>
              <a:cxnLst>
                <a:cxn ang="0">
                  <a:pos x="0" y="1416"/>
                </a:cxn>
                <a:cxn ang="0">
                  <a:pos x="29" y="1416"/>
                </a:cxn>
                <a:cxn ang="0">
                  <a:pos x="28" y="24"/>
                </a:cxn>
                <a:cxn ang="0">
                  <a:pos x="0" y="0"/>
                </a:cxn>
                <a:cxn ang="0">
                  <a:pos x="0" y="1416"/>
                </a:cxn>
              </a:cxnLst>
              <a:rect l="0" t="0" r="r" b="b"/>
              <a:pathLst>
                <a:path w="29" h="1416">
                  <a:moveTo>
                    <a:pt x="0" y="1416"/>
                  </a:moveTo>
                  <a:lnTo>
                    <a:pt x="29" y="1416"/>
                  </a:lnTo>
                  <a:lnTo>
                    <a:pt x="28" y="24"/>
                  </a:lnTo>
                  <a:lnTo>
                    <a:pt x="0" y="0"/>
                  </a:lnTo>
                  <a:lnTo>
                    <a:pt x="0" y="1416"/>
                  </a:lnTo>
                  <a:close/>
                </a:path>
              </a:pathLst>
            </a:custGeom>
            <a:gradFill rotWithShape="1">
              <a:gsLst>
                <a:gs pos="0">
                  <a:schemeClr val="bg2">
                    <a:gamma/>
                    <a:tint val="87843"/>
                    <a:invGamma/>
                  </a:schemeClr>
                </a:gs>
                <a:gs pos="100000">
                  <a:schemeClr val="bg2">
                    <a:alpha val="0"/>
                  </a:schemeClr>
                </a:gs>
              </a:gsLst>
              <a:lin ang="5400000" scaled="1"/>
            </a:gradFill>
            <a:ln w="9525" cap="flat" cmpd="sng">
              <a:noFill/>
              <a:prstDash val="solid"/>
              <a:round/>
              <a:headEnd type="none" w="med" len="med"/>
              <a:tailEnd type="none" w="med" len="med"/>
            </a:ln>
            <a:effectLst/>
          </p:spPr>
          <p:txBody>
            <a:bodyPr/>
            <a:lstStyle/>
            <a:p>
              <a:pPr eaLnBrk="0" hangingPunct="0">
                <a:defRPr/>
              </a:pPr>
              <a:endParaRPr lang="en-US"/>
            </a:p>
          </p:txBody>
        </p:sp>
        <p:sp>
          <p:nvSpPr>
            <p:cNvPr id="479241" name="Freeform 9"/>
            <p:cNvSpPr>
              <a:spLocks/>
            </p:cNvSpPr>
            <p:nvPr/>
          </p:nvSpPr>
          <p:spPr bwMode="ltGray">
            <a:xfrm>
              <a:off x="201" y="2904"/>
              <a:ext cx="2879" cy="29"/>
            </a:xfrm>
            <a:custGeom>
              <a:avLst/>
              <a:gdLst/>
              <a:ahLst/>
              <a:cxnLst>
                <a:cxn ang="0">
                  <a:pos x="0" y="0"/>
                </a:cxn>
                <a:cxn ang="0">
                  <a:pos x="0" y="149"/>
                </a:cxn>
                <a:cxn ang="0">
                  <a:pos x="5387" y="149"/>
                </a:cxn>
                <a:cxn ang="0">
                  <a:pos x="5387" y="0"/>
                </a:cxn>
                <a:cxn ang="0">
                  <a:pos x="0" y="0"/>
                </a:cxn>
                <a:cxn ang="0">
                  <a:pos x="0" y="0"/>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w="9525" cap="flat" cmpd="sng">
              <a:noFill/>
              <a:prstDash val="solid"/>
              <a:round/>
              <a:headEnd type="none" w="med" len="med"/>
              <a:tailEnd type="none" w="med" len="med"/>
            </a:ln>
            <a:effectLst/>
          </p:spPr>
          <p:txBody>
            <a:bodyPr/>
            <a:lstStyle/>
            <a:p>
              <a:pPr eaLnBrk="0" hangingPunct="0">
                <a:defRPr/>
              </a:pPr>
              <a:endParaRPr lang="en-US"/>
            </a:p>
          </p:txBody>
        </p:sp>
        <p:sp>
          <p:nvSpPr>
            <p:cNvPr id="479242" name="Freeform 10"/>
            <p:cNvSpPr>
              <a:spLocks/>
            </p:cNvSpPr>
            <p:nvPr/>
          </p:nvSpPr>
          <p:spPr bwMode="ltGray">
            <a:xfrm>
              <a:off x="201" y="2904"/>
              <a:ext cx="30" cy="1416"/>
            </a:xfrm>
            <a:custGeom>
              <a:avLst/>
              <a:gdLst/>
              <a:ahLst/>
              <a:cxnLst>
                <a:cxn ang="0">
                  <a:pos x="0" y="0"/>
                </a:cxn>
                <a:cxn ang="0">
                  <a:pos x="0" y="1416"/>
                </a:cxn>
                <a:cxn ang="0">
                  <a:pos x="29" y="1416"/>
                </a:cxn>
                <a:cxn ang="0">
                  <a:pos x="30" y="27"/>
                </a:cxn>
                <a:cxn ang="0">
                  <a:pos x="0" y="0"/>
                </a:cxn>
                <a:cxn ang="0">
                  <a:pos x="0" y="0"/>
                </a:cxn>
              </a:cxnLst>
              <a:rect l="0" t="0" r="r" b="b"/>
              <a:pathLst>
                <a:path w="30" h="1416">
                  <a:moveTo>
                    <a:pt x="0" y="0"/>
                  </a:moveTo>
                  <a:lnTo>
                    <a:pt x="0" y="1416"/>
                  </a:lnTo>
                  <a:lnTo>
                    <a:pt x="29" y="1416"/>
                  </a:lnTo>
                  <a:lnTo>
                    <a:pt x="30" y="27"/>
                  </a:lnTo>
                  <a:lnTo>
                    <a:pt x="0" y="0"/>
                  </a:lnTo>
                  <a:lnTo>
                    <a:pt x="0" y="0"/>
                  </a:lnTo>
                  <a:close/>
                </a:path>
              </a:pathLst>
            </a:custGeom>
            <a:gradFill rotWithShape="1">
              <a:gsLst>
                <a:gs pos="0">
                  <a:schemeClr val="bg2">
                    <a:gamma/>
                    <a:tint val="87843"/>
                    <a:invGamma/>
                  </a:schemeClr>
                </a:gs>
                <a:gs pos="100000">
                  <a:schemeClr val="bg2">
                    <a:alpha val="10001"/>
                  </a:schemeClr>
                </a:gs>
              </a:gsLst>
              <a:lin ang="5400000" scaled="1"/>
            </a:gradFill>
            <a:ln w="9525" cap="flat" cmpd="sng">
              <a:noFill/>
              <a:prstDash val="solid"/>
              <a:round/>
              <a:headEnd type="none" w="med" len="med"/>
              <a:tailEnd type="none" w="med" len="med"/>
            </a:ln>
            <a:effectLst/>
          </p:spPr>
          <p:txBody>
            <a:bodyPr/>
            <a:lstStyle/>
            <a:p>
              <a:pPr eaLnBrk="0" hangingPunct="0">
                <a:defRPr/>
              </a:pPr>
              <a:endParaRPr lang="en-US"/>
            </a:p>
          </p:txBody>
        </p:sp>
      </p:grpSp>
      <p:sp>
        <p:nvSpPr>
          <p:cNvPr id="479243" name="Rectangle 11"/>
          <p:cNvSpPr>
            <a:spLocks noGrp="1" noChangeArrowheads="1"/>
          </p:cNvSpPr>
          <p:nvPr>
            <p:ph type="dt" sz="half" idx="2"/>
          </p:nvPr>
        </p:nvSpPr>
        <p:spPr bwMode="auto">
          <a:xfrm>
            <a:off x="838200" y="6245225"/>
            <a:ext cx="1901825"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effectLst>
                  <a:outerShdw blurRad="38100" dist="38100" dir="2700000" algn="tl">
                    <a:srgbClr val="000000"/>
                  </a:outerShdw>
                </a:effectLst>
              </a:defRPr>
            </a:lvl1pPr>
          </a:lstStyle>
          <a:p>
            <a:pPr>
              <a:defRPr/>
            </a:pPr>
            <a:endParaRPr lang="en-US"/>
          </a:p>
        </p:txBody>
      </p:sp>
      <p:sp>
        <p:nvSpPr>
          <p:cNvPr id="479244" name="Rectangle 12"/>
          <p:cNvSpPr>
            <a:spLocks noGrp="1" noChangeArrowheads="1"/>
          </p:cNvSpPr>
          <p:nvPr>
            <p:ph type="ftr" sz="quarter" idx="3"/>
          </p:nvPr>
        </p:nvSpPr>
        <p:spPr bwMode="auto">
          <a:xfrm>
            <a:off x="34290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effectLst>
                  <a:outerShdw blurRad="38100" dist="38100" dir="2700000" algn="tl">
                    <a:srgbClr val="000000"/>
                  </a:outerShdw>
                </a:effectLst>
              </a:defRPr>
            </a:lvl1pPr>
          </a:lstStyle>
          <a:p>
            <a:pPr>
              <a:defRPr/>
            </a:pPr>
            <a:endParaRPr lang="en-US"/>
          </a:p>
        </p:txBody>
      </p:sp>
      <p:sp>
        <p:nvSpPr>
          <p:cNvPr id="479245" name="Rectangle 13"/>
          <p:cNvSpPr>
            <a:spLocks noGrp="1" noChangeArrowheads="1"/>
          </p:cNvSpPr>
          <p:nvPr>
            <p:ph type="sldNum" sz="quarter" idx="4"/>
          </p:nvPr>
        </p:nvSpPr>
        <p:spPr bwMode="auto">
          <a:xfrm>
            <a:off x="6937375" y="6245225"/>
            <a:ext cx="1901825"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ffectLst>
                  <a:outerShdw blurRad="38100" dist="38100" dir="2700000" algn="tl">
                    <a:srgbClr val="000000"/>
                  </a:outerShdw>
                </a:effectLst>
              </a:defRPr>
            </a:lvl1pPr>
          </a:lstStyle>
          <a:p>
            <a:pPr>
              <a:defRPr/>
            </a:pPr>
            <a:fld id="{67E41892-85FE-EA4B-8632-94A4747300D0}" type="slidenum">
              <a:rPr lang="en-US"/>
              <a:pPr>
                <a:defRPr/>
              </a:pPr>
              <a:t>‹#›</a:t>
            </a:fld>
            <a:endParaRPr lang="en-US"/>
          </a:p>
        </p:txBody>
      </p:sp>
      <p:sp>
        <p:nvSpPr>
          <p:cNvPr id="479246" name="Rectangle 14"/>
          <p:cNvSpPr>
            <a:spLocks noGrp="1" noRot="1" noChangeArrowheads="1"/>
          </p:cNvSpPr>
          <p:nvPr>
            <p:ph type="title"/>
          </p:nvPr>
        </p:nvSpPr>
        <p:spPr bwMode="auto">
          <a:xfrm>
            <a:off x="457200" y="244475"/>
            <a:ext cx="8385175" cy="14319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79247" name="Rectangle 15"/>
          <p:cNvSpPr>
            <a:spLocks noGrp="1" noRot="1" noChangeArrowheads="1"/>
          </p:cNvSpPr>
          <p:nvPr>
            <p:ph type="body" idx="1"/>
          </p:nvPr>
        </p:nvSpPr>
        <p:spPr bwMode="auto">
          <a:xfrm>
            <a:off x="838200" y="1905000"/>
            <a:ext cx="8007350" cy="419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815"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Lst>
  <p:transition>
    <p:fade thruBlk="1"/>
  </p:transition>
  <p:timing>
    <p:tnLst>
      <p:par>
        <p:cTn id="1" dur="indefinite" restart="never" nodeType="tmRoot"/>
      </p:par>
    </p:tnLst>
  </p:timing>
  <p:hf hdr="0" ftr="0" dt="0"/>
  <p:txStyles>
    <p:titleStyle>
      <a:lvl1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ＭＳ Ｐゴシック" charset="-128"/>
          <a:cs typeface="ＭＳ Ｐゴシック" charset="-128"/>
        </a:defRPr>
      </a:lvl1pPr>
      <a:lvl2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Black" pitchFamily="34" charset="0"/>
          <a:ea typeface="ＭＳ Ｐゴシック" charset="-128"/>
          <a:cs typeface="ＭＳ Ｐゴシック" charset="-128"/>
        </a:defRPr>
      </a:lvl2pPr>
      <a:lvl3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Black" pitchFamily="34" charset="0"/>
          <a:ea typeface="ＭＳ Ｐゴシック" charset="-128"/>
          <a:cs typeface="ＭＳ Ｐゴシック" charset="-128"/>
        </a:defRPr>
      </a:lvl3pPr>
      <a:lvl4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Black" pitchFamily="34" charset="0"/>
          <a:ea typeface="ＭＳ Ｐゴシック" charset="-128"/>
          <a:cs typeface="ＭＳ Ｐゴシック" charset="-128"/>
        </a:defRPr>
      </a:lvl4pPr>
      <a:lvl5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Black" pitchFamily="34" charset="0"/>
          <a:ea typeface="ＭＳ Ｐゴシック" charset="-128"/>
          <a:cs typeface="ＭＳ Ｐゴシック" charset="-128"/>
        </a:defRPr>
      </a:lvl5pPr>
      <a:lvl6pPr marL="457200" algn="l" rtl="0" eaLnBrk="1" fontAlgn="base" hangingPunct="1">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6pPr>
      <a:lvl7pPr marL="914400" algn="l" rtl="0" eaLnBrk="1" fontAlgn="base" hangingPunct="1">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7pPr>
      <a:lvl8pPr marL="1371600" algn="l" rtl="0" eaLnBrk="1" fontAlgn="base" hangingPunct="1">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8pPr>
      <a:lvl9pPr marL="1828800" algn="l" rtl="0" eaLnBrk="1" fontAlgn="base" hangingPunct="1">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9pPr>
    </p:titleStyle>
    <p:bodyStyle>
      <a:lvl1pPr marL="342900" indent="-342900" algn="l" rtl="0" eaLnBrk="0" fontAlgn="base" hangingPunct="0">
        <a:spcBef>
          <a:spcPct val="20000"/>
        </a:spcBef>
        <a:spcAft>
          <a:spcPct val="0"/>
        </a:spcAft>
        <a:buClr>
          <a:schemeClr val="hlink"/>
        </a:buClr>
        <a:buFont typeface="Wingdings" charset="2"/>
        <a:buChar char="§"/>
        <a:defRPr sz="3200">
          <a:solidFill>
            <a:schemeClr val="tx1"/>
          </a:solidFill>
          <a:effectLst>
            <a:outerShdw blurRad="38100" dist="38100" dir="2700000" algn="tl">
              <a:srgbClr val="000000"/>
            </a:outerShdw>
          </a:effectLst>
          <a:latin typeface="+mn-lt"/>
          <a:ea typeface="ＭＳ Ｐゴシック" charset="-128"/>
          <a:cs typeface="ＭＳ Ｐゴシック" charset="-128"/>
        </a:defRPr>
      </a:lvl1pPr>
      <a:lvl2pPr marL="742950" indent="-285750" algn="l" rtl="0" eaLnBrk="0" fontAlgn="base" hangingPunct="0">
        <a:spcBef>
          <a:spcPct val="20000"/>
        </a:spcBef>
        <a:spcAft>
          <a:spcPct val="0"/>
        </a:spcAft>
        <a:buClr>
          <a:schemeClr val="accent2"/>
        </a:buClr>
        <a:buFont typeface="Wingdings" charset="2"/>
        <a:buChar char="§"/>
        <a:defRPr sz="2800">
          <a:solidFill>
            <a:schemeClr val="tx1"/>
          </a:solidFill>
          <a:effectLst>
            <a:outerShdw blurRad="38100" dist="38100" dir="2700000" algn="tl">
              <a:srgbClr val="000000"/>
            </a:outerShdw>
          </a:effectLst>
          <a:latin typeface="+mn-lt"/>
          <a:ea typeface="ＭＳ Ｐゴシック" charset="-128"/>
        </a:defRPr>
      </a:lvl2pPr>
      <a:lvl3pPr marL="1143000" indent="-228600" algn="l" rtl="0" eaLnBrk="0" fontAlgn="base" hangingPunct="0">
        <a:spcBef>
          <a:spcPct val="20000"/>
        </a:spcBef>
        <a:spcAft>
          <a:spcPct val="0"/>
        </a:spcAft>
        <a:buClr>
          <a:schemeClr val="hlink"/>
        </a:buClr>
        <a:buFont typeface="Wingdings" charset="2"/>
        <a:buChar char="§"/>
        <a:defRPr sz="2400">
          <a:solidFill>
            <a:schemeClr val="tx1"/>
          </a:solidFill>
          <a:effectLst>
            <a:outerShdw blurRad="38100" dist="38100" dir="2700000" algn="tl">
              <a:srgbClr val="000000"/>
            </a:outerShdw>
          </a:effectLst>
          <a:latin typeface="+mn-lt"/>
          <a:ea typeface="ＭＳ Ｐゴシック" charset="-128"/>
        </a:defRPr>
      </a:lvl3pPr>
      <a:lvl4pPr marL="1600200" indent="-228600" algn="l" rtl="0" eaLnBrk="0" fontAlgn="base" hangingPunct="0">
        <a:spcBef>
          <a:spcPct val="20000"/>
        </a:spcBef>
        <a:spcAft>
          <a:spcPct val="0"/>
        </a:spcAft>
        <a:buClr>
          <a:schemeClr val="accent2"/>
        </a:buClr>
        <a:buFont typeface="Wingdings" charset="2"/>
        <a:buChar char="§"/>
        <a:defRPr sz="2000">
          <a:solidFill>
            <a:schemeClr val="tx1"/>
          </a:solidFill>
          <a:effectLst>
            <a:outerShdw blurRad="38100" dist="38100" dir="2700000" algn="tl">
              <a:srgbClr val="000000"/>
            </a:outerShdw>
          </a:effectLst>
          <a:latin typeface="+mn-lt"/>
          <a:ea typeface="ＭＳ Ｐゴシック" charset="-128"/>
        </a:defRPr>
      </a:lvl4pPr>
      <a:lvl5pPr marL="2057400" indent="-228600" algn="l" rtl="0" eaLnBrk="0" fontAlgn="base" hangingPunct="0">
        <a:spcBef>
          <a:spcPct val="20000"/>
        </a:spcBef>
        <a:spcAft>
          <a:spcPct val="0"/>
        </a:spcAft>
        <a:buClr>
          <a:schemeClr val="hlink"/>
        </a:buClr>
        <a:buFont typeface="Wingdings" charset="2"/>
        <a:buChar char="§"/>
        <a:defRPr sz="2000">
          <a:solidFill>
            <a:schemeClr val="tx1"/>
          </a:solidFill>
          <a:effectLst>
            <a:outerShdw blurRad="38100" dist="38100" dir="2700000" algn="tl">
              <a:srgbClr val="000000"/>
            </a:outerShdw>
          </a:effectLst>
          <a:latin typeface="+mn-lt"/>
          <a:ea typeface="ＭＳ Ｐゴシック" charset="-128"/>
        </a:defRPr>
      </a:lvl5pPr>
      <a:lvl6pPr marL="2514600" indent="-228600" algn="l" rtl="0" eaLnBrk="1" fontAlgn="base" hangingPunct="1">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6pPr>
      <a:lvl7pPr marL="2971800" indent="-228600" algn="l" rtl="0" eaLnBrk="1" fontAlgn="base" hangingPunct="1">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7pPr>
      <a:lvl8pPr marL="3429000" indent="-228600" algn="l" rtl="0" eaLnBrk="1" fontAlgn="base" hangingPunct="1">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8pPr>
      <a:lvl9pPr marL="3886200" indent="-228600" algn="l" rtl="0" eaLnBrk="1" fontAlgn="base" hangingPunct="1">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4" Type="http://schemas.openxmlformats.org/officeDocument/2006/relationships/image" Target="../media/image4.png"/><Relationship Id="rId1" Type="http://schemas.openxmlformats.org/officeDocument/2006/relationships/video" Target="file:///C:\Documents%20and%20Settings\rzconrad\Desktop\videoplayback.wmv" TargetMode="External"/><Relationship Id="rId2"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hyperlink" Target="http://www.cae.org"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50" name="Rectangle 2"/>
          <p:cNvSpPr>
            <a:spLocks noGrp="1" noChangeArrowheads="1"/>
          </p:cNvSpPr>
          <p:nvPr>
            <p:ph type="ctrTitle" sz="quarter"/>
          </p:nvPr>
        </p:nvSpPr>
        <p:spPr>
          <a:xfrm>
            <a:off x="990600" y="304800"/>
            <a:ext cx="7772400" cy="1447800"/>
          </a:xfrm>
        </p:spPr>
        <p:txBody>
          <a:bodyPr/>
          <a:lstStyle/>
          <a:p>
            <a:pPr eaLnBrk="1" hangingPunct="1">
              <a:defRPr/>
            </a:pPr>
            <a:r>
              <a:rPr lang="en-US" sz="4400" dirty="0" smtClean="0"/>
              <a:t>Michigan Assessment Consortium</a:t>
            </a:r>
            <a:r>
              <a:rPr lang="en-US" sz="2000" dirty="0" smtClean="0"/>
              <a:t/>
            </a:r>
            <a:br>
              <a:rPr lang="en-US" sz="2000" dirty="0" smtClean="0"/>
            </a:br>
            <a:r>
              <a:rPr lang="en-US" sz="1000" dirty="0" smtClean="0"/>
              <a:t>                                                             </a:t>
            </a:r>
            <a:br>
              <a:rPr lang="en-US" sz="1000" dirty="0" smtClean="0"/>
            </a:br>
            <a:r>
              <a:rPr lang="en-US" sz="1000" dirty="0" smtClean="0"/>
              <a:t/>
            </a:r>
            <a:br>
              <a:rPr lang="en-US" sz="1000" dirty="0" smtClean="0"/>
            </a:br>
            <a:r>
              <a:rPr lang="en-US" sz="4400" dirty="0" smtClean="0"/>
              <a:t>Common Assessment Development Series</a:t>
            </a:r>
            <a:endParaRPr lang="en-US" sz="4400" dirty="0">
              <a:ea typeface="+mj-ea"/>
              <a:cs typeface="+mj-cs"/>
            </a:endParaRPr>
          </a:p>
        </p:txBody>
      </p:sp>
      <p:sp>
        <p:nvSpPr>
          <p:cNvPr id="2051" name="Rectangle 3"/>
          <p:cNvSpPr>
            <a:spLocks noGrp="1" noChangeArrowheads="1"/>
          </p:cNvSpPr>
          <p:nvPr>
            <p:ph type="subTitle" sz="quarter" idx="1"/>
          </p:nvPr>
        </p:nvSpPr>
        <p:spPr>
          <a:xfrm>
            <a:off x="990600" y="4191000"/>
            <a:ext cx="8153400" cy="1905000"/>
          </a:xfrm>
        </p:spPr>
        <p:txBody>
          <a:bodyPr/>
          <a:lstStyle/>
          <a:p>
            <a:pPr eaLnBrk="1" hangingPunct="1">
              <a:defRPr/>
            </a:pPr>
            <a:r>
              <a:rPr lang="en-US" dirty="0" smtClean="0">
                <a:latin typeface="+mj-lt"/>
                <a:ea typeface="+mn-ea"/>
                <a:cs typeface="+mn-cs"/>
              </a:rPr>
              <a:t>Module 4</a:t>
            </a:r>
          </a:p>
          <a:p>
            <a:pPr eaLnBrk="1" hangingPunct="1">
              <a:defRPr/>
            </a:pPr>
            <a:r>
              <a:rPr lang="en-US" dirty="0" smtClean="0">
                <a:latin typeface="+mj-lt"/>
                <a:ea typeface="+mn-ea"/>
                <a:cs typeface="+mn-cs"/>
              </a:rPr>
              <a:t>Identifying Learning Targets for the Common Assessment</a:t>
            </a:r>
            <a:endParaRPr lang="en-US" dirty="0">
              <a:latin typeface="+mj-lt"/>
              <a:ea typeface="+mn-ea"/>
              <a:cs typeface="+mn-cs"/>
            </a:endParaRPr>
          </a:p>
        </p:txBody>
      </p:sp>
    </p:spTree>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4000" dirty="0" smtClean="0"/>
              <a:t>Curriculum Imperative</a:t>
            </a:r>
            <a:endParaRPr lang="en-US" sz="4000" dirty="0"/>
          </a:p>
        </p:txBody>
      </p:sp>
      <p:sp>
        <p:nvSpPr>
          <p:cNvPr id="3" name="Content Placeholder 2"/>
          <p:cNvSpPr>
            <a:spLocks noGrp="1"/>
          </p:cNvSpPr>
          <p:nvPr>
            <p:ph idx="1"/>
          </p:nvPr>
        </p:nvSpPr>
        <p:spPr>
          <a:xfrm>
            <a:off x="838200" y="1752600"/>
            <a:ext cx="8007350" cy="4191000"/>
          </a:xfrm>
        </p:spPr>
        <p:txBody>
          <a:bodyPr/>
          <a:lstStyle/>
          <a:p>
            <a:pPr marL="0" indent="0">
              <a:buFont typeface="Wingdings" charset="2"/>
              <a:buNone/>
              <a:defRPr/>
            </a:pPr>
            <a:r>
              <a:rPr lang="en-US" sz="2800" dirty="0" smtClean="0"/>
              <a:t>The dramatic changes taking place in the economy jeopardize the economic future of students who leave high school without the problem-solving and communication skills essential to success in postsecondary education and in the growing number of high-paying jobs in the economy. To back away from education reforms that help all students master these skills is to give up on the commitment to equal </a:t>
            </a:r>
            <a:r>
              <a:rPr lang="en-US" sz="2800" i="1" dirty="0" smtClean="0"/>
              <a:t>opportunity for all</a:t>
            </a:r>
            <a:r>
              <a:rPr lang="en-US" sz="2800" b="1" i="1" dirty="0" smtClean="0"/>
              <a:t>.  </a:t>
            </a:r>
          </a:p>
          <a:p>
            <a:pPr algn="r">
              <a:buFont typeface="Wingdings" charset="2"/>
              <a:buNone/>
              <a:defRPr/>
            </a:pPr>
            <a:r>
              <a:rPr lang="en-US" sz="2400" b="1" i="1" dirty="0" smtClean="0"/>
              <a:t>-- Levy &amp; </a:t>
            </a:r>
            <a:r>
              <a:rPr lang="en-US" sz="2400" b="1" i="1" dirty="0" err="1" smtClean="0"/>
              <a:t>Murnane</a:t>
            </a:r>
            <a:r>
              <a:rPr lang="en-US" sz="2400" b="1" i="1" dirty="0" smtClean="0"/>
              <a:t>, 2004</a:t>
            </a:r>
            <a:endParaRPr lang="en-US" b="1" dirty="0"/>
          </a:p>
        </p:txBody>
      </p:sp>
      <p:sp>
        <p:nvSpPr>
          <p:cNvPr id="4" name="Slide Number Placeholder 3"/>
          <p:cNvSpPr>
            <a:spLocks noGrp="1"/>
          </p:cNvSpPr>
          <p:nvPr>
            <p:ph type="sldNum" sz="quarter" idx="12"/>
          </p:nvPr>
        </p:nvSpPr>
        <p:spPr/>
        <p:txBody>
          <a:bodyPr/>
          <a:lstStyle/>
          <a:p>
            <a:pPr>
              <a:defRPr/>
            </a:pPr>
            <a:fld id="{774A6F3F-0C7A-5148-96D5-53CB17446DE8}" type="slidenum">
              <a:rPr lang="en-US" smtClean="0"/>
              <a:pPr>
                <a:defRPr/>
              </a:pPr>
              <a:t>10</a:t>
            </a:fld>
            <a:endParaRPr lang="en-US"/>
          </a:p>
        </p:txBody>
      </p:sp>
    </p:spTree>
  </p:cSld>
  <p:clrMapOvr>
    <a:masterClrMapping/>
  </p:clrMapOvr>
  <p:transition>
    <p:fade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3600" dirty="0" smtClean="0"/>
              <a:t>Implications for selection of standards to assess…</a:t>
            </a:r>
            <a:endParaRPr lang="en-US" sz="3600" dirty="0"/>
          </a:p>
        </p:txBody>
      </p:sp>
      <p:sp>
        <p:nvSpPr>
          <p:cNvPr id="3" name="Content Placeholder 2"/>
          <p:cNvSpPr>
            <a:spLocks noGrp="1"/>
          </p:cNvSpPr>
          <p:nvPr>
            <p:ph idx="1"/>
          </p:nvPr>
        </p:nvSpPr>
        <p:spPr/>
        <p:txBody>
          <a:bodyPr/>
          <a:lstStyle/>
          <a:p>
            <a:pPr marL="0" indent="0">
              <a:buFont typeface="Wingdings" charset="2"/>
              <a:buNone/>
              <a:defRPr/>
            </a:pPr>
            <a:r>
              <a:rPr lang="en-US" sz="2800" dirty="0" smtClean="0">
                <a:latin typeface="Geneva" charset="0"/>
              </a:rPr>
              <a:t>The one really competitive skill is the skill of being able to learn. It is the skill of being able not to give the right answer to questions about what you were taught in school, but to make the right response to situations that are outside the scope of what you were taught in school. We need to produce people who know how to act when they</a:t>
            </a:r>
            <a:r>
              <a:rPr lang="en-GB" sz="2800" dirty="0" smtClean="0">
                <a:latin typeface="Geneva" charset="0"/>
                <a:ea typeface="ヒラギノ角ゴ ProN W3" charset="-128"/>
                <a:cs typeface="ヒラギノ角ゴ ProN W3" charset="-128"/>
              </a:rPr>
              <a:t> are</a:t>
            </a:r>
            <a:r>
              <a:rPr lang="en-US" sz="2800" dirty="0" smtClean="0">
                <a:latin typeface="Geneva" charset="0"/>
              </a:rPr>
              <a:t> faced with situations for which they were not specifically prepared.</a:t>
            </a:r>
            <a:r>
              <a:rPr lang="en-GB" sz="2800" dirty="0" smtClean="0">
                <a:latin typeface="Geneva" charset="0"/>
                <a:ea typeface="ヒラギノ角ゴ ProN W3" charset="-128"/>
                <a:cs typeface="ヒラギノ角ゴ ProN W3" charset="-128"/>
              </a:rPr>
              <a:t> </a:t>
            </a:r>
          </a:p>
          <a:p>
            <a:pPr algn="r">
              <a:buFont typeface="Wingdings" charset="2"/>
              <a:buNone/>
              <a:defRPr/>
            </a:pPr>
            <a:r>
              <a:rPr lang="en-GB" sz="2400" dirty="0" err="1" smtClean="0">
                <a:latin typeface="Geneva" charset="0"/>
                <a:ea typeface="ヒラギノ角ゴ ProN W3" charset="-128"/>
                <a:cs typeface="ヒラギノ角ゴ ProN W3" charset="-128"/>
              </a:rPr>
              <a:t>Papert</a:t>
            </a:r>
            <a:r>
              <a:rPr lang="en-GB" sz="2400" dirty="0" smtClean="0">
                <a:latin typeface="Geneva" charset="0"/>
                <a:ea typeface="ヒラギノ角ゴ ProN W3" charset="-128"/>
                <a:cs typeface="ヒラギノ角ゴ ProN W3" charset="-128"/>
              </a:rPr>
              <a:t>, 1998</a:t>
            </a:r>
            <a:endParaRPr lang="en-US" sz="2400" dirty="0" smtClean="0">
              <a:latin typeface="Geneva" charset="0"/>
            </a:endParaRPr>
          </a:p>
          <a:p>
            <a:pPr>
              <a:buFont typeface="Wingdings" charset="2"/>
              <a:buNone/>
              <a:defRPr/>
            </a:pPr>
            <a:endParaRPr lang="en-US" dirty="0"/>
          </a:p>
        </p:txBody>
      </p:sp>
      <p:sp>
        <p:nvSpPr>
          <p:cNvPr id="4" name="Slide Number Placeholder 3"/>
          <p:cNvSpPr>
            <a:spLocks noGrp="1"/>
          </p:cNvSpPr>
          <p:nvPr>
            <p:ph type="sldNum" sz="quarter" idx="12"/>
          </p:nvPr>
        </p:nvSpPr>
        <p:spPr/>
        <p:txBody>
          <a:bodyPr/>
          <a:lstStyle/>
          <a:p>
            <a:pPr>
              <a:defRPr/>
            </a:pPr>
            <a:fld id="{580B19C5-CD49-6743-8413-B9DC6D3176DA}" type="slidenum">
              <a:rPr lang="en-US" smtClean="0"/>
              <a:pPr>
                <a:defRPr/>
              </a:pPr>
              <a:t>11</a:t>
            </a:fld>
            <a:endParaRPr lang="en-US"/>
          </a:p>
        </p:txBody>
      </p:sp>
    </p:spTree>
  </p:cSld>
  <p:clrMapOvr>
    <a:masterClrMapping/>
  </p:clrMapOvr>
  <p:transition>
    <p:fade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3600" dirty="0" smtClean="0"/>
              <a:t>Standards and Our Changing Technologies</a:t>
            </a:r>
            <a:endParaRPr lang="en-US" sz="3600" dirty="0"/>
          </a:p>
        </p:txBody>
      </p:sp>
      <p:sp>
        <p:nvSpPr>
          <p:cNvPr id="3" name="Content Placeholder 2"/>
          <p:cNvSpPr>
            <a:spLocks noGrp="1"/>
          </p:cNvSpPr>
          <p:nvPr>
            <p:ph idx="1"/>
          </p:nvPr>
        </p:nvSpPr>
        <p:spPr/>
        <p:txBody>
          <a:bodyPr/>
          <a:lstStyle/>
          <a:p>
            <a:pPr marL="0" indent="0">
              <a:buFont typeface="Wingdings" charset="2"/>
              <a:buNone/>
              <a:defRPr/>
            </a:pPr>
            <a:r>
              <a:rPr lang="en-US" dirty="0" smtClean="0"/>
              <a:t>For many reasons, we continue to conduct school in a manner that was designed for 19</a:t>
            </a:r>
            <a:r>
              <a:rPr lang="en-US" baseline="30000" dirty="0" smtClean="0"/>
              <a:t>th</a:t>
            </a:r>
            <a:r>
              <a:rPr lang="en-US" dirty="0" smtClean="0"/>
              <a:t> and 20</a:t>
            </a:r>
            <a:r>
              <a:rPr lang="en-US" baseline="30000" dirty="0" smtClean="0"/>
              <a:t>th</a:t>
            </a:r>
            <a:r>
              <a:rPr lang="en-US" dirty="0" smtClean="0"/>
              <a:t> century learners.  </a:t>
            </a:r>
          </a:p>
          <a:p>
            <a:pPr marL="0" indent="0">
              <a:buFont typeface="Wingdings" charset="2"/>
              <a:buNone/>
              <a:defRPr/>
            </a:pPr>
            <a:endParaRPr lang="en-US" dirty="0" smtClean="0"/>
          </a:p>
          <a:p>
            <a:pPr marL="0" indent="0">
              <a:buFont typeface="Wingdings" charset="2"/>
              <a:buNone/>
              <a:defRPr/>
            </a:pPr>
            <a:r>
              <a:rPr lang="en-US" dirty="0" smtClean="0"/>
              <a:t>But 21</a:t>
            </a:r>
            <a:r>
              <a:rPr lang="en-US" baseline="30000" dirty="0" smtClean="0"/>
              <a:t>st</a:t>
            </a:r>
            <a:r>
              <a:rPr lang="en-US" dirty="0" smtClean="0"/>
              <a:t> century </a:t>
            </a:r>
            <a:r>
              <a:rPr lang="en-US" dirty="0" err="1" smtClean="0"/>
              <a:t>literacies</a:t>
            </a:r>
            <a:r>
              <a:rPr lang="en-US" dirty="0" smtClean="0"/>
              <a:t> (brought on by technology, globalization accelerated rates of change) suggest a reformulation</a:t>
            </a:r>
          </a:p>
        </p:txBody>
      </p:sp>
      <p:sp>
        <p:nvSpPr>
          <p:cNvPr id="4" name="Slide Number Placeholder 3"/>
          <p:cNvSpPr>
            <a:spLocks noGrp="1"/>
          </p:cNvSpPr>
          <p:nvPr>
            <p:ph type="sldNum" sz="quarter" idx="12"/>
          </p:nvPr>
        </p:nvSpPr>
        <p:spPr/>
        <p:txBody>
          <a:bodyPr/>
          <a:lstStyle/>
          <a:p>
            <a:pPr>
              <a:defRPr/>
            </a:pPr>
            <a:fld id="{5E67B0D2-48ED-CF48-9690-B15114BC1845}" type="slidenum">
              <a:rPr lang="en-US" smtClean="0"/>
              <a:pPr>
                <a:defRPr/>
              </a:pPr>
              <a:t>12</a:t>
            </a:fld>
            <a:endParaRPr lang="en-US"/>
          </a:p>
        </p:txBody>
      </p:sp>
    </p:spTree>
  </p:cSld>
  <p:clrMapOvr>
    <a:masterClrMapping/>
  </p:clrMapOvr>
  <p:transition>
    <p:fade thruBlk="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pPr>
              <a:defRPr/>
            </a:pPr>
            <a:fld id="{DD37E0EE-690A-5D49-9775-993F6C76D495}" type="slidenum">
              <a:rPr lang="en-US" smtClean="0"/>
              <a:pPr>
                <a:defRPr/>
              </a:pPr>
              <a:t>13</a:t>
            </a:fld>
            <a:endParaRPr lang="en-US"/>
          </a:p>
        </p:txBody>
      </p:sp>
      <p:sp>
        <p:nvSpPr>
          <p:cNvPr id="6" name="Title 4"/>
          <p:cNvSpPr>
            <a:spLocks noGrp="1"/>
          </p:cNvSpPr>
          <p:nvPr>
            <p:ph type="title"/>
          </p:nvPr>
        </p:nvSpPr>
        <p:spPr>
          <a:xfrm>
            <a:off x="457200" y="273050"/>
            <a:ext cx="8001000" cy="1162050"/>
          </a:xfrm>
        </p:spPr>
        <p:txBody>
          <a:bodyPr/>
          <a:lstStyle/>
          <a:p>
            <a:pPr>
              <a:defRPr/>
            </a:pPr>
            <a:r>
              <a:rPr lang="en-US" sz="3600" dirty="0" smtClean="0"/>
              <a:t>What will it take to assess 21st Century </a:t>
            </a:r>
            <a:r>
              <a:rPr lang="en-US" sz="3600" dirty="0" err="1" smtClean="0"/>
              <a:t>Literacies</a:t>
            </a:r>
            <a:r>
              <a:rPr lang="en-US" sz="3600" dirty="0" smtClean="0"/>
              <a:t>?</a:t>
            </a:r>
            <a:endParaRPr lang="en-US" sz="3600" dirty="0"/>
          </a:p>
        </p:txBody>
      </p:sp>
      <p:pic>
        <p:nvPicPr>
          <p:cNvPr id="4" name="videoplayback.wmv">
            <a:hlinkClick r:id="" action="ppaction://media"/>
          </p:cNvPr>
          <p:cNvPicPr/>
          <p:nvPr>
            <a:videoFile r:link="rId1"/>
          </p:nvPr>
        </p:nvPicPr>
        <p:blipFill>
          <a:blip r:embed="rId4"/>
          <a:stretch>
            <a:fillRect/>
          </a:stretch>
        </p:blipFill>
        <p:spPr>
          <a:xfrm>
            <a:off x="2032000" y="2057400"/>
            <a:ext cx="4978400" cy="3733800"/>
          </a:xfrm>
          <a:prstGeom prst="rect">
            <a:avLst/>
          </a:prstGeom>
        </p:spPr>
      </p:pic>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336379"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73050"/>
            <a:ext cx="8001000" cy="1162050"/>
          </a:xfrm>
        </p:spPr>
        <p:txBody>
          <a:bodyPr/>
          <a:lstStyle/>
          <a:p>
            <a:pPr>
              <a:defRPr/>
            </a:pPr>
            <a:r>
              <a:rPr lang="en-US" sz="3600" dirty="0" smtClean="0"/>
              <a:t>What will it take to assess 21st Century </a:t>
            </a:r>
            <a:r>
              <a:rPr lang="en-US" sz="3600" dirty="0" err="1" smtClean="0"/>
              <a:t>Literacies</a:t>
            </a:r>
            <a:r>
              <a:rPr lang="en-US" sz="3600" dirty="0" smtClean="0"/>
              <a:t>?</a:t>
            </a:r>
            <a:endParaRPr lang="en-US" sz="3600" dirty="0"/>
          </a:p>
        </p:txBody>
      </p:sp>
      <p:graphicFrame>
        <p:nvGraphicFramePr>
          <p:cNvPr id="8" name="Content Placeholder 7"/>
          <p:cNvGraphicFramePr>
            <a:graphicFrameLocks noGrp="1"/>
          </p:cNvGraphicFramePr>
          <p:nvPr>
            <p:ph idx="1"/>
          </p:nvPr>
        </p:nvGraphicFramePr>
        <p:xfrm>
          <a:off x="2057400" y="2057400"/>
          <a:ext cx="5486400" cy="4077858"/>
        </p:xfrm>
        <a:graphic>
          <a:graphicData uri="http://schemas.openxmlformats.org/drawingml/2006/table">
            <a:tbl>
              <a:tblPr firstRow="1" bandRow="1">
                <a:tableStyleId>{5C22544A-7EE6-4342-B048-85BDC9FD1C3A}</a:tableStyleId>
              </a:tblPr>
              <a:tblGrid>
                <a:gridCol w="2743200"/>
                <a:gridCol w="2743200"/>
              </a:tblGrid>
              <a:tr h="798941">
                <a:tc>
                  <a:txBody>
                    <a:bodyPr/>
                    <a:lstStyle/>
                    <a:p>
                      <a:pPr>
                        <a:spcAft>
                          <a:spcPts val="1200"/>
                        </a:spcAft>
                      </a:pPr>
                      <a:r>
                        <a:rPr lang="en-US" dirty="0" smtClean="0"/>
                        <a:t>Words</a:t>
                      </a:r>
                      <a:r>
                        <a:rPr lang="en-US" baseline="0" dirty="0" smtClean="0"/>
                        <a:t> &amp; phrases </a:t>
                      </a:r>
                      <a:r>
                        <a:rPr lang="en-US" dirty="0" smtClean="0"/>
                        <a:t>-suggesting 21</a:t>
                      </a:r>
                      <a:r>
                        <a:rPr lang="en-US" baseline="30000" dirty="0" smtClean="0"/>
                        <a:t>st</a:t>
                      </a:r>
                      <a:r>
                        <a:rPr lang="en-US" dirty="0" smtClean="0"/>
                        <a:t> </a:t>
                      </a:r>
                      <a:r>
                        <a:rPr lang="en-US" dirty="0" err="1" smtClean="0"/>
                        <a:t>literacies</a:t>
                      </a:r>
                      <a:endParaRPr lang="en-US" dirty="0"/>
                    </a:p>
                  </a:txBody>
                  <a:tcPr/>
                </a:tc>
                <a:tc>
                  <a:txBody>
                    <a:bodyPr/>
                    <a:lstStyle/>
                    <a:p>
                      <a:r>
                        <a:rPr lang="en-US" dirty="0" smtClean="0"/>
                        <a:t>Implications</a:t>
                      </a:r>
                      <a:r>
                        <a:rPr lang="en-US" baseline="0" dirty="0" smtClean="0"/>
                        <a:t> for Assessment</a:t>
                      </a:r>
                      <a:endParaRPr lang="en-US" dirty="0"/>
                    </a:p>
                  </a:txBody>
                  <a:tcPr/>
                </a:tc>
              </a:tr>
              <a:tr h="3163459">
                <a:tc>
                  <a:txBody>
                    <a:bodyPr/>
                    <a:lstStyle/>
                    <a:p>
                      <a:pPr>
                        <a:spcAft>
                          <a:spcPts val="1200"/>
                        </a:spcAft>
                      </a:pPr>
                      <a:r>
                        <a:rPr lang="en-US" dirty="0" smtClean="0"/>
                        <a:t>Artistic</a:t>
                      </a:r>
                    </a:p>
                    <a:p>
                      <a:pPr>
                        <a:spcAft>
                          <a:spcPts val="1200"/>
                        </a:spcAft>
                      </a:pPr>
                      <a:r>
                        <a:rPr lang="en-US" dirty="0" smtClean="0"/>
                        <a:t>Synthesis</a:t>
                      </a:r>
                    </a:p>
                    <a:p>
                      <a:pPr>
                        <a:spcAft>
                          <a:spcPts val="1200"/>
                        </a:spcAft>
                      </a:pPr>
                      <a:r>
                        <a:rPr lang="en-US" dirty="0" smtClean="0"/>
                        <a:t>Context</a:t>
                      </a:r>
                    </a:p>
                    <a:p>
                      <a:pPr>
                        <a:spcAft>
                          <a:spcPts val="1200"/>
                        </a:spcAft>
                      </a:pPr>
                      <a:r>
                        <a:rPr lang="en-US" dirty="0" smtClean="0"/>
                        <a:t>Multilingual</a:t>
                      </a:r>
                    </a:p>
                    <a:p>
                      <a:pPr>
                        <a:spcAft>
                          <a:spcPts val="1200"/>
                        </a:spcAft>
                      </a:pPr>
                      <a:r>
                        <a:rPr lang="en-US" dirty="0" smtClean="0"/>
                        <a:t>Ingenious</a:t>
                      </a:r>
                    </a:p>
                    <a:p>
                      <a:pPr>
                        <a:spcAft>
                          <a:spcPts val="1200"/>
                        </a:spcAft>
                      </a:pPr>
                      <a:r>
                        <a:rPr lang="en-US" dirty="0" smtClean="0"/>
                        <a:t>…etc.</a:t>
                      </a:r>
                    </a:p>
                  </a:txBody>
                  <a:tcPr/>
                </a:tc>
                <a:tc>
                  <a:txBody>
                    <a:bodyPr/>
                    <a:lstStyle/>
                    <a:p>
                      <a:endParaRPr lang="en-US" dirty="0"/>
                    </a:p>
                  </a:txBody>
                  <a:tcPr/>
                </a:tc>
              </a:tr>
            </a:tbl>
          </a:graphicData>
        </a:graphic>
      </p:graphicFrame>
      <p:sp>
        <p:nvSpPr>
          <p:cNvPr id="4" name="Slide Number Placeholder 3"/>
          <p:cNvSpPr>
            <a:spLocks noGrp="1"/>
          </p:cNvSpPr>
          <p:nvPr>
            <p:ph type="sldNum" sz="quarter" idx="12"/>
          </p:nvPr>
        </p:nvSpPr>
        <p:spPr/>
        <p:txBody>
          <a:bodyPr/>
          <a:lstStyle/>
          <a:p>
            <a:pPr>
              <a:defRPr/>
            </a:pPr>
            <a:fld id="{54DF0A22-C936-0A4E-9FAA-42C0ABFD0BB6}" type="slidenum">
              <a:rPr lang="en-US" smtClean="0"/>
              <a:pPr>
                <a:defRPr/>
              </a:pPr>
              <a:t>14</a:t>
            </a:fld>
            <a:endParaRPr lang="en-US"/>
          </a:p>
        </p:txBody>
      </p:sp>
    </p:spTree>
  </p:cSld>
  <p:clrMapOvr>
    <a:masterClrMapping/>
  </p:clrMapOvr>
  <p:transition>
    <p:fade thruBlk="1"/>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defRPr/>
            </a:pPr>
            <a:r>
              <a:rPr lang="en-US" sz="3600" dirty="0" smtClean="0"/>
              <a:t>Standards that are College Career </a:t>
            </a:r>
            <a:r>
              <a:rPr lang="en-US" sz="3600" u="sng" dirty="0" smtClean="0">
                <a:solidFill>
                  <a:srgbClr val="FF0000"/>
                </a:solidFill>
              </a:rPr>
              <a:t>and</a:t>
            </a:r>
            <a:r>
              <a:rPr lang="en-US" sz="3600" dirty="0" smtClean="0"/>
              <a:t> Citizen “Ready”</a:t>
            </a:r>
            <a:endParaRPr lang="en-US" sz="3600" dirty="0"/>
          </a:p>
        </p:txBody>
      </p:sp>
      <p:sp>
        <p:nvSpPr>
          <p:cNvPr id="5" name="Content Placeholder 4"/>
          <p:cNvSpPr>
            <a:spLocks noGrp="1"/>
          </p:cNvSpPr>
          <p:nvPr>
            <p:ph idx="1"/>
          </p:nvPr>
        </p:nvSpPr>
        <p:spPr>
          <a:xfrm>
            <a:off x="914400" y="2057400"/>
            <a:ext cx="7848600" cy="4419600"/>
          </a:xfrm>
        </p:spPr>
        <p:txBody>
          <a:bodyPr/>
          <a:lstStyle/>
          <a:p>
            <a:pPr marL="457200" indent="-457200">
              <a:buFont typeface="Wingdings" charset="2"/>
              <a:buNone/>
              <a:defRPr/>
            </a:pPr>
            <a:r>
              <a:rPr lang="en-US" sz="2800" dirty="0" smtClean="0"/>
              <a:t>1. critical thinking/problem solving</a:t>
            </a:r>
          </a:p>
          <a:p>
            <a:pPr marL="457200" indent="-457200">
              <a:buFont typeface="Wingdings" charset="2"/>
              <a:buNone/>
              <a:defRPr/>
            </a:pPr>
            <a:r>
              <a:rPr lang="en-US" sz="2800" dirty="0" smtClean="0"/>
              <a:t>2. collaboration/leading by influence</a:t>
            </a:r>
          </a:p>
          <a:p>
            <a:pPr marL="457200" indent="-457200">
              <a:buFont typeface="Wingdings" charset="2"/>
              <a:buNone/>
              <a:defRPr/>
            </a:pPr>
            <a:r>
              <a:rPr lang="en-US" sz="2800" dirty="0" smtClean="0"/>
              <a:t>3. agility and adaptability</a:t>
            </a:r>
          </a:p>
          <a:p>
            <a:pPr marL="457200" indent="-457200">
              <a:buFont typeface="Wingdings" charset="2"/>
              <a:buNone/>
              <a:defRPr/>
            </a:pPr>
            <a:r>
              <a:rPr lang="en-US" sz="2800" dirty="0" smtClean="0"/>
              <a:t>4. initiative and entrepreneurialism</a:t>
            </a:r>
          </a:p>
          <a:p>
            <a:pPr marL="457200" indent="-457200">
              <a:buFont typeface="Wingdings" charset="2"/>
              <a:buNone/>
              <a:defRPr/>
            </a:pPr>
            <a:r>
              <a:rPr lang="en-US" sz="2800" dirty="0" smtClean="0"/>
              <a:t>5. effective oral and written communication</a:t>
            </a:r>
          </a:p>
          <a:p>
            <a:pPr marL="457200" indent="-457200">
              <a:buFont typeface="Wingdings" charset="2"/>
              <a:buNone/>
              <a:defRPr/>
            </a:pPr>
            <a:r>
              <a:rPr lang="en-US" sz="2800" dirty="0" smtClean="0"/>
              <a:t>6. accessing and analyzing information</a:t>
            </a:r>
          </a:p>
          <a:p>
            <a:pPr marL="457200" indent="-457200">
              <a:buFont typeface="Wingdings" charset="2"/>
              <a:buNone/>
              <a:defRPr/>
            </a:pPr>
            <a:r>
              <a:rPr lang="en-US" sz="2800" dirty="0" smtClean="0"/>
              <a:t>7. curiosity and imagination </a:t>
            </a:r>
          </a:p>
          <a:p>
            <a:pPr algn="r">
              <a:buFont typeface="Wingdings" charset="2"/>
              <a:buNone/>
              <a:defRPr/>
            </a:pPr>
            <a:endParaRPr lang="en-US" sz="1600" dirty="0" smtClean="0"/>
          </a:p>
          <a:p>
            <a:pPr algn="r">
              <a:buFont typeface="Wingdings" charset="2"/>
              <a:buNone/>
              <a:defRPr/>
            </a:pPr>
            <a:r>
              <a:rPr lang="en-US" sz="1600" dirty="0" smtClean="0"/>
              <a:t>7 Survival Skills, Tony Wagner </a:t>
            </a:r>
            <a:r>
              <a:rPr lang="en-US" sz="1600" u="sng" dirty="0" smtClean="0"/>
              <a:t>The Global Achievement Gap </a:t>
            </a:r>
          </a:p>
          <a:p>
            <a:pPr algn="r">
              <a:buFont typeface="Wingdings" charset="2"/>
              <a:buNone/>
              <a:defRPr/>
            </a:pPr>
            <a:r>
              <a:rPr lang="en-US" sz="1600" dirty="0" err="1" smtClean="0"/>
              <a:t>schoolchange.org</a:t>
            </a:r>
            <a:endParaRPr lang="en-US" sz="1600" dirty="0"/>
          </a:p>
        </p:txBody>
      </p:sp>
    </p:spTree>
  </p:cSld>
  <p:clrMapOvr>
    <a:masterClrMapping/>
  </p:clrMapOvr>
  <p:transition>
    <p:fade thruBlk="1"/>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3600" dirty="0" smtClean="0"/>
              <a:t>A cautionary tale or a call to action?</a:t>
            </a:r>
            <a:endParaRPr lang="en-US" sz="3600" dirty="0"/>
          </a:p>
        </p:txBody>
      </p:sp>
      <p:sp>
        <p:nvSpPr>
          <p:cNvPr id="3" name="Content Placeholder 2"/>
          <p:cNvSpPr>
            <a:spLocks noGrp="1"/>
          </p:cNvSpPr>
          <p:nvPr>
            <p:ph idx="1"/>
          </p:nvPr>
        </p:nvSpPr>
        <p:spPr>
          <a:xfrm>
            <a:off x="762000" y="1752600"/>
            <a:ext cx="8007350" cy="4876800"/>
          </a:xfrm>
        </p:spPr>
        <p:txBody>
          <a:bodyPr/>
          <a:lstStyle/>
          <a:p>
            <a:pPr marL="0" indent="0">
              <a:buFont typeface="Wingdings" charset="2"/>
              <a:buNone/>
              <a:defRPr/>
            </a:pPr>
            <a:r>
              <a:rPr lang="en-US" sz="1800" dirty="0" smtClean="0"/>
              <a:t>To teach and test the skills that our students need, we must first redefine excellent instruction. It is not a checklist of teacher behaviors and a model lesson that covers content standards. It is working with colleagues to ensure that all students master the skills they need to succeed as lifelong learners, workers, and citizens. I have yet to talk to a recent graduate, college teacher, community leader, or business leader who said that not knowing enough academic content was a problem. In my interviews, everyone stressed the importance of critical thinking, communication skills, and collaboration. We need to use academic content to teach the seven survival skills every day, at every grade level, and in every class. And we need to insist on a combination of locally developed assessments and new nationally </a:t>
            </a:r>
            <a:r>
              <a:rPr lang="en-US" sz="1800" dirty="0" err="1" smtClean="0"/>
              <a:t>normed</a:t>
            </a:r>
            <a:r>
              <a:rPr lang="en-US" sz="1800" dirty="0" smtClean="0"/>
              <a:t>, online tests—such as the College and Work Readiness Assessment </a:t>
            </a:r>
            <a:r>
              <a:rPr lang="en-US" sz="1800" dirty="0" smtClean="0">
                <a:hlinkClick r:id="rId3"/>
              </a:rPr>
              <a:t>www.cae.org</a:t>
            </a:r>
            <a:r>
              <a:rPr lang="en-US" sz="1800" dirty="0" smtClean="0"/>
              <a:t>) that measure students’ analytic-reasoning, critical-thinking, problem-solving, and writing skills. It’s time to hold ourselves to a newer and higher standard of rigor, defined according to 21</a:t>
            </a:r>
            <a:r>
              <a:rPr lang="en-US" sz="1800" baseline="30000" dirty="0" smtClean="0"/>
              <a:t>st</a:t>
            </a:r>
            <a:r>
              <a:rPr lang="en-US" sz="1800" dirty="0" smtClean="0"/>
              <a:t>-century criteria.  It’s time for the profession to advocate for accountability systems that will enable us to teach and test skills that matter most.</a:t>
            </a:r>
          </a:p>
          <a:p>
            <a:pPr>
              <a:buFont typeface="Wingdings" charset="2"/>
              <a:buNone/>
              <a:defRPr/>
            </a:pPr>
            <a:endParaRPr lang="en-US" sz="1800" dirty="0"/>
          </a:p>
        </p:txBody>
      </p:sp>
      <p:sp>
        <p:nvSpPr>
          <p:cNvPr id="4" name="Slide Number Placeholder 3"/>
          <p:cNvSpPr>
            <a:spLocks noGrp="1"/>
          </p:cNvSpPr>
          <p:nvPr>
            <p:ph type="sldNum" sz="quarter" idx="12"/>
          </p:nvPr>
        </p:nvSpPr>
        <p:spPr/>
        <p:txBody>
          <a:bodyPr/>
          <a:lstStyle/>
          <a:p>
            <a:pPr>
              <a:defRPr/>
            </a:pPr>
            <a:fld id="{90CFDB6A-57DC-1247-8513-362B213A66D0}" type="slidenum">
              <a:rPr lang="en-US" smtClean="0"/>
              <a:pPr>
                <a:defRPr/>
              </a:pPr>
              <a:t>16</a:t>
            </a:fld>
            <a:endParaRPr lang="en-US"/>
          </a:p>
        </p:txBody>
      </p:sp>
    </p:spTree>
  </p:cSld>
  <p:clrMapOvr>
    <a:masterClrMapping/>
  </p:clrMapOvr>
  <p:transition>
    <p:fade thruBlk="1"/>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a:defRPr/>
            </a:pPr>
            <a:r>
              <a:rPr lang="en-US" sz="3600" dirty="0" smtClean="0"/>
              <a:t>Moral of the Story</a:t>
            </a:r>
            <a:endParaRPr lang="en-US" sz="3600" dirty="0"/>
          </a:p>
        </p:txBody>
      </p:sp>
      <p:sp>
        <p:nvSpPr>
          <p:cNvPr id="7" name="Content Placeholder 6"/>
          <p:cNvSpPr>
            <a:spLocks noGrp="1"/>
          </p:cNvSpPr>
          <p:nvPr>
            <p:ph idx="1"/>
          </p:nvPr>
        </p:nvSpPr>
        <p:spPr>
          <a:xfrm>
            <a:off x="838200" y="1905000"/>
            <a:ext cx="8007350" cy="3810000"/>
          </a:xfrm>
        </p:spPr>
        <p:txBody>
          <a:bodyPr/>
          <a:lstStyle/>
          <a:p>
            <a:pPr marL="0" indent="0" algn="ctr">
              <a:buFont typeface="Wingdings" charset="2"/>
              <a:buNone/>
              <a:defRPr/>
            </a:pPr>
            <a:r>
              <a:rPr lang="en-US" sz="3600" dirty="0" smtClean="0"/>
              <a:t>If we assess what we value, </a:t>
            </a:r>
          </a:p>
          <a:p>
            <a:pPr marL="0" indent="0" algn="ctr">
              <a:buFont typeface="Wingdings" charset="2"/>
              <a:buNone/>
              <a:defRPr/>
            </a:pPr>
            <a:r>
              <a:rPr lang="en-US" sz="3600" dirty="0" smtClean="0"/>
              <a:t>what we value needs to be </a:t>
            </a:r>
          </a:p>
          <a:p>
            <a:pPr marL="0" indent="0" algn="ctr">
              <a:buFont typeface="Wingdings" charset="2"/>
              <a:buNone/>
              <a:defRPr/>
            </a:pPr>
            <a:r>
              <a:rPr lang="en-US" sz="3600" dirty="0" smtClean="0"/>
              <a:t>what prepares students </a:t>
            </a:r>
          </a:p>
          <a:p>
            <a:pPr marL="0" indent="0" algn="ctr">
              <a:buFont typeface="Wingdings" charset="2"/>
              <a:buNone/>
              <a:defRPr/>
            </a:pPr>
            <a:r>
              <a:rPr lang="en-US" sz="3600" dirty="0" smtClean="0"/>
              <a:t>for their future.</a:t>
            </a:r>
            <a:endParaRPr lang="en-US" sz="3600" dirty="0"/>
          </a:p>
        </p:txBody>
      </p:sp>
      <p:sp>
        <p:nvSpPr>
          <p:cNvPr id="5" name="Slide Number Placeholder 4"/>
          <p:cNvSpPr>
            <a:spLocks noGrp="1"/>
          </p:cNvSpPr>
          <p:nvPr>
            <p:ph type="sldNum" sz="quarter" idx="12"/>
          </p:nvPr>
        </p:nvSpPr>
        <p:spPr/>
        <p:txBody>
          <a:bodyPr/>
          <a:lstStyle/>
          <a:p>
            <a:pPr>
              <a:defRPr/>
            </a:pPr>
            <a:fld id="{84840C30-6898-FA41-9C99-08BBD8F0BEC6}" type="slidenum">
              <a:rPr lang="en-US" smtClean="0"/>
              <a:pPr>
                <a:defRPr/>
              </a:pPr>
              <a:t>17</a:t>
            </a:fld>
            <a:endParaRPr lang="en-US"/>
          </a:p>
        </p:txBody>
      </p:sp>
    </p:spTree>
  </p:cSld>
  <p:clrMapOvr>
    <a:masterClrMapping/>
  </p:clrMapOvr>
  <p:transition>
    <p:fade thruBlk="1"/>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3600" dirty="0" smtClean="0"/>
              <a:t>Criteria to Guide Selection of  Standards/Targets for the Common Assessment</a:t>
            </a:r>
            <a:endParaRPr lang="en-US" sz="3600" dirty="0"/>
          </a:p>
        </p:txBody>
      </p:sp>
      <p:sp>
        <p:nvSpPr>
          <p:cNvPr id="6" name="Content Placeholder 5"/>
          <p:cNvSpPr>
            <a:spLocks noGrp="1"/>
          </p:cNvSpPr>
          <p:nvPr>
            <p:ph idx="1"/>
          </p:nvPr>
        </p:nvSpPr>
        <p:spPr>
          <a:xfrm>
            <a:off x="838200" y="2209800"/>
            <a:ext cx="8007350" cy="3886200"/>
          </a:xfrm>
        </p:spPr>
        <p:txBody>
          <a:bodyPr/>
          <a:lstStyle/>
          <a:p>
            <a:pPr>
              <a:defRPr/>
            </a:pPr>
            <a:r>
              <a:rPr lang="en-US" dirty="0" smtClean="0"/>
              <a:t>Important</a:t>
            </a:r>
          </a:p>
          <a:p>
            <a:pPr>
              <a:defRPr/>
            </a:pPr>
            <a:r>
              <a:rPr lang="en-US" dirty="0" smtClean="0"/>
              <a:t>Leverage</a:t>
            </a:r>
          </a:p>
          <a:p>
            <a:pPr>
              <a:defRPr/>
            </a:pPr>
            <a:r>
              <a:rPr lang="en-US" dirty="0" smtClean="0"/>
              <a:t>Appropriate</a:t>
            </a:r>
          </a:p>
          <a:p>
            <a:pPr>
              <a:defRPr/>
            </a:pPr>
            <a:r>
              <a:rPr lang="en-US" dirty="0" smtClean="0"/>
              <a:t>Clear </a:t>
            </a:r>
          </a:p>
          <a:p>
            <a:pPr>
              <a:defRPr/>
            </a:pPr>
            <a:r>
              <a:rPr lang="en-US" dirty="0" smtClean="0"/>
              <a:t>Measureable</a:t>
            </a:r>
          </a:p>
          <a:p>
            <a:pPr>
              <a:defRPr/>
            </a:pPr>
            <a:r>
              <a:rPr lang="en-US" dirty="0" smtClean="0"/>
              <a:t>Balance</a:t>
            </a:r>
            <a:endParaRPr lang="en-US" dirty="0"/>
          </a:p>
        </p:txBody>
      </p:sp>
      <p:sp>
        <p:nvSpPr>
          <p:cNvPr id="3" name="Slide Number Placeholder 2"/>
          <p:cNvSpPr>
            <a:spLocks noGrp="1"/>
          </p:cNvSpPr>
          <p:nvPr>
            <p:ph type="sldNum" sz="quarter" idx="12"/>
          </p:nvPr>
        </p:nvSpPr>
        <p:spPr/>
        <p:txBody>
          <a:bodyPr/>
          <a:lstStyle/>
          <a:p>
            <a:pPr>
              <a:defRPr/>
            </a:pPr>
            <a:fld id="{16B31F84-CA58-C045-84A9-00DA0434C267}" type="slidenum">
              <a:rPr lang="en-US" smtClean="0"/>
              <a:pPr>
                <a:defRPr/>
              </a:pPr>
              <a:t>18</a:t>
            </a:fld>
            <a:endParaRPr lang="en-US"/>
          </a:p>
        </p:txBody>
      </p:sp>
    </p:spTree>
  </p:cSld>
  <p:clrMapOvr>
    <a:masterClrMapping/>
  </p:clrMapOvr>
  <p:transition>
    <p:fade thruBlk="1"/>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4475"/>
            <a:ext cx="8385175" cy="1431925"/>
          </a:xfrm>
        </p:spPr>
        <p:txBody>
          <a:bodyPr/>
          <a:lstStyle/>
          <a:p>
            <a:pPr>
              <a:defRPr/>
            </a:pPr>
            <a:r>
              <a:rPr lang="en-US" sz="3600" dirty="0" smtClean="0"/>
              <a:t>Criterion - Important</a:t>
            </a:r>
            <a:endParaRPr lang="en-US" sz="3600" dirty="0"/>
          </a:p>
        </p:txBody>
      </p:sp>
      <p:sp>
        <p:nvSpPr>
          <p:cNvPr id="3" name="Content Placeholder 2"/>
          <p:cNvSpPr>
            <a:spLocks noGrp="1"/>
          </p:cNvSpPr>
          <p:nvPr>
            <p:ph idx="1"/>
          </p:nvPr>
        </p:nvSpPr>
        <p:spPr/>
        <p:txBody>
          <a:bodyPr/>
          <a:lstStyle/>
          <a:p>
            <a:pPr marL="0" indent="0">
              <a:buFont typeface="Wingdings" charset="2"/>
              <a:buNone/>
              <a:defRPr/>
            </a:pPr>
            <a:r>
              <a:rPr lang="en-US" dirty="0" smtClean="0"/>
              <a:t>Will mastering this standard/target be worthwhile to the students’ future?</a:t>
            </a:r>
          </a:p>
          <a:p>
            <a:pPr marL="0" indent="0">
              <a:buFont typeface="Wingdings" charset="2"/>
              <a:buNone/>
              <a:defRPr/>
            </a:pPr>
            <a:endParaRPr lang="en-US" dirty="0" smtClean="0"/>
          </a:p>
          <a:p>
            <a:pPr marL="0" indent="0">
              <a:buFont typeface="Wingdings" charset="2"/>
              <a:buNone/>
              <a:defRPr/>
            </a:pPr>
            <a:r>
              <a:rPr lang="en-US" dirty="0" smtClean="0"/>
              <a:t>Is the standard or target important to the discipline?</a:t>
            </a:r>
          </a:p>
          <a:p>
            <a:pPr>
              <a:buFont typeface="Wingdings" charset="2"/>
              <a:buNone/>
              <a:defRPr/>
            </a:pPr>
            <a:endParaRPr lang="en-US" dirty="0" smtClean="0"/>
          </a:p>
        </p:txBody>
      </p:sp>
      <p:sp>
        <p:nvSpPr>
          <p:cNvPr id="4" name="Slide Number Placeholder 3"/>
          <p:cNvSpPr>
            <a:spLocks noGrp="1"/>
          </p:cNvSpPr>
          <p:nvPr>
            <p:ph type="sldNum" sz="quarter" idx="12"/>
          </p:nvPr>
        </p:nvSpPr>
        <p:spPr/>
        <p:txBody>
          <a:bodyPr/>
          <a:lstStyle/>
          <a:p>
            <a:pPr>
              <a:defRPr/>
            </a:pPr>
            <a:fld id="{336225BD-9F0C-EC4E-8788-6F7D44E68FCE}" type="slidenum">
              <a:rPr lang="en-US" smtClean="0"/>
              <a:pPr>
                <a:defRPr/>
              </a:pPr>
              <a:t>19</a:t>
            </a:fld>
            <a:endParaRPr lang="en-US"/>
          </a:p>
        </p:txBody>
      </p:sp>
    </p:spTree>
  </p:cSld>
  <p:clrMapOvr>
    <a:masterClrMapping/>
  </p:clrMapOvr>
  <p:transition>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838200" y="244475"/>
            <a:ext cx="8004175" cy="1431925"/>
          </a:xfrm>
        </p:spPr>
        <p:txBody>
          <a:bodyPr/>
          <a:lstStyle/>
          <a:p>
            <a:pPr eaLnBrk="1" hangingPunct="1">
              <a:defRPr/>
            </a:pPr>
            <a:r>
              <a:rPr lang="en-US" sz="4000" dirty="0" smtClean="0">
                <a:ea typeface="+mj-ea"/>
                <a:cs typeface="+mj-cs"/>
              </a:rPr>
              <a:t>Narrated by:</a:t>
            </a:r>
            <a:endParaRPr lang="en-US" sz="4000" dirty="0">
              <a:ea typeface="+mj-ea"/>
              <a:cs typeface="+mj-cs"/>
            </a:endParaRPr>
          </a:p>
        </p:txBody>
      </p:sp>
      <p:sp>
        <p:nvSpPr>
          <p:cNvPr id="3075" name="Rectangle 3"/>
          <p:cNvSpPr>
            <a:spLocks noGrp="1" noChangeArrowheads="1"/>
          </p:cNvSpPr>
          <p:nvPr>
            <p:ph idx="1"/>
          </p:nvPr>
        </p:nvSpPr>
        <p:spPr/>
        <p:txBody>
          <a:bodyPr/>
          <a:lstStyle/>
          <a:p>
            <a:pPr eaLnBrk="1" hangingPunct="1">
              <a:buFont typeface="Wingdings" charset="2"/>
              <a:buNone/>
              <a:defRPr/>
            </a:pPr>
            <a:r>
              <a:rPr lang="en-US" dirty="0" smtClean="0">
                <a:ea typeface="+mn-ea"/>
                <a:cs typeface="+mn-cs"/>
              </a:rPr>
              <a:t>Kathy Dewsbury-White</a:t>
            </a:r>
          </a:p>
          <a:p>
            <a:pPr eaLnBrk="1" hangingPunct="1">
              <a:buFont typeface="Wingdings" charset="2"/>
              <a:buNone/>
              <a:defRPr/>
            </a:pPr>
            <a:r>
              <a:rPr lang="en-US" dirty="0" smtClean="0">
                <a:ea typeface="+mn-ea"/>
                <a:cs typeface="+mn-cs"/>
              </a:rPr>
              <a:t>Ingham Intermediate School District</a:t>
            </a:r>
          </a:p>
          <a:p>
            <a:pPr eaLnBrk="1" hangingPunct="1">
              <a:buFont typeface="Wingdings" charset="2"/>
              <a:buNone/>
              <a:defRPr/>
            </a:pPr>
            <a:endParaRPr lang="en-US" dirty="0" smtClean="0">
              <a:ea typeface="+mn-ea"/>
              <a:cs typeface="+mn-cs"/>
            </a:endParaRPr>
          </a:p>
        </p:txBody>
      </p:sp>
      <p:sp>
        <p:nvSpPr>
          <p:cNvPr id="4" name="Slide Number Placeholder 3"/>
          <p:cNvSpPr>
            <a:spLocks noGrp="1"/>
          </p:cNvSpPr>
          <p:nvPr>
            <p:ph type="sldNum" sz="quarter" idx="12"/>
          </p:nvPr>
        </p:nvSpPr>
        <p:spPr/>
        <p:txBody>
          <a:bodyPr/>
          <a:lstStyle/>
          <a:p>
            <a:pPr>
              <a:defRPr/>
            </a:pPr>
            <a:fld id="{C8038174-F3F9-E548-A7C7-6A692BEAEC79}" type="slidenum">
              <a:rPr lang="en-US" smtClean="0"/>
              <a:pPr>
                <a:defRPr/>
              </a:pPr>
              <a:t>2</a:t>
            </a:fld>
            <a:endParaRPr lang="en-US"/>
          </a:p>
        </p:txBody>
      </p:sp>
    </p:spTree>
  </p:cSld>
  <p:clrMapOvr>
    <a:masterClrMapping/>
  </p:clrMapOvr>
  <p:transition>
    <p:fade thruBlk="1"/>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3600" dirty="0" smtClean="0"/>
              <a:t>Criterion - Leverage</a:t>
            </a:r>
            <a:endParaRPr lang="en-US" sz="3600" dirty="0"/>
          </a:p>
        </p:txBody>
      </p:sp>
      <p:sp>
        <p:nvSpPr>
          <p:cNvPr id="3" name="Content Placeholder 2"/>
          <p:cNvSpPr>
            <a:spLocks noGrp="1"/>
          </p:cNvSpPr>
          <p:nvPr>
            <p:ph idx="1"/>
          </p:nvPr>
        </p:nvSpPr>
        <p:spPr/>
        <p:txBody>
          <a:bodyPr/>
          <a:lstStyle/>
          <a:p>
            <a:pPr>
              <a:defRPr/>
            </a:pPr>
            <a:r>
              <a:rPr lang="en-US" dirty="0" smtClean="0"/>
              <a:t>Do these standards/targets represent the knowledge or skills that students will need to be successful in the next unit, quarter, or grade?</a:t>
            </a:r>
          </a:p>
          <a:p>
            <a:pPr>
              <a:defRPr/>
            </a:pPr>
            <a:r>
              <a:rPr lang="en-US" dirty="0" smtClean="0"/>
              <a:t>Does the standard or target represent necessary enabling knowledge or skills in the discipline?</a:t>
            </a:r>
          </a:p>
          <a:p>
            <a:pPr>
              <a:defRPr/>
            </a:pPr>
            <a:endParaRPr lang="en-US" dirty="0" smtClean="0"/>
          </a:p>
          <a:p>
            <a:pPr>
              <a:defRPr/>
            </a:pPr>
            <a:endParaRPr lang="en-US" dirty="0"/>
          </a:p>
        </p:txBody>
      </p:sp>
      <p:sp>
        <p:nvSpPr>
          <p:cNvPr id="4" name="Slide Number Placeholder 3"/>
          <p:cNvSpPr>
            <a:spLocks noGrp="1"/>
          </p:cNvSpPr>
          <p:nvPr>
            <p:ph type="sldNum" sz="quarter" idx="12"/>
          </p:nvPr>
        </p:nvSpPr>
        <p:spPr/>
        <p:txBody>
          <a:bodyPr/>
          <a:lstStyle/>
          <a:p>
            <a:pPr>
              <a:defRPr/>
            </a:pPr>
            <a:fld id="{9636E670-C998-A84A-A6F1-76FBF9721F39}" type="slidenum">
              <a:rPr lang="en-US" smtClean="0"/>
              <a:pPr>
                <a:defRPr/>
              </a:pPr>
              <a:t>20</a:t>
            </a:fld>
            <a:endParaRPr lang="en-US"/>
          </a:p>
        </p:txBody>
      </p:sp>
    </p:spTree>
  </p:cSld>
  <p:clrMapOvr>
    <a:masterClrMapping/>
  </p:clrMapOvr>
  <p:transition>
    <p:fade thruBlk="1"/>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3600" dirty="0" smtClean="0"/>
              <a:t>Criterion - Appropriate</a:t>
            </a:r>
            <a:endParaRPr lang="en-US" sz="3600" dirty="0"/>
          </a:p>
        </p:txBody>
      </p:sp>
      <p:sp>
        <p:nvSpPr>
          <p:cNvPr id="3" name="Content Placeholder 2"/>
          <p:cNvSpPr>
            <a:spLocks noGrp="1"/>
          </p:cNvSpPr>
          <p:nvPr>
            <p:ph idx="1"/>
          </p:nvPr>
        </p:nvSpPr>
        <p:spPr>
          <a:xfrm>
            <a:off x="990600" y="1905000"/>
            <a:ext cx="7854950" cy="4191000"/>
          </a:xfrm>
        </p:spPr>
        <p:txBody>
          <a:bodyPr/>
          <a:lstStyle/>
          <a:p>
            <a:pPr marL="0" indent="0">
              <a:buFont typeface="Wingdings" charset="2"/>
              <a:buNone/>
              <a:defRPr/>
            </a:pPr>
            <a:r>
              <a:rPr lang="en-US" dirty="0" smtClean="0"/>
              <a:t>What information, or evidence, do we need now (at this point in time) to understand what students know and can do?</a:t>
            </a:r>
            <a:endParaRPr lang="en-US" dirty="0"/>
          </a:p>
        </p:txBody>
      </p:sp>
      <p:sp>
        <p:nvSpPr>
          <p:cNvPr id="4" name="Slide Number Placeholder 3"/>
          <p:cNvSpPr>
            <a:spLocks noGrp="1"/>
          </p:cNvSpPr>
          <p:nvPr>
            <p:ph type="sldNum" sz="quarter" idx="12"/>
          </p:nvPr>
        </p:nvSpPr>
        <p:spPr/>
        <p:txBody>
          <a:bodyPr/>
          <a:lstStyle/>
          <a:p>
            <a:pPr>
              <a:defRPr/>
            </a:pPr>
            <a:fld id="{2A991962-C8FB-8F4A-A26D-225FCD7AA84F}" type="slidenum">
              <a:rPr lang="en-US" smtClean="0"/>
              <a:pPr>
                <a:defRPr/>
              </a:pPr>
              <a:t>21</a:t>
            </a:fld>
            <a:endParaRPr lang="en-US"/>
          </a:p>
        </p:txBody>
      </p:sp>
    </p:spTree>
  </p:cSld>
  <p:clrMapOvr>
    <a:masterClrMapping/>
  </p:clrMapOvr>
  <p:transition>
    <p:fade thruBlk="1"/>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534400" cy="1905000"/>
          </a:xfrm>
        </p:spPr>
        <p:txBody>
          <a:bodyPr/>
          <a:lstStyle/>
          <a:p>
            <a:pPr>
              <a:defRPr/>
            </a:pPr>
            <a:r>
              <a:rPr lang="en-US" sz="3400" dirty="0" smtClean="0"/>
              <a:t>Appropriate Targets = Useful Information at a Given Point in Time                                     </a:t>
            </a:r>
            <a:r>
              <a:rPr lang="en-US" sz="2400" dirty="0" smtClean="0"/>
              <a:t>(Table 4.1)</a:t>
            </a:r>
            <a:endParaRPr lang="en-US" sz="2400" dirty="0"/>
          </a:p>
        </p:txBody>
      </p:sp>
      <p:graphicFrame>
        <p:nvGraphicFramePr>
          <p:cNvPr id="5" name="Content Placeholder 4"/>
          <p:cNvGraphicFramePr>
            <a:graphicFrameLocks noGrp="1"/>
          </p:cNvGraphicFramePr>
          <p:nvPr>
            <p:ph idx="1"/>
          </p:nvPr>
        </p:nvGraphicFramePr>
        <p:xfrm>
          <a:off x="304800" y="2011680"/>
          <a:ext cx="8610600" cy="4084319"/>
        </p:xfrm>
        <a:graphic>
          <a:graphicData uri="http://schemas.openxmlformats.org/drawingml/2006/table">
            <a:tbl>
              <a:tblPr firstRow="1" bandRow="1">
                <a:tableStyleId>{5C22544A-7EE6-4342-B048-85BDC9FD1C3A}</a:tableStyleId>
              </a:tblPr>
              <a:tblGrid>
                <a:gridCol w="1506855"/>
                <a:gridCol w="2583180"/>
                <a:gridCol w="1722120"/>
                <a:gridCol w="2798445"/>
              </a:tblGrid>
              <a:tr h="228600">
                <a:tc>
                  <a:txBody>
                    <a:bodyPr/>
                    <a:lstStyle/>
                    <a:p>
                      <a:pPr algn="ctr"/>
                      <a:r>
                        <a:rPr lang="en-US" sz="1400" dirty="0" smtClean="0"/>
                        <a:t>Type</a:t>
                      </a:r>
                      <a:endParaRPr lang="en-US" sz="1400" dirty="0"/>
                    </a:p>
                  </a:txBody>
                  <a:tcPr/>
                </a:tc>
                <a:tc>
                  <a:txBody>
                    <a:bodyPr/>
                    <a:lstStyle/>
                    <a:p>
                      <a:pPr algn="ctr"/>
                      <a:r>
                        <a:rPr lang="en-US" sz="1400" dirty="0" smtClean="0"/>
                        <a:t>Purpose</a:t>
                      </a:r>
                      <a:endParaRPr lang="en-US" sz="1400" dirty="0"/>
                    </a:p>
                  </a:txBody>
                  <a:tcPr/>
                </a:tc>
                <a:tc>
                  <a:txBody>
                    <a:bodyPr/>
                    <a:lstStyle/>
                    <a:p>
                      <a:pPr algn="ctr"/>
                      <a:r>
                        <a:rPr lang="en-US" sz="1400" dirty="0" smtClean="0"/>
                        <a:t>When</a:t>
                      </a:r>
                      <a:endParaRPr lang="en-US" sz="1400" dirty="0"/>
                    </a:p>
                  </a:txBody>
                  <a:tcPr/>
                </a:tc>
                <a:tc>
                  <a:txBody>
                    <a:bodyPr/>
                    <a:lstStyle/>
                    <a:p>
                      <a:pPr algn="ctr"/>
                      <a:r>
                        <a:rPr lang="en-US" sz="1400" dirty="0" smtClean="0"/>
                        <a:t>What Information</a:t>
                      </a:r>
                      <a:endParaRPr lang="en-US" sz="1400" dirty="0"/>
                    </a:p>
                  </a:txBody>
                  <a:tcPr/>
                </a:tc>
              </a:tr>
              <a:tr h="685800">
                <a:tc>
                  <a:txBody>
                    <a:bodyPr/>
                    <a:lstStyle/>
                    <a:p>
                      <a:r>
                        <a:rPr lang="en-US" sz="1400" dirty="0" smtClean="0"/>
                        <a:t>End of Course or Final Exam</a:t>
                      </a:r>
                      <a:endParaRPr lang="en-US" sz="1400" dirty="0"/>
                    </a:p>
                  </a:txBody>
                  <a:tcPr/>
                </a:tc>
                <a:tc>
                  <a:txBody>
                    <a:bodyPr/>
                    <a:lstStyle/>
                    <a:p>
                      <a:r>
                        <a:rPr lang="en-US" sz="1400" dirty="0" smtClean="0"/>
                        <a:t>What can</a:t>
                      </a:r>
                      <a:r>
                        <a:rPr lang="en-US" sz="1400" baseline="0" dirty="0" smtClean="0"/>
                        <a:t> students do, what do they know as result of a full course</a:t>
                      </a:r>
                      <a:endParaRPr lang="en-US" sz="1400" dirty="0"/>
                    </a:p>
                  </a:txBody>
                  <a:tcPr/>
                </a:tc>
                <a:tc>
                  <a:txBody>
                    <a:bodyPr/>
                    <a:lstStyle/>
                    <a:p>
                      <a:r>
                        <a:rPr lang="en-US" sz="1400" dirty="0" smtClean="0"/>
                        <a:t>End of Course</a:t>
                      </a:r>
                      <a:endParaRPr lang="en-US" sz="1400" dirty="0"/>
                    </a:p>
                  </a:txBody>
                  <a:tcPr/>
                </a:tc>
                <a:tc>
                  <a:txBody>
                    <a:bodyPr/>
                    <a:lstStyle/>
                    <a:p>
                      <a:r>
                        <a:rPr lang="en-US" sz="1400" dirty="0" smtClean="0"/>
                        <a:t>Big</a:t>
                      </a:r>
                      <a:r>
                        <a:rPr lang="en-US" sz="1400" baseline="0" dirty="0" smtClean="0"/>
                        <a:t> ideas, complex ideas/understanding, big skills important to discipline</a:t>
                      </a:r>
                      <a:endParaRPr lang="en-US" sz="1400" dirty="0"/>
                    </a:p>
                  </a:txBody>
                  <a:tcPr/>
                </a:tc>
              </a:tr>
              <a:tr h="944880">
                <a:tc>
                  <a:txBody>
                    <a:bodyPr/>
                    <a:lstStyle/>
                    <a:p>
                      <a:r>
                        <a:rPr lang="en-US" sz="1400" dirty="0" smtClean="0"/>
                        <a:t>Pre-assessment</a:t>
                      </a:r>
                      <a:endParaRPr lang="en-US" sz="1400" dirty="0"/>
                    </a:p>
                  </a:txBody>
                  <a:tcPr/>
                </a:tc>
                <a:tc>
                  <a:txBody>
                    <a:bodyPr/>
                    <a:lstStyle/>
                    <a:p>
                      <a:r>
                        <a:rPr lang="en-US" sz="1400" dirty="0" smtClean="0"/>
                        <a:t>What do students already know or where are the gaps/holes. Usually informs instruction</a:t>
                      </a:r>
                      <a:endParaRPr lang="en-US" sz="1400" dirty="0"/>
                    </a:p>
                  </a:txBody>
                  <a:tcPr/>
                </a:tc>
                <a:tc>
                  <a:txBody>
                    <a:bodyPr/>
                    <a:lstStyle/>
                    <a:p>
                      <a:r>
                        <a:rPr lang="en-US" sz="1400" dirty="0" smtClean="0"/>
                        <a:t>Beginning of course, unit, year. Student new to content/class.</a:t>
                      </a:r>
                      <a:endParaRPr lang="en-US" sz="1400" dirty="0"/>
                    </a:p>
                  </a:txBody>
                  <a:tcPr/>
                </a:tc>
                <a:tc>
                  <a:txBody>
                    <a:bodyPr/>
                    <a:lstStyle/>
                    <a:p>
                      <a:r>
                        <a:rPr lang="en-US" sz="1400" dirty="0" smtClean="0"/>
                        <a:t>Background</a:t>
                      </a:r>
                      <a:r>
                        <a:rPr lang="en-US" sz="1400" baseline="0" dirty="0" smtClean="0"/>
                        <a:t> knowledge &amp;/or beliefs, misconceptions. </a:t>
                      </a:r>
                      <a:endParaRPr lang="en-US" sz="1400" dirty="0"/>
                    </a:p>
                  </a:txBody>
                  <a:tcPr/>
                </a:tc>
              </a:tr>
              <a:tr h="685800">
                <a:tc>
                  <a:txBody>
                    <a:bodyPr/>
                    <a:lstStyle/>
                    <a:p>
                      <a:r>
                        <a:rPr lang="en-US" sz="1400" dirty="0" smtClean="0"/>
                        <a:t>Diagnostic</a:t>
                      </a:r>
                      <a:endParaRPr lang="en-US" sz="1400" dirty="0"/>
                    </a:p>
                  </a:txBody>
                  <a:tcPr/>
                </a:tc>
                <a:tc>
                  <a:txBody>
                    <a:bodyPr/>
                    <a:lstStyle/>
                    <a:p>
                      <a:r>
                        <a:rPr lang="en-US" sz="1400" dirty="0" smtClean="0"/>
                        <a:t>Planning &amp;/or placement information for teacher, student, other</a:t>
                      </a:r>
                      <a:endParaRPr lang="en-US" sz="1400" dirty="0"/>
                    </a:p>
                  </a:txBody>
                  <a:tcPr/>
                </a:tc>
                <a:tc>
                  <a:txBody>
                    <a:bodyPr/>
                    <a:lstStyle/>
                    <a:p>
                      <a:r>
                        <a:rPr lang="en-US" sz="1400" dirty="0" smtClean="0"/>
                        <a:t>As needed</a:t>
                      </a:r>
                      <a:endParaRPr lang="en-US" sz="1400" dirty="0"/>
                    </a:p>
                  </a:txBody>
                  <a:tcPr/>
                </a:tc>
                <a:tc>
                  <a:txBody>
                    <a:bodyPr/>
                    <a:lstStyle/>
                    <a:p>
                      <a:r>
                        <a:rPr lang="en-US" sz="1400" dirty="0" smtClean="0"/>
                        <a:t>Enabling knowledge/skills important</a:t>
                      </a:r>
                      <a:r>
                        <a:rPr lang="en-US" sz="1400" baseline="0" dirty="0" smtClean="0"/>
                        <a:t> along a continua to mastery</a:t>
                      </a:r>
                      <a:endParaRPr lang="en-US" sz="1400" dirty="0"/>
                    </a:p>
                  </a:txBody>
                  <a:tcPr/>
                </a:tc>
              </a:tr>
              <a:tr h="960120">
                <a:tc>
                  <a:txBody>
                    <a:bodyPr/>
                    <a:lstStyle/>
                    <a:p>
                      <a:r>
                        <a:rPr lang="en-US" sz="1400" dirty="0" smtClean="0"/>
                        <a:t>Interim Benchmark</a:t>
                      </a:r>
                      <a:endParaRPr lang="en-US" sz="1400" dirty="0"/>
                    </a:p>
                  </a:txBody>
                  <a:tcPr/>
                </a:tc>
                <a:tc>
                  <a:txBody>
                    <a:bodyPr/>
                    <a:lstStyle/>
                    <a:p>
                      <a:r>
                        <a:rPr lang="en-US" sz="1400" dirty="0" smtClean="0"/>
                        <a:t>Determine if progress is occurring</a:t>
                      </a:r>
                      <a:r>
                        <a:rPr lang="en-US" sz="1400" baseline="0" dirty="0" smtClean="0"/>
                        <a:t> as expected (at expected rate of acquisition) or check on more discrete/specific set of knowledge &amp;skills</a:t>
                      </a:r>
                      <a:endParaRPr lang="en-US" sz="1400" dirty="0"/>
                    </a:p>
                  </a:txBody>
                  <a:tcPr/>
                </a:tc>
                <a:tc>
                  <a:txBody>
                    <a:bodyPr/>
                    <a:lstStyle/>
                    <a:p>
                      <a:r>
                        <a:rPr lang="en-US" sz="1400" dirty="0" smtClean="0"/>
                        <a:t>End of units </a:t>
                      </a:r>
                    </a:p>
                    <a:p>
                      <a:r>
                        <a:rPr lang="en-US" sz="1400" dirty="0" smtClean="0"/>
                        <a:t>or</a:t>
                      </a:r>
                    </a:p>
                    <a:p>
                      <a:r>
                        <a:rPr lang="en-US" sz="1400" dirty="0" smtClean="0"/>
                        <a:t>End of skill sequence</a:t>
                      </a:r>
                      <a:endParaRPr lang="en-US" sz="1400" dirty="0"/>
                    </a:p>
                  </a:txBody>
                  <a:tcPr/>
                </a:tc>
                <a:tc>
                  <a:txBody>
                    <a:bodyPr/>
                    <a:lstStyle/>
                    <a:p>
                      <a:r>
                        <a:rPr lang="en-US" sz="1400" dirty="0" smtClean="0"/>
                        <a:t>Assess ideas</a:t>
                      </a:r>
                      <a:r>
                        <a:rPr lang="en-US" sz="1400" baseline="0" dirty="0" smtClean="0"/>
                        <a:t> and skills that contribute to big ideas and skills.</a:t>
                      </a:r>
                    </a:p>
                    <a:p>
                      <a:r>
                        <a:rPr lang="en-US" sz="1400" baseline="0" dirty="0" smtClean="0"/>
                        <a:t>Information/evidence could be be more discrete and in-depth </a:t>
                      </a:r>
                      <a:endParaRPr lang="en-US" sz="1400" dirty="0"/>
                    </a:p>
                  </a:txBody>
                  <a:tcPr/>
                </a:tc>
              </a:tr>
            </a:tbl>
          </a:graphicData>
        </a:graphic>
      </p:graphicFrame>
      <p:sp>
        <p:nvSpPr>
          <p:cNvPr id="4" name="Slide Number Placeholder 3"/>
          <p:cNvSpPr>
            <a:spLocks noGrp="1"/>
          </p:cNvSpPr>
          <p:nvPr>
            <p:ph type="sldNum" sz="quarter" idx="12"/>
          </p:nvPr>
        </p:nvSpPr>
        <p:spPr/>
        <p:txBody>
          <a:bodyPr/>
          <a:lstStyle/>
          <a:p>
            <a:pPr>
              <a:defRPr/>
            </a:pPr>
            <a:fld id="{C95AA547-3181-E440-856C-8D4B6F4CFF94}" type="slidenum">
              <a:rPr lang="en-US" smtClean="0"/>
              <a:pPr>
                <a:defRPr/>
              </a:pPr>
              <a:t>22</a:t>
            </a:fld>
            <a:endParaRPr lang="en-US"/>
          </a:p>
        </p:txBody>
      </p:sp>
      <p:graphicFrame>
        <p:nvGraphicFramePr>
          <p:cNvPr id="6" name="Content Placeholder 4"/>
          <p:cNvGraphicFramePr>
            <a:graphicFrameLocks noGrp="1"/>
          </p:cNvGraphicFramePr>
          <p:nvPr>
            <p:ph idx="1"/>
          </p:nvPr>
        </p:nvGraphicFramePr>
        <p:xfrm>
          <a:off x="304800" y="1981200"/>
          <a:ext cx="8610600" cy="4084319"/>
        </p:xfrm>
        <a:graphic>
          <a:graphicData uri="http://schemas.openxmlformats.org/drawingml/2006/table">
            <a:tbl>
              <a:tblPr firstRow="1" bandRow="1">
                <a:tableStyleId>{5C22544A-7EE6-4342-B048-85BDC9FD1C3A}</a:tableStyleId>
              </a:tblPr>
              <a:tblGrid>
                <a:gridCol w="1506855"/>
                <a:gridCol w="2583180"/>
                <a:gridCol w="1722120"/>
                <a:gridCol w="2798445"/>
              </a:tblGrid>
              <a:tr h="228600">
                <a:tc>
                  <a:txBody>
                    <a:bodyPr/>
                    <a:lstStyle/>
                    <a:p>
                      <a:pPr algn="ctr"/>
                      <a:r>
                        <a:rPr lang="en-US" sz="1400" dirty="0" smtClean="0"/>
                        <a:t>Type</a:t>
                      </a:r>
                      <a:endParaRPr lang="en-US" sz="1400" dirty="0"/>
                    </a:p>
                  </a:txBody>
                  <a:tcPr/>
                </a:tc>
                <a:tc>
                  <a:txBody>
                    <a:bodyPr/>
                    <a:lstStyle/>
                    <a:p>
                      <a:pPr algn="ctr"/>
                      <a:r>
                        <a:rPr lang="en-US" sz="1400" dirty="0" smtClean="0"/>
                        <a:t>Purpose</a:t>
                      </a:r>
                      <a:endParaRPr lang="en-US" sz="1400" dirty="0"/>
                    </a:p>
                  </a:txBody>
                  <a:tcPr/>
                </a:tc>
                <a:tc>
                  <a:txBody>
                    <a:bodyPr/>
                    <a:lstStyle/>
                    <a:p>
                      <a:pPr algn="ctr"/>
                      <a:r>
                        <a:rPr lang="en-US" sz="1400" dirty="0" smtClean="0"/>
                        <a:t>When</a:t>
                      </a:r>
                      <a:endParaRPr lang="en-US" sz="1400" dirty="0"/>
                    </a:p>
                  </a:txBody>
                  <a:tcPr/>
                </a:tc>
                <a:tc>
                  <a:txBody>
                    <a:bodyPr/>
                    <a:lstStyle/>
                    <a:p>
                      <a:pPr algn="ctr"/>
                      <a:r>
                        <a:rPr lang="en-US" sz="1400" dirty="0" smtClean="0"/>
                        <a:t>What Information</a:t>
                      </a:r>
                      <a:endParaRPr lang="en-US" sz="1400" dirty="0"/>
                    </a:p>
                  </a:txBody>
                  <a:tcPr/>
                </a:tc>
              </a:tr>
              <a:tr h="685800">
                <a:tc>
                  <a:txBody>
                    <a:bodyPr/>
                    <a:lstStyle/>
                    <a:p>
                      <a:r>
                        <a:rPr lang="en-US" sz="1400" dirty="0" smtClean="0"/>
                        <a:t>End of Course or Final Exam</a:t>
                      </a:r>
                      <a:endParaRPr lang="en-US" sz="1400" dirty="0"/>
                    </a:p>
                  </a:txBody>
                  <a:tcPr/>
                </a:tc>
                <a:tc>
                  <a:txBody>
                    <a:bodyPr/>
                    <a:lstStyle/>
                    <a:p>
                      <a:r>
                        <a:rPr lang="en-US" sz="1400" dirty="0" smtClean="0"/>
                        <a:t>What can</a:t>
                      </a:r>
                      <a:r>
                        <a:rPr lang="en-US" sz="1400" baseline="0" dirty="0" smtClean="0"/>
                        <a:t> students do, what do they know as result of a full course</a:t>
                      </a:r>
                      <a:endParaRPr lang="en-US" sz="1400" dirty="0"/>
                    </a:p>
                  </a:txBody>
                  <a:tcPr/>
                </a:tc>
                <a:tc>
                  <a:txBody>
                    <a:bodyPr/>
                    <a:lstStyle/>
                    <a:p>
                      <a:r>
                        <a:rPr lang="en-US" sz="1400" dirty="0" smtClean="0"/>
                        <a:t>End of Course</a:t>
                      </a:r>
                      <a:endParaRPr lang="en-US" sz="1400" dirty="0"/>
                    </a:p>
                  </a:txBody>
                  <a:tcPr/>
                </a:tc>
                <a:tc>
                  <a:txBody>
                    <a:bodyPr/>
                    <a:lstStyle/>
                    <a:p>
                      <a:r>
                        <a:rPr lang="en-US" sz="1400" dirty="0" smtClean="0"/>
                        <a:t>Big</a:t>
                      </a:r>
                      <a:r>
                        <a:rPr lang="en-US" sz="1400" baseline="0" dirty="0" smtClean="0"/>
                        <a:t> ideas, complex ideas/understanding, big skills important to discipline</a:t>
                      </a:r>
                      <a:endParaRPr lang="en-US" sz="1400" dirty="0"/>
                    </a:p>
                  </a:txBody>
                  <a:tcPr/>
                </a:tc>
              </a:tr>
              <a:tr h="944880">
                <a:tc>
                  <a:txBody>
                    <a:bodyPr/>
                    <a:lstStyle/>
                    <a:p>
                      <a:r>
                        <a:rPr lang="en-US" sz="1400" dirty="0" smtClean="0"/>
                        <a:t>Pre-assessment</a:t>
                      </a:r>
                      <a:endParaRPr lang="en-US" sz="1400" dirty="0"/>
                    </a:p>
                  </a:txBody>
                  <a:tcPr/>
                </a:tc>
                <a:tc>
                  <a:txBody>
                    <a:bodyPr/>
                    <a:lstStyle/>
                    <a:p>
                      <a:r>
                        <a:rPr lang="en-US" sz="1400" dirty="0" smtClean="0"/>
                        <a:t>What do students already know or where are the gaps/holes. Usually informs instruction</a:t>
                      </a:r>
                      <a:endParaRPr lang="en-US" sz="1400" dirty="0"/>
                    </a:p>
                  </a:txBody>
                  <a:tcPr/>
                </a:tc>
                <a:tc>
                  <a:txBody>
                    <a:bodyPr/>
                    <a:lstStyle/>
                    <a:p>
                      <a:r>
                        <a:rPr lang="en-US" sz="1400" dirty="0" smtClean="0"/>
                        <a:t>Beginning of course, unit, year. Student new to content/class.</a:t>
                      </a:r>
                      <a:endParaRPr lang="en-US" sz="1400" dirty="0"/>
                    </a:p>
                  </a:txBody>
                  <a:tcPr/>
                </a:tc>
                <a:tc>
                  <a:txBody>
                    <a:bodyPr/>
                    <a:lstStyle/>
                    <a:p>
                      <a:r>
                        <a:rPr lang="en-US" sz="1400" dirty="0" smtClean="0"/>
                        <a:t>Background</a:t>
                      </a:r>
                      <a:r>
                        <a:rPr lang="en-US" sz="1400" baseline="0" dirty="0" smtClean="0"/>
                        <a:t> knowledge &amp;/or beliefs, misconceptions. </a:t>
                      </a:r>
                      <a:endParaRPr lang="en-US" sz="1400" dirty="0"/>
                    </a:p>
                  </a:txBody>
                  <a:tcPr/>
                </a:tc>
              </a:tr>
              <a:tr h="685800">
                <a:tc>
                  <a:txBody>
                    <a:bodyPr/>
                    <a:lstStyle/>
                    <a:p>
                      <a:r>
                        <a:rPr lang="en-US" sz="1400" dirty="0" smtClean="0"/>
                        <a:t>Diagnostic</a:t>
                      </a:r>
                      <a:endParaRPr lang="en-US" sz="1400" dirty="0"/>
                    </a:p>
                  </a:txBody>
                  <a:tcPr/>
                </a:tc>
                <a:tc>
                  <a:txBody>
                    <a:bodyPr/>
                    <a:lstStyle/>
                    <a:p>
                      <a:r>
                        <a:rPr lang="en-US" sz="1400" dirty="0" smtClean="0"/>
                        <a:t>Planning &amp;/or placement information for teacher, student, other</a:t>
                      </a:r>
                      <a:endParaRPr lang="en-US" sz="1400" dirty="0"/>
                    </a:p>
                  </a:txBody>
                  <a:tcPr/>
                </a:tc>
                <a:tc>
                  <a:txBody>
                    <a:bodyPr/>
                    <a:lstStyle/>
                    <a:p>
                      <a:r>
                        <a:rPr lang="en-US" sz="1400" dirty="0" smtClean="0"/>
                        <a:t>As needed</a:t>
                      </a:r>
                      <a:endParaRPr lang="en-US" sz="1400" dirty="0"/>
                    </a:p>
                  </a:txBody>
                  <a:tcPr/>
                </a:tc>
                <a:tc>
                  <a:txBody>
                    <a:bodyPr/>
                    <a:lstStyle/>
                    <a:p>
                      <a:r>
                        <a:rPr lang="en-US" sz="1400" dirty="0" smtClean="0"/>
                        <a:t>Enabling knowledge/skills important</a:t>
                      </a:r>
                      <a:r>
                        <a:rPr lang="en-US" sz="1400" baseline="0" dirty="0" smtClean="0"/>
                        <a:t> along a continua to mastery</a:t>
                      </a:r>
                      <a:endParaRPr lang="en-US" sz="1400" dirty="0"/>
                    </a:p>
                  </a:txBody>
                  <a:tcPr/>
                </a:tc>
              </a:tr>
              <a:tr h="960120">
                <a:tc>
                  <a:txBody>
                    <a:bodyPr/>
                    <a:lstStyle/>
                    <a:p>
                      <a:r>
                        <a:rPr lang="en-US" sz="1400" dirty="0" smtClean="0"/>
                        <a:t>Interim Benchmark</a:t>
                      </a:r>
                      <a:endParaRPr lang="en-US" sz="1400" dirty="0"/>
                    </a:p>
                  </a:txBody>
                  <a:tcPr/>
                </a:tc>
                <a:tc>
                  <a:txBody>
                    <a:bodyPr/>
                    <a:lstStyle/>
                    <a:p>
                      <a:r>
                        <a:rPr lang="en-US" sz="1400" dirty="0" smtClean="0"/>
                        <a:t>Determine if progress is occurring</a:t>
                      </a:r>
                      <a:r>
                        <a:rPr lang="en-US" sz="1400" baseline="0" dirty="0" smtClean="0"/>
                        <a:t> as expected (at expected rate of acquisition) or check on more discrete/specific set of knowledge &amp;skills</a:t>
                      </a:r>
                      <a:endParaRPr lang="en-US" sz="1400" dirty="0"/>
                    </a:p>
                  </a:txBody>
                  <a:tcPr/>
                </a:tc>
                <a:tc>
                  <a:txBody>
                    <a:bodyPr/>
                    <a:lstStyle/>
                    <a:p>
                      <a:r>
                        <a:rPr lang="en-US" sz="1400" dirty="0" smtClean="0"/>
                        <a:t>End of units </a:t>
                      </a:r>
                    </a:p>
                    <a:p>
                      <a:r>
                        <a:rPr lang="en-US" sz="1400" dirty="0" smtClean="0"/>
                        <a:t>or</a:t>
                      </a:r>
                    </a:p>
                    <a:p>
                      <a:r>
                        <a:rPr lang="en-US" sz="1400" dirty="0" smtClean="0"/>
                        <a:t>End of skill sequence</a:t>
                      </a:r>
                      <a:endParaRPr lang="en-US" sz="1400" dirty="0"/>
                    </a:p>
                  </a:txBody>
                  <a:tcPr/>
                </a:tc>
                <a:tc>
                  <a:txBody>
                    <a:bodyPr/>
                    <a:lstStyle/>
                    <a:p>
                      <a:r>
                        <a:rPr lang="en-US" sz="1400" dirty="0" smtClean="0"/>
                        <a:t>Assess ideas</a:t>
                      </a:r>
                      <a:r>
                        <a:rPr lang="en-US" sz="1400" baseline="0" dirty="0" smtClean="0"/>
                        <a:t> and skills that contribute to big ideas and skills.</a:t>
                      </a:r>
                    </a:p>
                    <a:p>
                      <a:r>
                        <a:rPr lang="en-US" sz="1400" baseline="0" dirty="0" smtClean="0"/>
                        <a:t>Information/evidence could be be more discrete and in-depth </a:t>
                      </a:r>
                      <a:endParaRPr lang="en-US" sz="1400" dirty="0"/>
                    </a:p>
                  </a:txBody>
                  <a:tcPr/>
                </a:tc>
              </a:tr>
            </a:tbl>
          </a:graphicData>
        </a:graphic>
      </p:graphicFrame>
    </p:spTree>
  </p:cSld>
  <p:clrMapOvr>
    <a:masterClrMapping/>
  </p:clrMapOvr>
  <p:transition>
    <p:fade thruBlk="1"/>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3600" dirty="0" smtClean="0"/>
              <a:t>Criterion - Clear</a:t>
            </a:r>
            <a:endParaRPr lang="en-US" sz="3600" dirty="0"/>
          </a:p>
        </p:txBody>
      </p:sp>
      <p:sp>
        <p:nvSpPr>
          <p:cNvPr id="3" name="Content Placeholder 2"/>
          <p:cNvSpPr>
            <a:spLocks noGrp="1"/>
          </p:cNvSpPr>
          <p:nvPr>
            <p:ph idx="1"/>
          </p:nvPr>
        </p:nvSpPr>
        <p:spPr/>
        <p:txBody>
          <a:bodyPr/>
          <a:lstStyle/>
          <a:p>
            <a:pPr marL="0" indent="0">
              <a:buFont typeface="Wingdings" charset="2"/>
              <a:buNone/>
              <a:defRPr/>
            </a:pPr>
            <a:r>
              <a:rPr lang="en-US" dirty="0" smtClean="0"/>
              <a:t>Have we deconstructed or unpacked standards in order to turn a standard into a clear target?</a:t>
            </a:r>
          </a:p>
          <a:p>
            <a:pPr marL="0" indent="0">
              <a:buFont typeface="Wingdings" charset="2"/>
              <a:buNone/>
              <a:defRPr/>
            </a:pPr>
            <a:endParaRPr lang="en-US" dirty="0" smtClean="0"/>
          </a:p>
          <a:p>
            <a:pPr marL="0" indent="0">
              <a:buFont typeface="Wingdings" charset="2"/>
              <a:buNone/>
              <a:defRPr/>
            </a:pPr>
            <a:r>
              <a:rPr lang="en-US" dirty="0" smtClean="0"/>
              <a:t>Is the target in language the student/ learner understands?</a:t>
            </a:r>
            <a:endParaRPr lang="en-US" dirty="0"/>
          </a:p>
        </p:txBody>
      </p:sp>
      <p:sp>
        <p:nvSpPr>
          <p:cNvPr id="4" name="Slide Number Placeholder 3"/>
          <p:cNvSpPr>
            <a:spLocks noGrp="1"/>
          </p:cNvSpPr>
          <p:nvPr>
            <p:ph type="sldNum" sz="quarter" idx="12"/>
          </p:nvPr>
        </p:nvSpPr>
        <p:spPr/>
        <p:txBody>
          <a:bodyPr/>
          <a:lstStyle/>
          <a:p>
            <a:pPr>
              <a:defRPr/>
            </a:pPr>
            <a:fld id="{7331C52A-DE6D-B741-844A-3C1681FAA69D}" type="slidenum">
              <a:rPr lang="en-US" smtClean="0"/>
              <a:pPr>
                <a:defRPr/>
              </a:pPr>
              <a:t>23</a:t>
            </a:fld>
            <a:endParaRPr lang="en-US"/>
          </a:p>
        </p:txBody>
      </p:sp>
    </p:spTree>
  </p:cSld>
  <p:clrMapOvr>
    <a:masterClrMapping/>
  </p:clrMapOvr>
  <p:transition>
    <p:fade thruBlk="1"/>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3600" dirty="0" smtClean="0"/>
              <a:t> Deconstructing Standards</a:t>
            </a:r>
            <a:endParaRPr lang="en-US" sz="3600" dirty="0"/>
          </a:p>
        </p:txBody>
      </p:sp>
      <p:sp>
        <p:nvSpPr>
          <p:cNvPr id="3" name="Content Placeholder 2"/>
          <p:cNvSpPr>
            <a:spLocks noGrp="1"/>
          </p:cNvSpPr>
          <p:nvPr>
            <p:ph idx="1"/>
          </p:nvPr>
        </p:nvSpPr>
        <p:spPr/>
        <p:txBody>
          <a:bodyPr/>
          <a:lstStyle/>
          <a:p>
            <a:pPr marL="0" indent="0">
              <a:buFont typeface="Wingdings" charset="2"/>
              <a:buNone/>
              <a:defRPr/>
            </a:pPr>
            <a:r>
              <a:rPr lang="en-US" b="1" dirty="0" smtClean="0"/>
              <a:t>Sample Standard </a:t>
            </a:r>
            <a:r>
              <a:rPr lang="en-US" sz="2800" dirty="0" smtClean="0"/>
              <a:t>-Produce writing to communicate with different audiences for a variety of purposes</a:t>
            </a:r>
          </a:p>
          <a:p>
            <a:pPr marL="0" indent="0">
              <a:buFont typeface="Wingdings" charset="2"/>
              <a:buNone/>
              <a:defRPr/>
            </a:pPr>
            <a:r>
              <a:rPr lang="en-US" b="1" dirty="0" smtClean="0"/>
              <a:t>Sample Deconstruction </a:t>
            </a:r>
            <a:r>
              <a:rPr lang="en-US" dirty="0" smtClean="0"/>
              <a:t>– </a:t>
            </a:r>
            <a:r>
              <a:rPr lang="en-US" sz="2000" dirty="0" smtClean="0"/>
              <a:t>(at identified grade level)</a:t>
            </a:r>
          </a:p>
          <a:p>
            <a:pPr marL="571500">
              <a:defRPr/>
            </a:pPr>
            <a:r>
              <a:rPr lang="en-US" sz="2800" dirty="0" err="1" smtClean="0"/>
              <a:t>Product(s</a:t>
            </a:r>
            <a:r>
              <a:rPr lang="en-US" sz="2800" dirty="0" smtClean="0"/>
              <a:t>) required?</a:t>
            </a:r>
          </a:p>
          <a:p>
            <a:pPr marL="571500">
              <a:defRPr/>
            </a:pPr>
            <a:r>
              <a:rPr lang="en-US" sz="2800" dirty="0" smtClean="0"/>
              <a:t>Skills required?</a:t>
            </a:r>
          </a:p>
          <a:p>
            <a:pPr marL="571500">
              <a:defRPr/>
            </a:pPr>
            <a:r>
              <a:rPr lang="en-US" sz="2800" dirty="0" smtClean="0"/>
              <a:t>Reasoning required?</a:t>
            </a:r>
          </a:p>
          <a:p>
            <a:pPr marL="571500">
              <a:defRPr/>
            </a:pPr>
            <a:r>
              <a:rPr lang="en-US" sz="2800" dirty="0" smtClean="0"/>
              <a:t>Knowledge required?</a:t>
            </a:r>
          </a:p>
          <a:p>
            <a:pPr marL="571500">
              <a:defRPr/>
            </a:pPr>
            <a:r>
              <a:rPr lang="en-US" sz="2800" dirty="0" smtClean="0"/>
              <a:t>Dispositions required?</a:t>
            </a:r>
          </a:p>
          <a:p>
            <a:pPr>
              <a:buFont typeface="Wingdings" charset="2"/>
              <a:buNone/>
              <a:defRPr/>
            </a:pPr>
            <a:endParaRPr lang="en-US" dirty="0"/>
          </a:p>
        </p:txBody>
      </p:sp>
      <p:sp>
        <p:nvSpPr>
          <p:cNvPr id="4" name="Slide Number Placeholder 3"/>
          <p:cNvSpPr>
            <a:spLocks noGrp="1"/>
          </p:cNvSpPr>
          <p:nvPr>
            <p:ph type="sldNum" sz="quarter" idx="12"/>
          </p:nvPr>
        </p:nvSpPr>
        <p:spPr/>
        <p:txBody>
          <a:bodyPr/>
          <a:lstStyle/>
          <a:p>
            <a:pPr>
              <a:defRPr/>
            </a:pPr>
            <a:fld id="{0D5F0F43-3E26-974E-8F3F-0D2C25AFA7EC}" type="slidenum">
              <a:rPr lang="en-US" smtClean="0"/>
              <a:pPr>
                <a:defRPr/>
              </a:pPr>
              <a:t>24</a:t>
            </a:fld>
            <a:endParaRPr lang="en-US"/>
          </a:p>
        </p:txBody>
      </p:sp>
    </p:spTree>
  </p:cSld>
  <p:clrMapOvr>
    <a:masterClrMapping/>
  </p:clrMapOvr>
  <p:transition>
    <p:fade thruBlk="1"/>
  </p:transition>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3600" dirty="0" smtClean="0"/>
              <a:t>Targets in Student Friendly Language</a:t>
            </a:r>
            <a:endParaRPr lang="en-US" sz="3600" dirty="0"/>
          </a:p>
        </p:txBody>
      </p:sp>
      <p:graphicFrame>
        <p:nvGraphicFramePr>
          <p:cNvPr id="5" name="Content Placeholder 4"/>
          <p:cNvGraphicFramePr>
            <a:graphicFrameLocks noGrp="1"/>
          </p:cNvGraphicFramePr>
          <p:nvPr>
            <p:ph idx="1"/>
          </p:nvPr>
        </p:nvGraphicFramePr>
        <p:xfrm>
          <a:off x="831850" y="1962027"/>
          <a:ext cx="8007350" cy="4514972"/>
        </p:xfrm>
        <a:graphic>
          <a:graphicData uri="http://schemas.openxmlformats.org/drawingml/2006/table">
            <a:tbl>
              <a:tblPr firstRow="1" bandRow="1">
                <a:tableStyleId>{5C22544A-7EE6-4342-B048-85BDC9FD1C3A}</a:tableStyleId>
              </a:tblPr>
              <a:tblGrid>
                <a:gridCol w="2971800"/>
                <a:gridCol w="5035550"/>
              </a:tblGrid>
              <a:tr h="602226">
                <a:tc>
                  <a:txBody>
                    <a:bodyPr/>
                    <a:lstStyle/>
                    <a:p>
                      <a:r>
                        <a:rPr lang="en-US" dirty="0" smtClean="0"/>
                        <a:t>Drive a car skillfully</a:t>
                      </a:r>
                    </a:p>
                    <a:p>
                      <a:r>
                        <a:rPr lang="en-US" dirty="0" smtClean="0"/>
                        <a:t>Deconstructed</a:t>
                      </a:r>
                      <a:r>
                        <a:rPr lang="en-US" baseline="0" dirty="0" smtClean="0"/>
                        <a:t> Target</a:t>
                      </a:r>
                      <a:endParaRPr lang="en-US" dirty="0"/>
                    </a:p>
                  </a:txBody>
                  <a:tcPr/>
                </a:tc>
                <a:tc>
                  <a:txBody>
                    <a:bodyPr/>
                    <a:lstStyle/>
                    <a:p>
                      <a:r>
                        <a:rPr lang="en-US" dirty="0" smtClean="0"/>
                        <a:t>Drive</a:t>
                      </a:r>
                      <a:r>
                        <a:rPr lang="en-US" baseline="0" dirty="0" smtClean="0"/>
                        <a:t> a car skillfully</a:t>
                      </a:r>
                    </a:p>
                    <a:p>
                      <a:r>
                        <a:rPr lang="en-US" baseline="0" dirty="0" smtClean="0"/>
                        <a:t>I can statement conversion</a:t>
                      </a:r>
                      <a:endParaRPr lang="en-US" dirty="0"/>
                    </a:p>
                  </a:txBody>
                  <a:tcPr/>
                </a:tc>
              </a:tr>
              <a:tr h="860323">
                <a:tc>
                  <a:txBody>
                    <a:bodyPr/>
                    <a:lstStyle/>
                    <a:p>
                      <a:r>
                        <a:rPr lang="en-US" dirty="0" smtClean="0"/>
                        <a:t>Know</a:t>
                      </a:r>
                      <a:r>
                        <a:rPr lang="en-US" baseline="0" dirty="0" smtClean="0"/>
                        <a:t> the law</a:t>
                      </a:r>
                    </a:p>
                    <a:p>
                      <a:r>
                        <a:rPr lang="en-US" baseline="0" dirty="0" smtClean="0"/>
                        <a:t>Understand the rules of the road</a:t>
                      </a:r>
                      <a:endParaRPr lang="en-US" dirty="0"/>
                    </a:p>
                  </a:txBody>
                  <a:tcPr/>
                </a:tc>
                <a:tc>
                  <a:txBody>
                    <a:bodyPr/>
                    <a:lstStyle/>
                    <a:p>
                      <a:r>
                        <a:rPr lang="en-US" dirty="0" smtClean="0"/>
                        <a:t>I can explain the laws about driving.</a:t>
                      </a:r>
                    </a:p>
                    <a:p>
                      <a:r>
                        <a:rPr lang="en-US" dirty="0" smtClean="0"/>
                        <a:t>I can read traffic signs and I can describe what they mean.</a:t>
                      </a:r>
                      <a:endParaRPr lang="en-US" dirty="0"/>
                    </a:p>
                  </a:txBody>
                  <a:tcPr/>
                </a:tc>
              </a:tr>
              <a:tr h="1497453">
                <a:tc>
                  <a:txBody>
                    <a:bodyPr/>
                    <a:lstStyle/>
                    <a:p>
                      <a:r>
                        <a:rPr lang="en-US" dirty="0" smtClean="0"/>
                        <a:t>Evaluate” am I safe” and synthesize</a:t>
                      </a:r>
                      <a:r>
                        <a:rPr lang="en-US" baseline="0" dirty="0" smtClean="0"/>
                        <a:t> information to take action.</a:t>
                      </a:r>
                      <a:endParaRPr lang="en-US" dirty="0"/>
                    </a:p>
                  </a:txBody>
                  <a:tcPr/>
                </a:tc>
                <a:tc>
                  <a:txBody>
                    <a:bodyPr/>
                    <a:lstStyle/>
                    <a:p>
                      <a:r>
                        <a:rPr lang="en-US" dirty="0" smtClean="0"/>
                        <a:t>I can decide what to do next based on my understanding of how cars work, what other drivers are doing and road conditions. </a:t>
                      </a:r>
                    </a:p>
                    <a:p>
                      <a:r>
                        <a:rPr lang="en-US" dirty="0" smtClean="0"/>
                        <a:t>When in danger I can figure out how to reduce danger.</a:t>
                      </a:r>
                      <a:endParaRPr lang="en-US" dirty="0"/>
                    </a:p>
                  </a:txBody>
                  <a:tcPr/>
                </a:tc>
              </a:tr>
              <a:tr h="1459107">
                <a:tc>
                  <a:txBody>
                    <a:bodyPr/>
                    <a:lstStyle/>
                    <a:p>
                      <a:r>
                        <a:rPr lang="en-US" dirty="0" smtClean="0"/>
                        <a:t>Perform these</a:t>
                      </a:r>
                      <a:r>
                        <a:rPr lang="en-US" baseline="0" dirty="0" smtClean="0"/>
                        <a:t> driving actions automatically (steer, merge, …)</a:t>
                      </a:r>
                      <a:endParaRPr lang="en-US" dirty="0"/>
                    </a:p>
                  </a:txBody>
                  <a:tcPr/>
                </a:tc>
                <a:tc>
                  <a:txBody>
                    <a:bodyPr/>
                    <a:lstStyle/>
                    <a:p>
                      <a:r>
                        <a:rPr lang="en-US" dirty="0" smtClean="0"/>
                        <a:t>I can keep the car going in the right direction when steering.</a:t>
                      </a:r>
                    </a:p>
                    <a:p>
                      <a:r>
                        <a:rPr lang="en-US" dirty="0" smtClean="0"/>
                        <a:t>I can merge smoothly and at the right time.</a:t>
                      </a:r>
                    </a:p>
                    <a:p>
                      <a:r>
                        <a:rPr lang="en-US" dirty="0" smtClean="0"/>
                        <a:t>I can drive well without having to think about my every move.</a:t>
                      </a:r>
                    </a:p>
                  </a:txBody>
                  <a:tcPr/>
                </a:tc>
              </a:tr>
            </a:tbl>
          </a:graphicData>
        </a:graphic>
      </p:graphicFrame>
      <p:sp>
        <p:nvSpPr>
          <p:cNvPr id="4" name="Slide Number Placeholder 3"/>
          <p:cNvSpPr>
            <a:spLocks noGrp="1"/>
          </p:cNvSpPr>
          <p:nvPr>
            <p:ph type="sldNum" sz="quarter" idx="12"/>
          </p:nvPr>
        </p:nvSpPr>
        <p:spPr/>
        <p:txBody>
          <a:bodyPr/>
          <a:lstStyle/>
          <a:p>
            <a:pPr>
              <a:defRPr/>
            </a:pPr>
            <a:fld id="{FCCA0BCF-3D39-5540-89E8-9ADE71509A41}" type="slidenum">
              <a:rPr lang="en-US" smtClean="0"/>
              <a:pPr>
                <a:defRPr/>
              </a:pPr>
              <a:t>25</a:t>
            </a:fld>
            <a:endParaRPr lang="en-US"/>
          </a:p>
        </p:txBody>
      </p:sp>
    </p:spTree>
  </p:cSld>
  <p:clrMapOvr>
    <a:masterClrMapping/>
  </p:clrMapOvr>
  <p:transition>
    <p:fade thruBlk="1"/>
  </p:transition>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Font typeface="Wingdings" charset="2"/>
              <a:buNone/>
              <a:defRPr/>
            </a:pPr>
            <a:r>
              <a:rPr lang="en-US" dirty="0" smtClean="0"/>
              <a:t>	When students know what they are learning, their performance on the average has been shown to be significantly higher (up to 27 percentage points) than that of students who do not know what they are learning.</a:t>
            </a:r>
          </a:p>
          <a:p>
            <a:pPr algn="r">
              <a:buFont typeface="Wingdings" charset="2"/>
              <a:buNone/>
              <a:defRPr/>
            </a:pPr>
            <a:r>
              <a:rPr lang="en-US" dirty="0" err="1" smtClean="0"/>
              <a:t>Marzano</a:t>
            </a:r>
            <a:r>
              <a:rPr lang="en-US" dirty="0" smtClean="0"/>
              <a:t>, 2005</a:t>
            </a:r>
            <a:endParaRPr lang="en-US" dirty="0"/>
          </a:p>
        </p:txBody>
      </p:sp>
      <p:sp>
        <p:nvSpPr>
          <p:cNvPr id="4" name="Slide Number Placeholder 3"/>
          <p:cNvSpPr>
            <a:spLocks noGrp="1"/>
          </p:cNvSpPr>
          <p:nvPr>
            <p:ph type="sldNum" sz="quarter" idx="12"/>
          </p:nvPr>
        </p:nvSpPr>
        <p:spPr/>
        <p:txBody>
          <a:bodyPr/>
          <a:lstStyle/>
          <a:p>
            <a:pPr>
              <a:defRPr/>
            </a:pPr>
            <a:fld id="{5ED81AFD-C66D-0149-99B3-19AF2DBCC21E}" type="slidenum">
              <a:rPr lang="en-US" smtClean="0"/>
              <a:pPr>
                <a:defRPr/>
              </a:pPr>
              <a:t>26</a:t>
            </a:fld>
            <a:endParaRPr lang="en-US"/>
          </a:p>
        </p:txBody>
      </p:sp>
    </p:spTree>
  </p:cSld>
  <p:clrMapOvr>
    <a:masterClrMapping/>
  </p:clrMapOvr>
  <p:transition>
    <p:fade thruBlk="1"/>
  </p:transition>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Criterion - Measureable</a:t>
            </a:r>
            <a:endParaRPr lang="en-US" sz="3600" dirty="0"/>
          </a:p>
        </p:txBody>
      </p:sp>
      <p:sp>
        <p:nvSpPr>
          <p:cNvPr id="3" name="Content Placeholder 2"/>
          <p:cNvSpPr>
            <a:spLocks noGrp="1"/>
          </p:cNvSpPr>
          <p:nvPr>
            <p:ph idx="1"/>
          </p:nvPr>
        </p:nvSpPr>
        <p:spPr/>
        <p:txBody>
          <a:bodyPr/>
          <a:lstStyle/>
          <a:p>
            <a:pPr marL="0" indent="0">
              <a:buNone/>
            </a:pPr>
            <a:r>
              <a:rPr lang="en-US" dirty="0" smtClean="0"/>
              <a:t>Are the standards/targets we have selected to assess – measureable?</a:t>
            </a:r>
          </a:p>
          <a:p>
            <a:pPr marL="0" indent="0">
              <a:buNone/>
            </a:pPr>
            <a:endParaRPr lang="en-US" sz="2000" dirty="0" smtClean="0"/>
          </a:p>
          <a:p>
            <a:pPr>
              <a:buFont typeface="Wingdings" charset="2"/>
              <a:buChar char="ü"/>
            </a:pPr>
            <a:r>
              <a:rPr lang="en-US" dirty="0" smtClean="0"/>
              <a:t>Clear (type of thinking required is evident in verb choice).</a:t>
            </a:r>
          </a:p>
          <a:p>
            <a:pPr>
              <a:buFont typeface="Wingdings" charset="2"/>
              <a:buChar char="ü"/>
            </a:pPr>
            <a:r>
              <a:rPr lang="en-US" dirty="0" smtClean="0"/>
              <a:t>If multiple expectations are in one target – assessment reflects multi expectations</a:t>
            </a:r>
          </a:p>
          <a:p>
            <a:pPr>
              <a:buFont typeface="Wingdings" charset="2"/>
              <a:buChar char="ü"/>
            </a:pPr>
            <a:r>
              <a:rPr lang="en-US" dirty="0" smtClean="0"/>
              <a:t>Assessment method matches target type</a:t>
            </a:r>
          </a:p>
          <a:p>
            <a:pPr>
              <a:buNone/>
            </a:pPr>
            <a:endParaRPr lang="en-US" dirty="0" smtClean="0"/>
          </a:p>
          <a:p>
            <a:pPr>
              <a:buNone/>
            </a:pPr>
            <a:endParaRPr lang="en-US" dirty="0"/>
          </a:p>
        </p:txBody>
      </p:sp>
      <p:sp>
        <p:nvSpPr>
          <p:cNvPr id="4" name="Slide Number Placeholder 3"/>
          <p:cNvSpPr>
            <a:spLocks noGrp="1"/>
          </p:cNvSpPr>
          <p:nvPr>
            <p:ph type="sldNum" sz="quarter" idx="12"/>
          </p:nvPr>
        </p:nvSpPr>
        <p:spPr/>
        <p:txBody>
          <a:bodyPr/>
          <a:lstStyle/>
          <a:p>
            <a:pPr>
              <a:defRPr/>
            </a:pPr>
            <a:fld id="{A7480896-492C-0F4F-B9FE-8DAAEC61237E}" type="slidenum">
              <a:rPr lang="en-US" smtClean="0"/>
              <a:pPr>
                <a:defRPr/>
              </a:pPr>
              <a:t>27</a:t>
            </a:fld>
            <a:endParaRPr lang="en-US"/>
          </a:p>
        </p:txBody>
      </p:sp>
    </p:spTree>
  </p:cSld>
  <p:clrMapOvr>
    <a:masterClrMapping/>
  </p:clrMapOvr>
  <p:transition>
    <p:fade thruBlk="1"/>
  </p:transition>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385175" cy="1676400"/>
          </a:xfrm>
        </p:spPr>
        <p:txBody>
          <a:bodyPr/>
          <a:lstStyle/>
          <a:p>
            <a:r>
              <a:rPr lang="en-US" sz="3600" dirty="0" smtClean="0"/>
              <a:t>Making Targets Measureable</a:t>
            </a:r>
            <a:br>
              <a:rPr lang="en-US" sz="3600" dirty="0" smtClean="0"/>
            </a:br>
            <a:r>
              <a:rPr lang="en-US" sz="1800" dirty="0" smtClean="0"/>
              <a:t/>
            </a:r>
            <a:br>
              <a:rPr lang="en-US" sz="1800" dirty="0" smtClean="0"/>
            </a:br>
            <a:r>
              <a:rPr lang="en-US" sz="2400" dirty="0" smtClean="0"/>
              <a:t>Table 4.2 </a:t>
            </a:r>
            <a:endParaRPr lang="en-US" sz="1800" dirty="0"/>
          </a:p>
        </p:txBody>
      </p:sp>
      <p:graphicFrame>
        <p:nvGraphicFramePr>
          <p:cNvPr id="5" name="Content Placeholder 4"/>
          <p:cNvGraphicFramePr>
            <a:graphicFrameLocks noGrp="1"/>
          </p:cNvGraphicFramePr>
          <p:nvPr>
            <p:ph idx="1"/>
          </p:nvPr>
        </p:nvGraphicFramePr>
        <p:xfrm>
          <a:off x="838200" y="1905000"/>
          <a:ext cx="7620001" cy="4206239"/>
        </p:xfrm>
        <a:graphic>
          <a:graphicData uri="http://schemas.openxmlformats.org/drawingml/2006/table">
            <a:tbl>
              <a:tblPr firstRow="1" bandRow="1">
                <a:tableStyleId>{5C22544A-7EE6-4342-B048-85BDC9FD1C3A}</a:tableStyleId>
              </a:tblPr>
              <a:tblGrid>
                <a:gridCol w="1415063"/>
                <a:gridCol w="2585438"/>
                <a:gridCol w="3619500"/>
              </a:tblGrid>
              <a:tr h="613891">
                <a:tc>
                  <a:txBody>
                    <a:bodyPr/>
                    <a:lstStyle/>
                    <a:p>
                      <a:pPr algn="ctr"/>
                      <a:r>
                        <a:rPr lang="en-US" sz="1400" dirty="0" smtClean="0"/>
                        <a:t>Target </a:t>
                      </a:r>
                    </a:p>
                    <a:p>
                      <a:pPr algn="ctr"/>
                      <a:r>
                        <a:rPr lang="en-US" sz="1400" dirty="0" smtClean="0"/>
                        <a:t>Type</a:t>
                      </a:r>
                      <a:endParaRPr lang="en-US" sz="1400" dirty="0"/>
                    </a:p>
                  </a:txBody>
                  <a:tcPr/>
                </a:tc>
                <a:tc>
                  <a:txBody>
                    <a:bodyPr/>
                    <a:lstStyle/>
                    <a:p>
                      <a:pPr algn="ctr"/>
                      <a:r>
                        <a:rPr lang="en-US" sz="1400" dirty="0" smtClean="0"/>
                        <a:t>Verbs</a:t>
                      </a:r>
                    </a:p>
                    <a:p>
                      <a:pPr algn="ctr"/>
                      <a:r>
                        <a:rPr lang="en-US" sz="1400" baseline="0" dirty="0" smtClean="0"/>
                        <a:t> (samples)</a:t>
                      </a:r>
                      <a:endParaRPr lang="en-US" sz="1400" dirty="0"/>
                    </a:p>
                  </a:txBody>
                  <a:tcPr/>
                </a:tc>
                <a:tc>
                  <a:txBody>
                    <a:bodyPr/>
                    <a:lstStyle/>
                    <a:p>
                      <a:pPr algn="ctr"/>
                      <a:r>
                        <a:rPr lang="en-US" sz="1400" dirty="0" smtClean="0"/>
                        <a:t>Method</a:t>
                      </a:r>
                      <a:r>
                        <a:rPr lang="en-US" sz="1400" baseline="0" dirty="0" smtClean="0"/>
                        <a:t> Match </a:t>
                      </a:r>
                    </a:p>
                    <a:p>
                      <a:pPr algn="ctr"/>
                      <a:r>
                        <a:rPr lang="en-US" sz="1400" baseline="0" dirty="0" smtClean="0"/>
                        <a:t>(sample-efficient/effective)</a:t>
                      </a:r>
                      <a:endParaRPr lang="en-US" sz="1400" dirty="0"/>
                    </a:p>
                  </a:txBody>
                  <a:tcPr/>
                </a:tc>
              </a:tr>
              <a:tr h="757709">
                <a:tc>
                  <a:txBody>
                    <a:bodyPr/>
                    <a:lstStyle/>
                    <a:p>
                      <a:r>
                        <a:rPr lang="en-US" sz="1400" dirty="0" smtClean="0"/>
                        <a:t>Knowledge</a:t>
                      </a:r>
                      <a:endParaRPr lang="en-US" sz="1400" dirty="0"/>
                    </a:p>
                  </a:txBody>
                  <a:tcPr/>
                </a:tc>
                <a:tc>
                  <a:txBody>
                    <a:bodyPr/>
                    <a:lstStyle/>
                    <a:p>
                      <a:r>
                        <a:rPr lang="en-US" sz="1400" dirty="0" smtClean="0"/>
                        <a:t>Know, list, describe, identify,</a:t>
                      </a:r>
                      <a:r>
                        <a:rPr lang="en-US" sz="1400" baseline="0" dirty="0" smtClean="0"/>
                        <a:t> comprehend, recognize, understand</a:t>
                      </a:r>
                      <a:endParaRPr lang="en-US" sz="1400" dirty="0"/>
                    </a:p>
                  </a:txBody>
                  <a:tcPr/>
                </a:tc>
                <a:tc>
                  <a:txBody>
                    <a:bodyPr/>
                    <a:lstStyle/>
                    <a:p>
                      <a:r>
                        <a:rPr lang="en-US" sz="1400" dirty="0" smtClean="0"/>
                        <a:t>Selected response</a:t>
                      </a:r>
                    </a:p>
                    <a:p>
                      <a:r>
                        <a:rPr lang="en-US" sz="1400" dirty="0" smtClean="0"/>
                        <a:t>Constructed response/Essay,</a:t>
                      </a:r>
                      <a:r>
                        <a:rPr lang="en-US" sz="1400" baseline="0" dirty="0" smtClean="0"/>
                        <a:t> </a:t>
                      </a:r>
                      <a:endParaRPr lang="en-US" sz="1400" dirty="0"/>
                    </a:p>
                  </a:txBody>
                  <a:tcPr/>
                </a:tc>
              </a:tr>
              <a:tr h="533400">
                <a:tc>
                  <a:txBody>
                    <a:bodyPr/>
                    <a:lstStyle/>
                    <a:p>
                      <a:r>
                        <a:rPr lang="en-US" sz="1400" dirty="0" smtClean="0"/>
                        <a:t>Reasoning</a:t>
                      </a:r>
                      <a:endParaRPr lang="en-US" sz="1400" dirty="0"/>
                    </a:p>
                  </a:txBody>
                  <a:tcPr/>
                </a:tc>
                <a:tc>
                  <a:txBody>
                    <a:bodyPr/>
                    <a:lstStyle/>
                    <a:p>
                      <a:r>
                        <a:rPr lang="en-US" sz="1400" dirty="0" smtClean="0"/>
                        <a:t>Predict, infer,</a:t>
                      </a:r>
                      <a:r>
                        <a:rPr lang="en-US" sz="1400" baseline="0" dirty="0" smtClean="0"/>
                        <a:t> classify, summarize, evaluate, hypothesize, generalize</a:t>
                      </a:r>
                      <a:endParaRPr lang="en-US" sz="1400" dirty="0"/>
                    </a:p>
                  </a:txBody>
                  <a:tcPr/>
                </a:tc>
                <a:tc>
                  <a:txBody>
                    <a:bodyPr/>
                    <a:lstStyle/>
                    <a:p>
                      <a:r>
                        <a:rPr lang="en-US" sz="1400" dirty="0" smtClean="0"/>
                        <a:t>Selected response,</a:t>
                      </a:r>
                      <a:r>
                        <a:rPr lang="en-US" sz="1400" baseline="0" dirty="0" smtClean="0"/>
                        <a:t> CR/essay, performance assessment, personal communication</a:t>
                      </a:r>
                      <a:endParaRPr lang="en-US" sz="1400" dirty="0"/>
                    </a:p>
                  </a:txBody>
                  <a:tcPr/>
                </a:tc>
              </a:tr>
              <a:tr h="533400">
                <a:tc>
                  <a:txBody>
                    <a:bodyPr/>
                    <a:lstStyle/>
                    <a:p>
                      <a:r>
                        <a:rPr lang="en-US" sz="1400" dirty="0" smtClean="0"/>
                        <a:t>Skills</a:t>
                      </a:r>
                      <a:endParaRPr lang="en-US" sz="1400" dirty="0"/>
                    </a:p>
                  </a:txBody>
                  <a:tcPr/>
                </a:tc>
                <a:tc>
                  <a:txBody>
                    <a:bodyPr/>
                    <a:lstStyle/>
                    <a:p>
                      <a:r>
                        <a:rPr lang="en-US" sz="1400" dirty="0" smtClean="0"/>
                        <a:t>Measure, participate, use, demonstrate, pronounce, collect</a:t>
                      </a:r>
                      <a:endParaRPr lang="en-US" sz="1400" dirty="0"/>
                    </a:p>
                  </a:txBody>
                  <a:tcPr/>
                </a:tc>
                <a:tc>
                  <a:txBody>
                    <a:bodyPr/>
                    <a:lstStyle/>
                    <a:p>
                      <a:r>
                        <a:rPr lang="en-US" sz="1400" dirty="0" smtClean="0"/>
                        <a:t>Performance</a:t>
                      </a:r>
                      <a:r>
                        <a:rPr lang="en-US" sz="1400" baseline="0" dirty="0" smtClean="0"/>
                        <a:t> assessment, personal communication</a:t>
                      </a:r>
                      <a:endParaRPr lang="en-US" sz="1400" dirty="0"/>
                    </a:p>
                  </a:txBody>
                  <a:tcPr/>
                </a:tc>
              </a:tr>
              <a:tr h="533400">
                <a:tc>
                  <a:txBody>
                    <a:bodyPr/>
                    <a:lstStyle/>
                    <a:p>
                      <a:r>
                        <a:rPr lang="en-US" sz="1400" dirty="0" smtClean="0"/>
                        <a:t>Create Product</a:t>
                      </a:r>
                    </a:p>
                    <a:p>
                      <a:r>
                        <a:rPr lang="en-US" sz="1400" dirty="0" smtClean="0"/>
                        <a:t>Performance</a:t>
                      </a:r>
                      <a:endParaRPr lang="en-US" sz="1400" dirty="0"/>
                    </a:p>
                  </a:txBody>
                  <a:tcPr/>
                </a:tc>
                <a:tc>
                  <a:txBody>
                    <a:bodyPr/>
                    <a:lstStyle/>
                    <a:p>
                      <a:r>
                        <a:rPr lang="en-US" sz="1400" dirty="0" smtClean="0"/>
                        <a:t>Construct, develop, create, write, demonstrate</a:t>
                      </a:r>
                      <a:endParaRPr lang="en-US" sz="1400" dirty="0"/>
                    </a:p>
                  </a:txBody>
                  <a:tcPr/>
                </a:tc>
                <a:tc>
                  <a:txBody>
                    <a:bodyPr/>
                    <a:lstStyle/>
                    <a:p>
                      <a:r>
                        <a:rPr lang="en-US" sz="1400" dirty="0" smtClean="0"/>
                        <a:t>CR/essay,</a:t>
                      </a:r>
                      <a:r>
                        <a:rPr lang="en-US" sz="1400" baseline="0" dirty="0" smtClean="0"/>
                        <a:t> performance assessment, personal communication</a:t>
                      </a:r>
                      <a:endParaRPr lang="en-US" sz="1400" dirty="0"/>
                    </a:p>
                  </a:txBody>
                  <a:tcPr/>
                </a:tc>
              </a:tr>
              <a:tr h="838200">
                <a:tc>
                  <a:txBody>
                    <a:bodyPr/>
                    <a:lstStyle/>
                    <a:p>
                      <a:r>
                        <a:rPr lang="en-US" sz="1400" dirty="0" smtClean="0"/>
                        <a:t>Dispositions</a:t>
                      </a:r>
                      <a:endParaRPr lang="en-US" sz="1400" dirty="0"/>
                    </a:p>
                  </a:txBody>
                  <a:tcPr/>
                </a:tc>
                <a:tc>
                  <a:txBody>
                    <a:bodyPr/>
                    <a:lstStyle/>
                    <a:p>
                      <a:r>
                        <a:rPr lang="en-US" sz="1400" dirty="0" smtClean="0"/>
                        <a:t>Desire, like choose, persevere, </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Selected response,</a:t>
                      </a:r>
                      <a:r>
                        <a:rPr lang="en-US" sz="1400" baseline="0" dirty="0" smtClean="0"/>
                        <a:t> CR/essay, performance assessment, personal communication</a:t>
                      </a:r>
                      <a:endParaRPr lang="en-US" sz="1400" dirty="0" smtClean="0"/>
                    </a:p>
                  </a:txBody>
                  <a:tcPr/>
                </a:tc>
              </a:tr>
            </a:tbl>
          </a:graphicData>
        </a:graphic>
      </p:graphicFrame>
      <p:sp>
        <p:nvSpPr>
          <p:cNvPr id="4" name="Slide Number Placeholder 3"/>
          <p:cNvSpPr>
            <a:spLocks noGrp="1"/>
          </p:cNvSpPr>
          <p:nvPr>
            <p:ph type="sldNum" sz="quarter" idx="12"/>
          </p:nvPr>
        </p:nvSpPr>
        <p:spPr/>
        <p:txBody>
          <a:bodyPr/>
          <a:lstStyle/>
          <a:p>
            <a:pPr>
              <a:defRPr/>
            </a:pPr>
            <a:fld id="{A7480896-492C-0F4F-B9FE-8DAAEC61237E}" type="slidenum">
              <a:rPr lang="en-US" smtClean="0"/>
              <a:pPr>
                <a:defRPr/>
              </a:pPr>
              <a:t>28</a:t>
            </a:fld>
            <a:endParaRPr lang="en-US"/>
          </a:p>
        </p:txBody>
      </p:sp>
    </p:spTree>
  </p:cSld>
  <p:clrMapOvr>
    <a:masterClrMapping/>
  </p:clrMapOvr>
  <p:transition>
    <p:fade thruBlk="1"/>
  </p:transition>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Criterion - Balance</a:t>
            </a:r>
            <a:endParaRPr lang="en-US" sz="3600" dirty="0"/>
          </a:p>
        </p:txBody>
      </p:sp>
      <p:sp>
        <p:nvSpPr>
          <p:cNvPr id="3" name="Content Placeholder 2"/>
          <p:cNvSpPr>
            <a:spLocks noGrp="1"/>
          </p:cNvSpPr>
          <p:nvPr>
            <p:ph idx="1"/>
          </p:nvPr>
        </p:nvSpPr>
        <p:spPr/>
        <p:txBody>
          <a:bodyPr/>
          <a:lstStyle/>
          <a:p>
            <a:pPr marL="0" indent="0">
              <a:buNone/>
            </a:pPr>
            <a:r>
              <a:rPr lang="en-US" dirty="0" smtClean="0"/>
              <a:t>Have we selected a collection of learning targets that include a variety of types?</a:t>
            </a:r>
            <a:endParaRPr lang="en-US" dirty="0"/>
          </a:p>
        </p:txBody>
      </p:sp>
      <p:sp>
        <p:nvSpPr>
          <p:cNvPr id="4" name="Slide Number Placeholder 3"/>
          <p:cNvSpPr>
            <a:spLocks noGrp="1"/>
          </p:cNvSpPr>
          <p:nvPr>
            <p:ph type="sldNum" sz="quarter" idx="12"/>
          </p:nvPr>
        </p:nvSpPr>
        <p:spPr/>
        <p:txBody>
          <a:bodyPr/>
          <a:lstStyle/>
          <a:p>
            <a:pPr>
              <a:defRPr/>
            </a:pPr>
            <a:fld id="{A7480896-492C-0F4F-B9FE-8DAAEC61237E}" type="slidenum">
              <a:rPr lang="en-US" smtClean="0"/>
              <a:pPr>
                <a:defRPr/>
              </a:pPr>
              <a:t>29</a:t>
            </a:fld>
            <a:endParaRPr lang="en-US"/>
          </a:p>
        </p:txBody>
      </p:sp>
    </p:spTree>
  </p:cSld>
  <p:clrMapOvr>
    <a:masterClrMapping/>
  </p:clrMapOvr>
  <p:transition>
    <p:fade thruBlk="1"/>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838200" y="244475"/>
            <a:ext cx="8004175" cy="1431925"/>
          </a:xfrm>
        </p:spPr>
        <p:txBody>
          <a:bodyPr/>
          <a:lstStyle/>
          <a:p>
            <a:pPr eaLnBrk="1" hangingPunct="1">
              <a:defRPr/>
            </a:pPr>
            <a:r>
              <a:rPr lang="en-US" sz="4000" dirty="0" smtClean="0"/>
              <a:t>In the Previous Modules, You Learned:</a:t>
            </a:r>
            <a:endParaRPr lang="en-US" sz="4000" dirty="0">
              <a:ea typeface="+mj-ea"/>
              <a:cs typeface="+mj-cs"/>
            </a:endParaRPr>
          </a:p>
        </p:txBody>
      </p:sp>
      <p:sp>
        <p:nvSpPr>
          <p:cNvPr id="4099" name="Rectangle 3"/>
          <p:cNvSpPr>
            <a:spLocks noGrp="1" noChangeArrowheads="1"/>
          </p:cNvSpPr>
          <p:nvPr>
            <p:ph idx="1"/>
          </p:nvPr>
        </p:nvSpPr>
        <p:spPr/>
        <p:txBody>
          <a:bodyPr/>
          <a:lstStyle/>
          <a:p>
            <a:pPr eaLnBrk="1" hangingPunct="1">
              <a:defRPr/>
            </a:pPr>
            <a:r>
              <a:rPr lang="en-US" dirty="0" smtClean="0"/>
              <a:t>What are common assessments?</a:t>
            </a:r>
          </a:p>
          <a:p>
            <a:pPr eaLnBrk="1" hangingPunct="1">
              <a:defRPr/>
            </a:pPr>
            <a:endParaRPr lang="en-US" dirty="0" smtClean="0"/>
          </a:p>
          <a:p>
            <a:pPr eaLnBrk="1" hangingPunct="1">
              <a:defRPr/>
            </a:pPr>
            <a:r>
              <a:rPr lang="en-US" dirty="0" smtClean="0"/>
              <a:t>What are the purposes and outcomes of common assessments?</a:t>
            </a:r>
          </a:p>
        </p:txBody>
      </p:sp>
      <p:sp>
        <p:nvSpPr>
          <p:cNvPr id="4" name="Slide Number Placeholder 3"/>
          <p:cNvSpPr>
            <a:spLocks noGrp="1"/>
          </p:cNvSpPr>
          <p:nvPr>
            <p:ph type="sldNum" sz="quarter" idx="12"/>
          </p:nvPr>
        </p:nvSpPr>
        <p:spPr/>
        <p:txBody>
          <a:bodyPr/>
          <a:lstStyle/>
          <a:p>
            <a:pPr>
              <a:defRPr/>
            </a:pPr>
            <a:fld id="{615C8248-381E-5443-A7E8-7AB1B79B3194}" type="slidenum">
              <a:rPr lang="en-US" smtClean="0"/>
              <a:pPr>
                <a:defRPr/>
              </a:pPr>
              <a:t>3</a:t>
            </a:fld>
            <a:endParaRPr lang="en-US"/>
          </a:p>
        </p:txBody>
      </p:sp>
    </p:spTree>
  </p:cSld>
  <p:clrMapOvr>
    <a:masterClrMapping/>
  </p:clrMapOvr>
  <p:transition>
    <p:fade thruBlk="1"/>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3600" dirty="0" smtClean="0"/>
              <a:t>Summary</a:t>
            </a:r>
            <a:endParaRPr lang="en-US" sz="3600" dirty="0"/>
          </a:p>
        </p:txBody>
      </p:sp>
      <p:sp>
        <p:nvSpPr>
          <p:cNvPr id="3" name="Content Placeholder 2"/>
          <p:cNvSpPr>
            <a:spLocks noGrp="1"/>
          </p:cNvSpPr>
          <p:nvPr>
            <p:ph idx="1"/>
          </p:nvPr>
        </p:nvSpPr>
        <p:spPr/>
        <p:txBody>
          <a:bodyPr/>
          <a:lstStyle/>
          <a:p>
            <a:pPr marL="514350" indent="-514350">
              <a:buAutoNum type="arabicPeriod"/>
              <a:defRPr/>
            </a:pPr>
            <a:r>
              <a:rPr lang="en-US" dirty="0" smtClean="0"/>
              <a:t>Assess standards that are important and reflect 21</a:t>
            </a:r>
            <a:r>
              <a:rPr lang="en-US" baseline="30000" dirty="0" smtClean="0"/>
              <a:t>st</a:t>
            </a:r>
            <a:r>
              <a:rPr lang="en-US" dirty="0" smtClean="0"/>
              <a:t> century demands.</a:t>
            </a:r>
          </a:p>
          <a:p>
            <a:pPr marL="514350" indent="-514350">
              <a:buAutoNum type="arabicPeriod"/>
              <a:defRPr/>
            </a:pPr>
            <a:endParaRPr lang="en-US" dirty="0" smtClean="0"/>
          </a:p>
          <a:p>
            <a:pPr marL="514350" indent="-514350">
              <a:buAutoNum type="arabicPeriod"/>
              <a:defRPr/>
            </a:pPr>
            <a:r>
              <a:rPr lang="en-US" dirty="0" smtClean="0"/>
              <a:t>Apply a set of criteria to your selection of standards/targets to assess</a:t>
            </a:r>
            <a:endParaRPr lang="en-US" dirty="0"/>
          </a:p>
        </p:txBody>
      </p:sp>
      <p:sp>
        <p:nvSpPr>
          <p:cNvPr id="4" name="Slide Number Placeholder 3"/>
          <p:cNvSpPr>
            <a:spLocks noGrp="1"/>
          </p:cNvSpPr>
          <p:nvPr>
            <p:ph type="sldNum" sz="quarter" idx="12"/>
          </p:nvPr>
        </p:nvSpPr>
        <p:spPr/>
        <p:txBody>
          <a:bodyPr/>
          <a:lstStyle/>
          <a:p>
            <a:pPr>
              <a:defRPr/>
            </a:pPr>
            <a:fld id="{3895A430-CA2F-DD45-94A6-556FD2456AB3}" type="slidenum">
              <a:rPr lang="en-US" smtClean="0"/>
              <a:pPr>
                <a:defRPr/>
              </a:pPr>
              <a:t>30</a:t>
            </a:fld>
            <a:endParaRPr lang="en-US"/>
          </a:p>
        </p:txBody>
      </p:sp>
    </p:spTree>
  </p:cSld>
  <p:clrMapOvr>
    <a:masterClrMapping/>
  </p:clrMapOvr>
  <p:transition>
    <p:fade thruBlk="1"/>
  </p:transition>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3600" dirty="0" smtClean="0"/>
              <a:t>Series Developers</a:t>
            </a:r>
            <a:endParaRPr lang="en-US" sz="3600" dirty="0"/>
          </a:p>
        </p:txBody>
      </p:sp>
      <p:sp>
        <p:nvSpPr>
          <p:cNvPr id="3" name="Content Placeholder 2"/>
          <p:cNvSpPr>
            <a:spLocks noGrp="1"/>
          </p:cNvSpPr>
          <p:nvPr>
            <p:ph idx="1"/>
          </p:nvPr>
        </p:nvSpPr>
        <p:spPr/>
        <p:txBody>
          <a:bodyPr/>
          <a:lstStyle/>
          <a:p>
            <a:pPr>
              <a:spcBef>
                <a:spcPts val="0"/>
              </a:spcBef>
              <a:spcAft>
                <a:spcPts val="1200"/>
              </a:spcAft>
              <a:defRPr/>
            </a:pPr>
            <a:r>
              <a:rPr lang="en-US" sz="2800" dirty="0" smtClean="0"/>
              <a:t>Kathy Dewsbury White, Ingham ISD</a:t>
            </a:r>
          </a:p>
          <a:p>
            <a:pPr>
              <a:spcBef>
                <a:spcPts val="0"/>
              </a:spcBef>
              <a:spcAft>
                <a:spcPts val="1200"/>
              </a:spcAft>
              <a:defRPr/>
            </a:pPr>
            <a:r>
              <a:rPr lang="en-US" sz="2800" dirty="0" smtClean="0"/>
              <a:t>Bruce Fay, Wayne RESA</a:t>
            </a:r>
          </a:p>
          <a:p>
            <a:pPr>
              <a:spcBef>
                <a:spcPts val="0"/>
              </a:spcBef>
              <a:spcAft>
                <a:spcPts val="1200"/>
              </a:spcAft>
              <a:defRPr/>
            </a:pPr>
            <a:r>
              <a:rPr lang="en-US" sz="2800" dirty="0" smtClean="0"/>
              <a:t>Jim </a:t>
            </a:r>
            <a:r>
              <a:rPr lang="en-US" sz="2800" dirty="0" err="1" smtClean="0"/>
              <a:t>Gullen</a:t>
            </a:r>
            <a:r>
              <a:rPr lang="en-US" sz="2800" dirty="0" smtClean="0"/>
              <a:t>, Oakland Schools</a:t>
            </a:r>
          </a:p>
          <a:p>
            <a:pPr>
              <a:spcBef>
                <a:spcPts val="0"/>
              </a:spcBef>
              <a:spcAft>
                <a:spcPts val="1200"/>
              </a:spcAft>
              <a:defRPr/>
            </a:pPr>
            <a:r>
              <a:rPr lang="en-US" sz="2800" dirty="0" smtClean="0"/>
              <a:t>Julie McDaniel, Oakland Schools</a:t>
            </a:r>
          </a:p>
          <a:p>
            <a:pPr>
              <a:spcBef>
                <a:spcPts val="0"/>
              </a:spcBef>
              <a:spcAft>
                <a:spcPts val="1200"/>
              </a:spcAft>
              <a:defRPr/>
            </a:pPr>
            <a:r>
              <a:rPr lang="en-US" sz="2800" dirty="0" smtClean="0"/>
              <a:t>Edward Roeber, MSU</a:t>
            </a:r>
          </a:p>
          <a:p>
            <a:pPr>
              <a:spcBef>
                <a:spcPts val="0"/>
              </a:spcBef>
              <a:spcAft>
                <a:spcPts val="1200"/>
              </a:spcAft>
              <a:defRPr/>
            </a:pPr>
            <a:r>
              <a:rPr lang="en-US" sz="2800" dirty="0" smtClean="0"/>
              <a:t>Ellen </a:t>
            </a:r>
            <a:r>
              <a:rPr lang="en-US" sz="2800" dirty="0" err="1" smtClean="0"/>
              <a:t>Vorenkamp</a:t>
            </a:r>
            <a:r>
              <a:rPr lang="en-US" sz="2800" dirty="0" smtClean="0"/>
              <a:t>, Wayne RESA</a:t>
            </a:r>
          </a:p>
          <a:p>
            <a:pPr>
              <a:spcBef>
                <a:spcPts val="0"/>
              </a:spcBef>
              <a:spcAft>
                <a:spcPts val="1200"/>
              </a:spcAft>
              <a:defRPr/>
            </a:pPr>
            <a:r>
              <a:rPr lang="en-US" sz="2800" dirty="0" smtClean="0"/>
              <a:t>Kim Young, Ionia County ISD/MDE</a:t>
            </a:r>
            <a:endParaRPr lang="en-US" sz="2800" dirty="0"/>
          </a:p>
        </p:txBody>
      </p:sp>
      <p:sp>
        <p:nvSpPr>
          <p:cNvPr id="4" name="Slide Number Placeholder 3"/>
          <p:cNvSpPr>
            <a:spLocks noGrp="1"/>
          </p:cNvSpPr>
          <p:nvPr>
            <p:ph type="sldNum" sz="quarter" idx="12"/>
          </p:nvPr>
        </p:nvSpPr>
        <p:spPr/>
        <p:txBody>
          <a:bodyPr/>
          <a:lstStyle/>
          <a:p>
            <a:pPr>
              <a:defRPr/>
            </a:pPr>
            <a:fld id="{CD888CFE-C018-9D4C-83A5-45E0B5791441}" type="slidenum">
              <a:rPr lang="en-US" smtClean="0"/>
              <a:pPr>
                <a:defRPr/>
              </a:pPr>
              <a:t>31</a:t>
            </a:fld>
            <a:endParaRPr lang="en-US"/>
          </a:p>
        </p:txBody>
      </p:sp>
    </p:spTree>
  </p:cSld>
  <p:clrMapOvr>
    <a:masterClrMapping/>
  </p:clrMapOvr>
  <p:transition>
    <p:fade thruBlk="1"/>
  </p:transition>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3600" dirty="0" smtClean="0"/>
              <a:t>Development Support for the Assessment Series</a:t>
            </a:r>
            <a:endParaRPr lang="en-US" sz="3600" dirty="0"/>
          </a:p>
        </p:txBody>
      </p:sp>
      <p:sp>
        <p:nvSpPr>
          <p:cNvPr id="3" name="Content Placeholder 2"/>
          <p:cNvSpPr>
            <a:spLocks noGrp="1"/>
          </p:cNvSpPr>
          <p:nvPr>
            <p:ph idx="1"/>
          </p:nvPr>
        </p:nvSpPr>
        <p:spPr>
          <a:xfrm>
            <a:off x="838200" y="1828800"/>
            <a:ext cx="8007350" cy="4267200"/>
          </a:xfrm>
        </p:spPr>
        <p:txBody>
          <a:bodyPr/>
          <a:lstStyle/>
          <a:p>
            <a:pPr eaLnBrk="1" hangingPunct="1">
              <a:defRPr/>
            </a:pPr>
            <a:r>
              <a:rPr lang="en-US" sz="2800" dirty="0" smtClean="0"/>
              <a:t>The MAC Common Assessment Development Series is funded in part by the Michigan Association of Intermediate School Administrators</a:t>
            </a:r>
          </a:p>
          <a:p>
            <a:pPr eaLnBrk="1" hangingPunct="1">
              <a:defRPr/>
            </a:pPr>
            <a:r>
              <a:rPr lang="en-US" sz="2800" dirty="0" smtClean="0"/>
              <a:t>In cooperation with</a:t>
            </a:r>
          </a:p>
          <a:p>
            <a:pPr lvl="1" eaLnBrk="1" hangingPunct="1">
              <a:defRPr/>
            </a:pPr>
            <a:r>
              <a:rPr lang="en-US" sz="2400" dirty="0" smtClean="0"/>
              <a:t>Michigan Department of Education</a:t>
            </a:r>
          </a:p>
          <a:p>
            <a:pPr lvl="1" eaLnBrk="1" hangingPunct="1">
              <a:defRPr/>
            </a:pPr>
            <a:r>
              <a:rPr lang="en-US" sz="2400" dirty="0" smtClean="0"/>
              <a:t>Ingham and Ionia ISDs, Oakland Schools, and Wayne RESA</a:t>
            </a:r>
          </a:p>
          <a:p>
            <a:pPr lvl="1" eaLnBrk="1" hangingPunct="1">
              <a:defRPr/>
            </a:pPr>
            <a:r>
              <a:rPr lang="en-US" sz="2400" dirty="0" smtClean="0"/>
              <a:t>Michigan State University </a:t>
            </a:r>
          </a:p>
        </p:txBody>
      </p:sp>
      <p:sp>
        <p:nvSpPr>
          <p:cNvPr id="4" name="Slide Number Placeholder 3"/>
          <p:cNvSpPr>
            <a:spLocks noGrp="1"/>
          </p:cNvSpPr>
          <p:nvPr>
            <p:ph type="sldNum" sz="quarter" idx="12"/>
          </p:nvPr>
        </p:nvSpPr>
        <p:spPr/>
        <p:txBody>
          <a:bodyPr/>
          <a:lstStyle/>
          <a:p>
            <a:pPr>
              <a:defRPr/>
            </a:pPr>
            <a:fld id="{5E69C1A9-4028-994D-9DA4-29073F6EB164}" type="slidenum">
              <a:rPr lang="en-US" smtClean="0"/>
              <a:pPr>
                <a:defRPr/>
              </a:pPr>
              <a:t>32</a:t>
            </a:fld>
            <a:endParaRPr lang="en-US"/>
          </a:p>
        </p:txBody>
      </p:sp>
    </p:spTree>
  </p:cSld>
  <p:clrMapOvr>
    <a:masterClrMapping/>
  </p:clrMapOvr>
  <p:transition>
    <p:fade thruBlk="1"/>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385175" cy="1431925"/>
          </a:xfrm>
        </p:spPr>
        <p:txBody>
          <a:bodyPr/>
          <a:lstStyle/>
          <a:p>
            <a:pPr>
              <a:defRPr/>
            </a:pPr>
            <a:r>
              <a:rPr lang="en-US" sz="3600" dirty="0" smtClean="0"/>
              <a:t>A Good Assessment is Accurate &amp; Used Effectively</a:t>
            </a:r>
            <a:endParaRPr lang="en-US" sz="3600" dirty="0"/>
          </a:p>
        </p:txBody>
      </p:sp>
      <p:sp>
        <p:nvSpPr>
          <p:cNvPr id="4" name="Slide Number Placeholder 3"/>
          <p:cNvSpPr>
            <a:spLocks noGrp="1"/>
          </p:cNvSpPr>
          <p:nvPr>
            <p:ph type="sldNum" sz="quarter" idx="12"/>
          </p:nvPr>
        </p:nvSpPr>
        <p:spPr/>
        <p:txBody>
          <a:bodyPr/>
          <a:lstStyle/>
          <a:p>
            <a:pPr>
              <a:defRPr/>
            </a:pPr>
            <a:fld id="{6A7EEAB8-FC29-8349-8A37-2B93A2D8115D}" type="slidenum">
              <a:rPr lang="en-US" smtClean="0"/>
              <a:pPr>
                <a:defRPr/>
              </a:pPr>
              <a:t>4</a:t>
            </a:fld>
            <a:endParaRPr lang="en-US"/>
          </a:p>
        </p:txBody>
      </p:sp>
      <p:graphicFrame>
        <p:nvGraphicFramePr>
          <p:cNvPr id="9" name="Content Placeholder 8"/>
          <p:cNvGraphicFramePr>
            <a:graphicFrameLocks noGrp="1"/>
          </p:cNvGraphicFramePr>
          <p:nvPr>
            <p:ph idx="1"/>
          </p:nvPr>
        </p:nvGraphicFramePr>
        <p:xfrm>
          <a:off x="1143000" y="2209800"/>
          <a:ext cx="7473950" cy="3220719"/>
        </p:xfrm>
        <a:graphic>
          <a:graphicData uri="http://schemas.openxmlformats.org/drawingml/2006/table">
            <a:tbl>
              <a:tblPr firstRow="1" bandRow="1">
                <a:tableStyleId>{5C22544A-7EE6-4342-B048-85BDC9FD1C3A}</a:tableStyleId>
              </a:tblPr>
              <a:tblGrid>
                <a:gridCol w="3549048"/>
                <a:gridCol w="3924902"/>
              </a:tblGrid>
              <a:tr h="370840">
                <a:tc>
                  <a:txBody>
                    <a:bodyPr/>
                    <a:lstStyle/>
                    <a:p>
                      <a:r>
                        <a:rPr lang="en-US" dirty="0" smtClean="0"/>
                        <a:t>Accurate</a:t>
                      </a:r>
                      <a:endParaRPr lang="en-US" dirty="0"/>
                    </a:p>
                  </a:txBody>
                  <a:tcPr/>
                </a:tc>
                <a:tc>
                  <a:txBody>
                    <a:bodyPr/>
                    <a:lstStyle/>
                    <a:p>
                      <a:r>
                        <a:rPr lang="en-US" dirty="0" smtClean="0"/>
                        <a:t>Effective</a:t>
                      </a:r>
                      <a:endParaRPr lang="en-US" dirty="0"/>
                    </a:p>
                  </a:txBody>
                  <a:tcPr/>
                </a:tc>
              </a:tr>
              <a:tr h="370840">
                <a:tc>
                  <a:txBody>
                    <a:bodyPr/>
                    <a:lstStyle/>
                    <a:p>
                      <a:r>
                        <a:rPr lang="en-US" dirty="0" smtClean="0"/>
                        <a:t>Clear Purpose</a:t>
                      </a:r>
                    </a:p>
                    <a:p>
                      <a:endParaRPr lang="en-US" dirty="0" smtClean="0"/>
                    </a:p>
                    <a:p>
                      <a:endParaRPr lang="en-US" dirty="0"/>
                    </a:p>
                  </a:txBody>
                  <a:tcPr/>
                </a:tc>
                <a:tc>
                  <a:txBody>
                    <a:bodyPr/>
                    <a:lstStyle/>
                    <a:p>
                      <a:r>
                        <a:rPr lang="en-US" dirty="0" smtClean="0"/>
                        <a:t>Sound Communication</a:t>
                      </a:r>
                      <a:endParaRPr lang="en-US" dirty="0"/>
                    </a:p>
                  </a:txBody>
                  <a:tcPr/>
                </a:tc>
              </a:tr>
              <a:tr h="629920">
                <a:tc>
                  <a:txBody>
                    <a:bodyPr/>
                    <a:lstStyle/>
                    <a:p>
                      <a:r>
                        <a:rPr lang="en-US" dirty="0" smtClean="0"/>
                        <a:t>Clear Targets</a:t>
                      </a:r>
                    </a:p>
                    <a:p>
                      <a:endParaRPr lang="en-US" dirty="0" smtClean="0"/>
                    </a:p>
                    <a:p>
                      <a:endParaRPr lang="en-US" dirty="0"/>
                    </a:p>
                  </a:txBody>
                  <a:tcPr/>
                </a:tc>
                <a:tc>
                  <a:txBody>
                    <a:bodyPr/>
                    <a:lstStyle/>
                    <a:p>
                      <a:r>
                        <a:rPr lang="en-US" dirty="0" smtClean="0"/>
                        <a:t>Involves</a:t>
                      </a:r>
                      <a:r>
                        <a:rPr lang="en-US" baseline="0" dirty="0" smtClean="0"/>
                        <a:t> Student/Learner</a:t>
                      </a:r>
                      <a:endParaRPr lang="en-US" dirty="0"/>
                    </a:p>
                  </a:txBody>
                  <a:tcPr/>
                </a:tc>
              </a:tr>
              <a:tr h="1021080">
                <a:tc>
                  <a:txBody>
                    <a:bodyPr/>
                    <a:lstStyle/>
                    <a:p>
                      <a:r>
                        <a:rPr lang="en-US" dirty="0" smtClean="0"/>
                        <a:t>Sound Design</a:t>
                      </a:r>
                      <a:endParaRPr lang="en-US" dirty="0"/>
                    </a:p>
                  </a:txBody>
                  <a:tcPr/>
                </a:tc>
                <a:tc>
                  <a:txBody>
                    <a:bodyPr/>
                    <a:lstStyle/>
                    <a:p>
                      <a:endParaRPr lang="en-US" dirty="0"/>
                    </a:p>
                  </a:txBody>
                  <a:tcPr/>
                </a:tc>
              </a:tr>
            </a:tbl>
          </a:graphicData>
        </a:graphic>
      </p:graphicFrame>
    </p:spTree>
  </p:cSld>
  <p:clrMapOvr>
    <a:masterClrMapping/>
  </p:clrMapOvr>
  <p:transition>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838200" y="244475"/>
            <a:ext cx="8004175" cy="1431925"/>
          </a:xfrm>
        </p:spPr>
        <p:txBody>
          <a:bodyPr/>
          <a:lstStyle/>
          <a:p>
            <a:pPr eaLnBrk="1" hangingPunct="1">
              <a:defRPr/>
            </a:pPr>
            <a:r>
              <a:rPr lang="en-US" sz="4000" dirty="0" smtClean="0"/>
              <a:t>In This Module, You Will Learn:</a:t>
            </a:r>
            <a:endParaRPr lang="en-US" sz="4000" dirty="0">
              <a:ea typeface="+mj-ea"/>
              <a:cs typeface="+mj-cs"/>
            </a:endParaRPr>
          </a:p>
        </p:txBody>
      </p:sp>
      <p:sp>
        <p:nvSpPr>
          <p:cNvPr id="4099" name="Rectangle 3"/>
          <p:cNvSpPr>
            <a:spLocks noGrp="1" noChangeArrowheads="1"/>
          </p:cNvSpPr>
          <p:nvPr>
            <p:ph idx="1"/>
          </p:nvPr>
        </p:nvSpPr>
        <p:spPr/>
        <p:txBody>
          <a:bodyPr/>
          <a:lstStyle/>
          <a:p>
            <a:pPr eaLnBrk="1" hangingPunct="1">
              <a:buFont typeface="Wingdings" charset="2"/>
              <a:buNone/>
              <a:defRPr/>
            </a:pPr>
            <a:endParaRPr lang="en-US" dirty="0" smtClean="0"/>
          </a:p>
          <a:p>
            <a:pPr eaLnBrk="1" hangingPunct="1">
              <a:defRPr/>
            </a:pPr>
            <a:r>
              <a:rPr lang="en-US" dirty="0" smtClean="0"/>
              <a:t>It’s important to assess standards/targets you know are important and not just easy to assess.</a:t>
            </a:r>
          </a:p>
          <a:p>
            <a:pPr eaLnBrk="1" hangingPunct="1">
              <a:defRPr/>
            </a:pPr>
            <a:r>
              <a:rPr lang="en-US" dirty="0" smtClean="0"/>
              <a:t>Criteria to help you select learning targets to measure in your common assessment.</a:t>
            </a:r>
          </a:p>
          <a:p>
            <a:pPr eaLnBrk="1" hangingPunct="1">
              <a:buFont typeface="Wingdings" charset="2"/>
              <a:buNone/>
              <a:defRPr/>
            </a:pPr>
            <a:endParaRPr lang="en-US" dirty="0" smtClean="0"/>
          </a:p>
        </p:txBody>
      </p:sp>
      <p:sp>
        <p:nvSpPr>
          <p:cNvPr id="4" name="Slide Number Placeholder 3"/>
          <p:cNvSpPr>
            <a:spLocks noGrp="1"/>
          </p:cNvSpPr>
          <p:nvPr>
            <p:ph type="sldNum" sz="quarter" idx="12"/>
          </p:nvPr>
        </p:nvSpPr>
        <p:spPr/>
        <p:txBody>
          <a:bodyPr/>
          <a:lstStyle/>
          <a:p>
            <a:pPr>
              <a:defRPr/>
            </a:pPr>
            <a:fld id="{7319FEA1-0D73-564F-92E7-F46D05A6C601}" type="slidenum">
              <a:rPr lang="en-US" smtClean="0"/>
              <a:pPr>
                <a:defRPr/>
              </a:pPr>
              <a:t>5</a:t>
            </a:fld>
            <a:endParaRPr lang="en-US" dirty="0"/>
          </a:p>
        </p:txBody>
      </p:sp>
    </p:spTree>
  </p:cSld>
  <p:clrMapOvr>
    <a:masterClrMapping/>
  </p:clrMapOvr>
  <p:transition>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accent1">
            <a:alpha val="72156"/>
          </a:schemeClr>
        </a:solid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a:xfrm>
            <a:off x="990600" y="1371600"/>
            <a:ext cx="8153400" cy="3794125"/>
          </a:xfrm>
        </p:spPr>
        <p:txBody>
          <a:bodyPr/>
          <a:lstStyle/>
          <a:p>
            <a:pPr>
              <a:defRPr/>
            </a:pPr>
            <a:r>
              <a:rPr lang="en-US" sz="4000" dirty="0" smtClean="0"/>
              <a:t>Choose to Assess Standards that are Important &amp; Standards Reflecting 21</a:t>
            </a:r>
            <a:r>
              <a:rPr lang="en-US" sz="4000" baseline="30000" dirty="0" smtClean="0"/>
              <a:t>st</a:t>
            </a:r>
            <a:r>
              <a:rPr lang="en-US" sz="4000" dirty="0" smtClean="0"/>
              <a:t> Century Demands</a:t>
            </a:r>
            <a:endParaRPr lang="en-US" sz="4000" dirty="0"/>
          </a:p>
        </p:txBody>
      </p:sp>
      <p:sp>
        <p:nvSpPr>
          <p:cNvPr id="4" name="Slide Number Placeholder 3"/>
          <p:cNvSpPr>
            <a:spLocks noGrp="1"/>
          </p:cNvSpPr>
          <p:nvPr>
            <p:ph type="sldNum" sz="quarter" idx="12"/>
          </p:nvPr>
        </p:nvSpPr>
        <p:spPr/>
        <p:txBody>
          <a:bodyPr/>
          <a:lstStyle/>
          <a:p>
            <a:pPr>
              <a:defRPr/>
            </a:pPr>
            <a:fld id="{856A3B35-3E71-B945-89FE-E001556E185B}" type="slidenum">
              <a:rPr lang="en-US" smtClean="0"/>
              <a:pPr>
                <a:defRPr/>
              </a:pPr>
              <a:t>6</a:t>
            </a:fld>
            <a:endParaRPr lang="en-US"/>
          </a:p>
        </p:txBody>
      </p:sp>
    </p:spTree>
  </p:cSld>
  <p:clrMapOvr>
    <a:masterClrMapping/>
  </p:clrMapOvr>
  <p:transition>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28600"/>
            <a:ext cx="8382000" cy="1600200"/>
          </a:xfrm>
        </p:spPr>
        <p:txBody>
          <a:bodyPr/>
          <a:lstStyle/>
          <a:p>
            <a:pPr>
              <a:defRPr/>
            </a:pPr>
            <a:r>
              <a:rPr lang="en-US" sz="3600" dirty="0" smtClean="0"/>
              <a:t>Standards and Our Changing Economy</a:t>
            </a:r>
            <a:endParaRPr lang="en-US" sz="3600" dirty="0"/>
          </a:p>
        </p:txBody>
      </p:sp>
      <p:sp>
        <p:nvSpPr>
          <p:cNvPr id="3" name="Content Placeholder 2"/>
          <p:cNvSpPr>
            <a:spLocks noGrp="1"/>
          </p:cNvSpPr>
          <p:nvPr>
            <p:ph idx="1"/>
          </p:nvPr>
        </p:nvSpPr>
        <p:spPr/>
        <p:txBody>
          <a:bodyPr/>
          <a:lstStyle/>
          <a:p>
            <a:pPr marL="0" indent="0" eaLnBrk="1" hangingPunct="1">
              <a:buFont typeface="Wingdings" charset="2"/>
              <a:buNone/>
              <a:defRPr/>
            </a:pPr>
            <a:r>
              <a:rPr lang="en-US" dirty="0" smtClean="0"/>
              <a:t>Because the world of work is changing, which of the following categories of skill is disappearing from the work-place most rapidly?</a:t>
            </a:r>
          </a:p>
          <a:p>
            <a:pPr marL="914400" lvl="1" indent="-457200" eaLnBrk="1" hangingPunct="1">
              <a:buFont typeface="Arial" charset="0"/>
              <a:buAutoNum type="arabicPeriod"/>
              <a:defRPr/>
            </a:pPr>
            <a:r>
              <a:rPr lang="en-US" dirty="0" smtClean="0"/>
              <a:t>Routine manual</a:t>
            </a:r>
          </a:p>
          <a:p>
            <a:pPr marL="914400" lvl="1" indent="-457200" eaLnBrk="1" hangingPunct="1">
              <a:buFont typeface="Arial" charset="0"/>
              <a:buAutoNum type="arabicPeriod"/>
              <a:defRPr/>
            </a:pPr>
            <a:r>
              <a:rPr lang="en-US" dirty="0" smtClean="0"/>
              <a:t>Non-routine manual</a:t>
            </a:r>
          </a:p>
          <a:p>
            <a:pPr marL="914400" lvl="1" indent="-457200" eaLnBrk="1" hangingPunct="1">
              <a:buFont typeface="Arial" charset="0"/>
              <a:buAutoNum type="arabicPeriod"/>
              <a:defRPr/>
            </a:pPr>
            <a:r>
              <a:rPr lang="en-US" dirty="0" smtClean="0"/>
              <a:t>Routine cognitive</a:t>
            </a:r>
          </a:p>
          <a:p>
            <a:pPr marL="914400" lvl="1" indent="-457200" eaLnBrk="1" hangingPunct="1">
              <a:buFont typeface="Arial" charset="0"/>
              <a:buAutoNum type="arabicPeriod"/>
              <a:defRPr/>
            </a:pPr>
            <a:r>
              <a:rPr lang="en-US" dirty="0" smtClean="0"/>
              <a:t>Complex communication</a:t>
            </a:r>
          </a:p>
          <a:p>
            <a:pPr marL="914400" lvl="1" indent="-457200" eaLnBrk="1" hangingPunct="1">
              <a:buFont typeface="Arial" charset="0"/>
              <a:buAutoNum type="arabicPeriod"/>
              <a:defRPr/>
            </a:pPr>
            <a:r>
              <a:rPr lang="en-US" dirty="0" smtClean="0"/>
              <a:t>Expert thinking/problem-solving</a:t>
            </a:r>
          </a:p>
          <a:p>
            <a:pPr>
              <a:defRPr/>
            </a:pPr>
            <a:endParaRPr lang="en-US" dirty="0"/>
          </a:p>
        </p:txBody>
      </p:sp>
      <p:sp>
        <p:nvSpPr>
          <p:cNvPr id="4" name="Slide Number Placeholder 3"/>
          <p:cNvSpPr>
            <a:spLocks noGrp="1"/>
          </p:cNvSpPr>
          <p:nvPr>
            <p:ph type="sldNum" sz="quarter" idx="12"/>
          </p:nvPr>
        </p:nvSpPr>
        <p:spPr/>
        <p:txBody>
          <a:bodyPr/>
          <a:lstStyle/>
          <a:p>
            <a:pPr>
              <a:defRPr/>
            </a:pPr>
            <a:fld id="{600EFFEF-E664-084D-969E-681BC01BF57B}" type="slidenum">
              <a:rPr lang="en-US" smtClean="0"/>
              <a:pPr>
                <a:defRPr/>
              </a:pPr>
              <a:t>7</a:t>
            </a:fld>
            <a:endParaRPr lang="en-US"/>
          </a:p>
        </p:txBody>
      </p:sp>
    </p:spTree>
  </p:cSld>
  <p:clrMapOvr>
    <a:masterClrMapping/>
  </p:clrMapOvr>
  <p:transition>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3600" dirty="0" smtClean="0"/>
              <a:t>What are your observations? </a:t>
            </a:r>
            <a:br>
              <a:rPr lang="en-US" sz="3600" dirty="0" smtClean="0"/>
            </a:br>
            <a:r>
              <a:rPr lang="en-US" sz="3600" dirty="0" smtClean="0"/>
              <a:t/>
            </a:r>
            <a:br>
              <a:rPr lang="en-US" sz="3600" dirty="0" smtClean="0"/>
            </a:br>
            <a:r>
              <a:rPr lang="en-US" sz="1800" dirty="0" err="1" smtClean="0"/>
              <a:t>Autor</a:t>
            </a:r>
            <a:r>
              <a:rPr lang="en-US" sz="1800" dirty="0" smtClean="0"/>
              <a:t>, Levy &amp; </a:t>
            </a:r>
            <a:r>
              <a:rPr lang="en-US" sz="1800" dirty="0" err="1" smtClean="0"/>
              <a:t>Murnane</a:t>
            </a:r>
            <a:r>
              <a:rPr lang="en-US" sz="1800" dirty="0" smtClean="0"/>
              <a:t> 2003</a:t>
            </a:r>
            <a:endParaRPr lang="en-US" sz="1800" dirty="0"/>
          </a:p>
        </p:txBody>
      </p:sp>
      <p:sp>
        <p:nvSpPr>
          <p:cNvPr id="4" name="Slide Number Placeholder 3"/>
          <p:cNvSpPr>
            <a:spLocks noGrp="1"/>
          </p:cNvSpPr>
          <p:nvPr>
            <p:ph type="sldNum" sz="quarter" idx="12"/>
          </p:nvPr>
        </p:nvSpPr>
        <p:spPr/>
        <p:txBody>
          <a:bodyPr/>
          <a:lstStyle/>
          <a:p>
            <a:pPr>
              <a:defRPr/>
            </a:pPr>
            <a:fld id="{1E409311-FF36-6649-9C9C-81DB22C1180B}" type="slidenum">
              <a:rPr lang="en-US" smtClean="0"/>
              <a:pPr>
                <a:defRPr/>
              </a:pPr>
              <a:t>8</a:t>
            </a:fld>
            <a:endParaRPr lang="en-US"/>
          </a:p>
        </p:txBody>
      </p:sp>
      <p:pic>
        <p:nvPicPr>
          <p:cNvPr id="28676" name="Content Placeholder 4" descr="Picture 4"/>
          <p:cNvPicPr>
            <a:picLocks noGrp="1" noChangeAspect="1" noChangeArrowheads="1"/>
          </p:cNvPicPr>
          <p:nvPr>
            <p:ph idx="1"/>
          </p:nvPr>
        </p:nvPicPr>
        <p:blipFill>
          <a:blip r:embed="rId3"/>
          <a:srcRect t="-1668" b="-1668"/>
          <a:stretch>
            <a:fillRect/>
          </a:stretch>
        </p:blipFill>
        <p:spPr>
          <a:xfrm>
            <a:off x="228600" y="1752600"/>
            <a:ext cx="8915400" cy="5105400"/>
          </a:xfrm>
        </p:spPr>
      </p:pic>
    </p:spTree>
  </p:cSld>
  <p:clrMapOvr>
    <a:masterClrMapping/>
  </p:clrMapOvr>
  <p:transition>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385175" cy="1431925"/>
          </a:xfrm>
        </p:spPr>
        <p:txBody>
          <a:bodyPr/>
          <a:lstStyle/>
          <a:p>
            <a:pPr>
              <a:defRPr/>
            </a:pPr>
            <a:r>
              <a:rPr lang="en-US" sz="4000" dirty="0" smtClean="0"/>
              <a:t>Low skill jobs are vanishing        </a:t>
            </a:r>
            <a:r>
              <a:rPr lang="en-US" dirty="0" smtClean="0"/>
              <a:t/>
            </a:r>
            <a:br>
              <a:rPr lang="en-US" dirty="0" smtClean="0"/>
            </a:br>
            <a:r>
              <a:rPr lang="en-US" sz="2400" dirty="0" smtClean="0"/>
              <a:t/>
            </a:r>
            <a:br>
              <a:rPr lang="en-US" sz="2400" dirty="0" smtClean="0"/>
            </a:br>
            <a:r>
              <a:rPr lang="en-US" sz="2000" i="1" dirty="0" smtClean="0">
                <a:effectLst>
                  <a:outerShdw blurRad="38100" dist="38100" dir="2700000" algn="tl">
                    <a:srgbClr val="000000">
                      <a:alpha val="43137"/>
                    </a:srgbClr>
                  </a:outerShdw>
                </a:effectLst>
                <a:latin typeface="Arial Black" pitchFamily="34" charset="0"/>
              </a:rPr>
              <a:t>Beyond </a:t>
            </a:r>
            <a:r>
              <a:rPr lang="en-US" sz="2000" i="1" dirty="0" err="1" smtClean="0">
                <a:effectLst>
                  <a:outerShdw blurRad="38100" dist="38100" dir="2700000" algn="tl">
                    <a:srgbClr val="000000">
                      <a:alpha val="43137"/>
                    </a:srgbClr>
                  </a:outerShdw>
                </a:effectLst>
                <a:latin typeface="Arial Black" pitchFamily="34" charset="0"/>
              </a:rPr>
              <a:t>Leitch</a:t>
            </a:r>
            <a:r>
              <a:rPr lang="en-US" sz="2000" dirty="0" smtClean="0">
                <a:effectLst>
                  <a:outerShdw blurRad="38100" dist="38100" dir="2700000" algn="tl">
                    <a:srgbClr val="000000">
                      <a:alpha val="43137"/>
                    </a:srgbClr>
                  </a:outerShdw>
                </a:effectLst>
                <a:latin typeface="Arial Black" pitchFamily="34" charset="0"/>
              </a:rPr>
              <a:t> (Patel et al., 2009)</a:t>
            </a:r>
            <a:r>
              <a:rPr lang="en-US" dirty="0" smtClean="0">
                <a:latin typeface="Calibri" charset="0"/>
              </a:rPr>
              <a:t/>
            </a:r>
            <a:br>
              <a:rPr lang="en-US" dirty="0" smtClean="0">
                <a:latin typeface="Calibri" charset="0"/>
              </a:rPr>
            </a:br>
            <a:endParaRPr lang="en-US" dirty="0"/>
          </a:p>
        </p:txBody>
      </p:sp>
      <p:sp>
        <p:nvSpPr>
          <p:cNvPr id="3" name="Content Placeholder 2"/>
          <p:cNvSpPr>
            <a:spLocks noGrp="1"/>
          </p:cNvSpPr>
          <p:nvPr>
            <p:ph idx="1"/>
          </p:nvPr>
        </p:nvSpPr>
        <p:spPr/>
        <p:txBody>
          <a:bodyPr/>
          <a:lstStyle/>
          <a:p>
            <a:pPr>
              <a:buFont typeface="Wingdings" charset="2"/>
              <a:buNone/>
              <a:defRPr/>
            </a:pPr>
            <a:endParaRPr lang="en-US" dirty="0" smtClean="0"/>
          </a:p>
          <a:p>
            <a:pPr>
              <a:buFont typeface="Wingdings" charset="2"/>
              <a:buNone/>
              <a:defRPr/>
            </a:pPr>
            <a:endParaRPr lang="en-US" dirty="0" smtClean="0"/>
          </a:p>
          <a:p>
            <a:pPr>
              <a:buFont typeface="Wingdings" charset="2"/>
              <a:buNone/>
              <a:defRPr/>
            </a:pPr>
            <a:endParaRPr lang="en-US" dirty="0"/>
          </a:p>
        </p:txBody>
      </p:sp>
      <p:sp>
        <p:nvSpPr>
          <p:cNvPr id="4" name="Slide Number Placeholder 3"/>
          <p:cNvSpPr>
            <a:spLocks noGrp="1"/>
          </p:cNvSpPr>
          <p:nvPr>
            <p:ph type="sldNum" sz="quarter" idx="12"/>
          </p:nvPr>
        </p:nvSpPr>
        <p:spPr/>
        <p:txBody>
          <a:bodyPr/>
          <a:lstStyle/>
          <a:p>
            <a:pPr>
              <a:defRPr/>
            </a:pPr>
            <a:fld id="{81CD5A9F-1565-FA4C-9DCB-F2B7889A045F}" type="slidenum">
              <a:rPr lang="en-US" smtClean="0"/>
              <a:pPr>
                <a:defRPr/>
              </a:pPr>
              <a:t>9</a:t>
            </a:fld>
            <a:endParaRPr lang="en-US"/>
          </a:p>
        </p:txBody>
      </p:sp>
      <p:pic>
        <p:nvPicPr>
          <p:cNvPr id="30725" name="Picture 4" descr="Picture 3.png"/>
          <p:cNvPicPr>
            <a:picLocks noChangeAspect="1"/>
          </p:cNvPicPr>
          <p:nvPr/>
        </p:nvPicPr>
        <p:blipFill>
          <a:blip r:embed="rId3"/>
          <a:srcRect/>
          <a:stretch>
            <a:fillRect/>
          </a:stretch>
        </p:blipFill>
        <p:spPr bwMode="auto">
          <a:xfrm>
            <a:off x="685800" y="2514600"/>
            <a:ext cx="8153400" cy="3657600"/>
          </a:xfrm>
          <a:prstGeom prst="rect">
            <a:avLst/>
          </a:prstGeom>
          <a:noFill/>
          <a:ln w="9525">
            <a:noFill/>
            <a:miter lim="800000"/>
            <a:headEnd/>
            <a:tailEnd/>
          </a:ln>
        </p:spPr>
      </p:pic>
      <p:pic>
        <p:nvPicPr>
          <p:cNvPr id="30726" name="Picture 6" descr="Picture 4.png"/>
          <p:cNvPicPr>
            <a:picLocks noChangeAspect="1"/>
          </p:cNvPicPr>
          <p:nvPr/>
        </p:nvPicPr>
        <p:blipFill>
          <a:blip r:embed="rId4"/>
          <a:srcRect/>
          <a:stretch>
            <a:fillRect/>
          </a:stretch>
        </p:blipFill>
        <p:spPr bwMode="auto">
          <a:xfrm>
            <a:off x="6248400" y="1371600"/>
            <a:ext cx="2590800" cy="1295400"/>
          </a:xfrm>
          <a:prstGeom prst="rect">
            <a:avLst/>
          </a:prstGeom>
          <a:noFill/>
          <a:ln w="9525">
            <a:noFill/>
            <a:miter lim="800000"/>
            <a:headEnd/>
            <a:tailEnd/>
          </a:ln>
        </p:spPr>
      </p:pic>
    </p:spTree>
  </p:cSld>
  <p:clrMapOvr>
    <a:masterClrMapping/>
  </p:clrMapOvr>
  <p:transition>
    <p:fade thruBlk="1"/>
  </p:transition>
  <p:timing>
    <p:tnLst>
      <p:par>
        <p:cTn id="1" dur="indefinite" restart="never" nodeType="tmRoot"/>
      </p:par>
    </p:tnLst>
  </p:timing>
</p:sld>
</file>

<file path=ppt/theme/theme1.xml><?xml version="1.0" encoding="utf-8"?>
<a:theme xmlns:a="http://schemas.openxmlformats.org/drawingml/2006/main" name="MAC Theme 1">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Glass Layers">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Glass Layers 1">
        <a:dk1>
          <a:srgbClr val="FF9900"/>
        </a:dk1>
        <a:lt1>
          <a:srgbClr val="FFFFFF"/>
        </a:lt1>
        <a:dk2>
          <a:srgbClr val="FFCC66"/>
        </a:dk2>
        <a:lt2>
          <a:srgbClr val="CC6600"/>
        </a:lt2>
        <a:accent1>
          <a:srgbClr val="F05000"/>
        </a:accent1>
        <a:accent2>
          <a:srgbClr val="B28300"/>
        </a:accent2>
        <a:accent3>
          <a:srgbClr val="FFE2B8"/>
        </a:accent3>
        <a:accent4>
          <a:srgbClr val="DADADA"/>
        </a:accent4>
        <a:accent5>
          <a:srgbClr val="F6B3AA"/>
        </a:accent5>
        <a:accent6>
          <a:srgbClr val="A17600"/>
        </a:accent6>
        <a:hlink>
          <a:srgbClr val="99CC00"/>
        </a:hlink>
        <a:folHlink>
          <a:srgbClr val="008000"/>
        </a:folHlink>
      </a:clrScheme>
      <a:clrMap bg1="dk2" tx1="lt1" bg2="dk1" tx2="lt2" accent1="accent1" accent2="accent2" accent3="accent3" accent4="accent4" accent5="accent5" accent6="accent6" hlink="hlink" folHlink="folHlink"/>
    </a:extraClrScheme>
    <a:extraClrScheme>
      <a:clrScheme name="Glass Layers 2">
        <a:dk1>
          <a:srgbClr val="BB5F03"/>
        </a:dk1>
        <a:lt1>
          <a:srgbClr val="FFFFFF"/>
        </a:lt1>
        <a:dk2>
          <a:srgbClr val="993300"/>
        </a:dk2>
        <a:lt2>
          <a:srgbClr val="FEEC94"/>
        </a:lt2>
        <a:accent1>
          <a:srgbClr val="FF9900"/>
        </a:accent1>
        <a:accent2>
          <a:srgbClr val="B76A03"/>
        </a:accent2>
        <a:accent3>
          <a:srgbClr val="CAADAA"/>
        </a:accent3>
        <a:accent4>
          <a:srgbClr val="DADADA"/>
        </a:accent4>
        <a:accent5>
          <a:srgbClr val="FFCAAA"/>
        </a:accent5>
        <a:accent6>
          <a:srgbClr val="A65F02"/>
        </a:accent6>
        <a:hlink>
          <a:srgbClr val="FFFF00"/>
        </a:hlink>
        <a:folHlink>
          <a:srgbClr val="FFFF99"/>
        </a:folHlink>
      </a:clrScheme>
      <a:clrMap bg1="dk2" tx1="lt1" bg2="dk1" tx2="lt2" accent1="accent1" accent2="accent2" accent3="accent3" accent4="accent4" accent5="accent5" accent6="accent6" hlink="hlink" folHlink="folHlink"/>
    </a:extraClrScheme>
    <a:extraClrScheme>
      <a:clrScheme name="Glass Layers 3">
        <a:dk1>
          <a:srgbClr val="56925A"/>
        </a:dk1>
        <a:lt1>
          <a:srgbClr val="FFFFFF"/>
        </a:lt1>
        <a:dk2>
          <a:srgbClr val="6FB56D"/>
        </a:dk2>
        <a:lt2>
          <a:srgbClr val="FFFFCC"/>
        </a:lt2>
        <a:accent1>
          <a:srgbClr val="2B877C"/>
        </a:accent1>
        <a:accent2>
          <a:srgbClr val="5A9A5F"/>
        </a:accent2>
        <a:accent3>
          <a:srgbClr val="BBD7BA"/>
        </a:accent3>
        <a:accent4>
          <a:srgbClr val="DADADA"/>
        </a:accent4>
        <a:accent5>
          <a:srgbClr val="ACC3BF"/>
        </a:accent5>
        <a:accent6>
          <a:srgbClr val="518B55"/>
        </a:accent6>
        <a:hlink>
          <a:srgbClr val="99FF33"/>
        </a:hlink>
        <a:folHlink>
          <a:srgbClr val="DDFFBB"/>
        </a:folHlink>
      </a:clrScheme>
      <a:clrMap bg1="dk2" tx1="lt1" bg2="dk1" tx2="lt2" accent1="accent1" accent2="accent2" accent3="accent3" accent4="accent4" accent5="accent5" accent6="accent6" hlink="hlink" folHlink="folHlink"/>
    </a:extraClrScheme>
    <a:extraClrScheme>
      <a:clrScheme name="Glass Layers 4">
        <a:dk1>
          <a:srgbClr val="006600"/>
        </a:dk1>
        <a:lt1>
          <a:srgbClr val="FFFFFF"/>
        </a:lt1>
        <a:dk2>
          <a:srgbClr val="008000"/>
        </a:dk2>
        <a:lt2>
          <a:srgbClr val="FFFFB7"/>
        </a:lt2>
        <a:accent1>
          <a:srgbClr val="99CC00"/>
        </a:accent1>
        <a:accent2>
          <a:srgbClr val="00CC00"/>
        </a:accent2>
        <a:accent3>
          <a:srgbClr val="AAC0AA"/>
        </a:accent3>
        <a:accent4>
          <a:srgbClr val="DADADA"/>
        </a:accent4>
        <a:accent5>
          <a:srgbClr val="CAE2AA"/>
        </a:accent5>
        <a:accent6>
          <a:srgbClr val="00B900"/>
        </a:accent6>
        <a:hlink>
          <a:srgbClr val="99FF66"/>
        </a:hlink>
        <a:folHlink>
          <a:srgbClr val="FFFF66"/>
        </a:folHlink>
      </a:clrScheme>
      <a:clrMap bg1="dk2" tx1="lt1" bg2="dk1" tx2="lt2" accent1="accent1" accent2="accent2" accent3="accent3" accent4="accent4" accent5="accent5" accent6="accent6" hlink="hlink" folHlink="folHlink"/>
    </a:extraClrScheme>
    <a:extraClrScheme>
      <a:clrScheme name="Glass Layers 5">
        <a:dk1>
          <a:srgbClr val="000000"/>
        </a:dk1>
        <a:lt1>
          <a:srgbClr val="CCECFF"/>
        </a:lt1>
        <a:dk2>
          <a:srgbClr val="000000"/>
        </a:dk2>
        <a:lt2>
          <a:srgbClr val="D6EDEE"/>
        </a:lt2>
        <a:accent1>
          <a:srgbClr val="E8F0F4"/>
        </a:accent1>
        <a:accent2>
          <a:srgbClr val="8EAAFA"/>
        </a:accent2>
        <a:accent3>
          <a:srgbClr val="E2F4FF"/>
        </a:accent3>
        <a:accent4>
          <a:srgbClr val="000000"/>
        </a:accent4>
        <a:accent5>
          <a:srgbClr val="F2F6F8"/>
        </a:accent5>
        <a:accent6>
          <a:srgbClr val="809AE3"/>
        </a:accent6>
        <a:hlink>
          <a:srgbClr val="0066FF"/>
        </a:hlink>
        <a:folHlink>
          <a:srgbClr val="9947FD"/>
        </a:folHlink>
      </a:clrScheme>
      <a:clrMap bg1="lt1" tx1="dk1" bg2="lt2" tx2="dk2" accent1="accent1" accent2="accent2" accent3="accent3" accent4="accent4" accent5="accent5" accent6="accent6" hlink="hlink" folHlink="folHlink"/>
    </a:extraClrScheme>
    <a:extraClrScheme>
      <a:clrScheme name="Glass Layers 6">
        <a:dk1>
          <a:srgbClr val="48486A"/>
        </a:dk1>
        <a:lt1>
          <a:srgbClr val="FFFFFF"/>
        </a:lt1>
        <a:dk2>
          <a:srgbClr val="000099"/>
        </a:dk2>
        <a:lt2>
          <a:srgbClr val="F8F8F8"/>
        </a:lt2>
        <a:accent1>
          <a:srgbClr val="6699FF"/>
        </a:accent1>
        <a:accent2>
          <a:srgbClr val="0000FF"/>
        </a:accent2>
        <a:accent3>
          <a:srgbClr val="AAAACA"/>
        </a:accent3>
        <a:accent4>
          <a:srgbClr val="DADADA"/>
        </a:accent4>
        <a:accent5>
          <a:srgbClr val="B8CAFF"/>
        </a:accent5>
        <a:accent6>
          <a:srgbClr val="0000E7"/>
        </a:accent6>
        <a:hlink>
          <a:srgbClr val="3DCCFF"/>
        </a:hlink>
        <a:folHlink>
          <a:srgbClr val="CCECFF"/>
        </a:folHlink>
      </a:clrScheme>
      <a:clrMap bg1="dk2" tx1="lt1" bg2="dk1" tx2="lt2" accent1="accent1" accent2="accent2" accent3="accent3" accent4="accent4" accent5="accent5" accent6="accent6" hlink="hlink" folHlink="folHlink"/>
    </a:extraClrScheme>
    <a:extraClrScheme>
      <a:clrScheme name="Glass Layers 7">
        <a:dk1>
          <a:srgbClr val="573F8B"/>
        </a:dk1>
        <a:lt1>
          <a:srgbClr val="FFFFFF"/>
        </a:lt1>
        <a:dk2>
          <a:srgbClr val="666699"/>
        </a:dk2>
        <a:lt2>
          <a:srgbClr val="D9D9FF"/>
        </a:lt2>
        <a:accent1>
          <a:srgbClr val="CC99FF"/>
        </a:accent1>
        <a:accent2>
          <a:srgbClr val="9933FF"/>
        </a:accent2>
        <a:accent3>
          <a:srgbClr val="B8B8CA"/>
        </a:accent3>
        <a:accent4>
          <a:srgbClr val="DADADA"/>
        </a:accent4>
        <a:accent5>
          <a:srgbClr val="E2CAFF"/>
        </a:accent5>
        <a:accent6>
          <a:srgbClr val="8A2DE7"/>
        </a:accent6>
        <a:hlink>
          <a:srgbClr val="99F3FF"/>
        </a:hlink>
        <a:folHlink>
          <a:srgbClr val="CCCCFF"/>
        </a:folHlink>
      </a:clrScheme>
      <a:clrMap bg1="dk2" tx1="lt1" bg2="dk1" tx2="lt2" accent1="accent1" accent2="accent2" accent3="accent3" accent4="accent4" accent5="accent5" accent6="accent6" hlink="hlink" folHlink="folHlink"/>
    </a:extraClrScheme>
    <a:extraClrScheme>
      <a:clrScheme name="Glass Layers 8">
        <a:dk1>
          <a:srgbClr val="000000"/>
        </a:dk1>
        <a:lt1>
          <a:srgbClr val="EAEAEA"/>
        </a:lt1>
        <a:dk2>
          <a:srgbClr val="000000"/>
        </a:dk2>
        <a:lt2>
          <a:srgbClr val="C1C2CB"/>
        </a:lt2>
        <a:accent1>
          <a:srgbClr val="F1F1F7"/>
        </a:accent1>
        <a:accent2>
          <a:srgbClr val="8C8CB4"/>
        </a:accent2>
        <a:accent3>
          <a:srgbClr val="F3F3F3"/>
        </a:accent3>
        <a:accent4>
          <a:srgbClr val="000000"/>
        </a:accent4>
        <a:accent5>
          <a:srgbClr val="F7F7FA"/>
        </a:accent5>
        <a:accent6>
          <a:srgbClr val="7E7EA3"/>
        </a:accent6>
        <a:hlink>
          <a:srgbClr val="A3FFFF"/>
        </a:hlink>
        <a:folHlink>
          <a:srgbClr val="9E99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MAC Theme 1.thmx</Template>
  <TotalTime>6354</TotalTime>
  <Words>6183</Words>
  <Application>Microsoft Macintosh PowerPoint</Application>
  <PresentationFormat>On-screen Show (4:3)</PresentationFormat>
  <Paragraphs>404</Paragraphs>
  <Slides>32</Slides>
  <Notes>32</Notes>
  <HiddenSlides>0</HiddenSlides>
  <MMClips>1</MMClips>
  <ScaleCrop>false</ScaleCrop>
  <HeadingPairs>
    <vt:vector size="4" baseType="variant">
      <vt:variant>
        <vt:lpstr>Design Template</vt:lpstr>
      </vt:variant>
      <vt:variant>
        <vt:i4>1</vt:i4>
      </vt:variant>
      <vt:variant>
        <vt:lpstr>Slide Titles</vt:lpstr>
      </vt:variant>
      <vt:variant>
        <vt:i4>32</vt:i4>
      </vt:variant>
    </vt:vector>
  </HeadingPairs>
  <TitlesOfParts>
    <vt:vector size="33" baseType="lpstr">
      <vt:lpstr>MAC Theme 1</vt:lpstr>
      <vt:lpstr>Michigan Assessment Consortium                                                                Common Assessment Development Series</vt:lpstr>
      <vt:lpstr>Narrated by:</vt:lpstr>
      <vt:lpstr>In the Previous Modules, You Learned:</vt:lpstr>
      <vt:lpstr>A Good Assessment is Accurate &amp; Used Effectively</vt:lpstr>
      <vt:lpstr>In This Module, You Will Learn:</vt:lpstr>
      <vt:lpstr>Choose to Assess Standards that are Important &amp; Standards Reflecting 21st Century Demands</vt:lpstr>
      <vt:lpstr>Standards and Our Changing Economy</vt:lpstr>
      <vt:lpstr>What are your observations?   Autor, Levy &amp; Murnane 2003</vt:lpstr>
      <vt:lpstr>Low skill jobs are vanishing          Beyond Leitch (Patel et al., 2009) </vt:lpstr>
      <vt:lpstr>Curriculum Imperative</vt:lpstr>
      <vt:lpstr>Implications for selection of standards to assess…</vt:lpstr>
      <vt:lpstr>Standards and Our Changing Technologies</vt:lpstr>
      <vt:lpstr>What will it take to assess 21st Century Literacies?</vt:lpstr>
      <vt:lpstr>What will it take to assess 21st Century Literacies?</vt:lpstr>
      <vt:lpstr>Standards that are College Career and Citizen “Ready”</vt:lpstr>
      <vt:lpstr>A cautionary tale or a call to action?</vt:lpstr>
      <vt:lpstr>Moral of the Story</vt:lpstr>
      <vt:lpstr>Criteria to Guide Selection of  Standards/Targets for the Common Assessment</vt:lpstr>
      <vt:lpstr>Criterion - Important</vt:lpstr>
      <vt:lpstr>Criterion - Leverage</vt:lpstr>
      <vt:lpstr>Criterion - Appropriate</vt:lpstr>
      <vt:lpstr>Appropriate Targets = Useful Information at a Given Point in Time                                     (Table 4.1)</vt:lpstr>
      <vt:lpstr>Criterion - Clear</vt:lpstr>
      <vt:lpstr> Deconstructing Standards</vt:lpstr>
      <vt:lpstr>Targets in Student Friendly Language</vt:lpstr>
      <vt:lpstr>Slide 26</vt:lpstr>
      <vt:lpstr>Criterion - Measureable</vt:lpstr>
      <vt:lpstr>Making Targets Measureable  Table 4.2 </vt:lpstr>
      <vt:lpstr>Criterion - Balance</vt:lpstr>
      <vt:lpstr>Summary</vt:lpstr>
      <vt:lpstr>Series Developers</vt:lpstr>
      <vt:lpstr>Development Support for the Assessment Series</vt:lpstr>
    </vt:vector>
  </TitlesOfParts>
  <Company>Oakland Schools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dc:creator>
  <cp:lastModifiedBy>Kathryn White</cp:lastModifiedBy>
  <cp:revision>57</cp:revision>
  <cp:lastPrinted>2010-09-05T14:32:02Z</cp:lastPrinted>
  <dcterms:created xsi:type="dcterms:W3CDTF">2010-11-14T21:37:50Z</dcterms:created>
  <dcterms:modified xsi:type="dcterms:W3CDTF">2010-11-14T21:38:22Z</dcterms:modified>
</cp:coreProperties>
</file>