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75" r:id="rId4"/>
    <p:sldMasterId id="2147483987" r:id="rId5"/>
  </p:sldMasterIdLst>
  <p:notesMasterIdLst>
    <p:notesMasterId r:id="rId32"/>
  </p:notesMasterIdLst>
  <p:sldIdLst>
    <p:sldId id="544" r:id="rId6"/>
    <p:sldId id="501" r:id="rId7"/>
    <p:sldId id="526" r:id="rId8"/>
    <p:sldId id="338" r:id="rId9"/>
    <p:sldId id="380" r:id="rId10"/>
    <p:sldId id="528" r:id="rId11"/>
    <p:sldId id="291" r:id="rId12"/>
    <p:sldId id="529" r:id="rId13"/>
    <p:sldId id="530" r:id="rId14"/>
    <p:sldId id="531" r:id="rId15"/>
    <p:sldId id="532" r:id="rId16"/>
    <p:sldId id="504" r:id="rId17"/>
    <p:sldId id="533" r:id="rId18"/>
    <p:sldId id="534" r:id="rId19"/>
    <p:sldId id="535" r:id="rId20"/>
    <p:sldId id="498" r:id="rId21"/>
    <p:sldId id="537" r:id="rId22"/>
    <p:sldId id="538" r:id="rId23"/>
    <p:sldId id="539" r:id="rId24"/>
    <p:sldId id="540" r:id="rId25"/>
    <p:sldId id="541" r:id="rId26"/>
    <p:sldId id="542" r:id="rId27"/>
    <p:sldId id="543" r:id="rId28"/>
    <p:sldId id="507" r:id="rId29"/>
    <p:sldId id="509" r:id="rId30"/>
    <p:sldId id="527"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7647"/>
    <a:srgbClr val="F19D7B"/>
    <a:srgbClr val="E27410"/>
    <a:srgbClr val="AC5200"/>
    <a:srgbClr val="0041C4"/>
    <a:srgbClr val="F60000"/>
    <a:srgbClr val="F93C01"/>
    <a:srgbClr val="FF01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CBC6A9-95E2-4E37-8670-7B2C48BC53F3}" v="218" dt="2022-02-09T19:59:14.774"/>
    <p1510:client id="{95A9EAD3-5771-2F85-7F66-8C2A0E0BEB3A}" v="52" dt="2022-02-09T00:59:59.489"/>
    <p1510:client id="{9D4297AB-509A-27F5-767A-22FE94371DC3}" v="120" dt="2022-02-09T00:53:46.9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7" d="100"/>
          <a:sy n="77" d="100"/>
        </p:scale>
        <p:origin x="403" y="36"/>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441A9-9782-4A31-BE06-4FC9A40C6FBA}" type="datetimeFigureOut">
              <a:rPr lang="en-US" smtClean="0"/>
              <a:t>3/10/2022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BEC5CF-9037-4EDD-87C2-C0321F5CC362}" type="slidenum">
              <a:rPr lang="en-US" smtClean="0"/>
              <a:t>‹#›</a:t>
            </a:fld>
            <a:endParaRPr lang="en-US"/>
          </a:p>
        </p:txBody>
      </p:sp>
    </p:spTree>
    <p:extLst>
      <p:ext uri="{BB962C8B-B14F-4D97-AF65-F5344CB8AC3E}">
        <p14:creationId xmlns:p14="http://schemas.microsoft.com/office/powerpoint/2010/main" val="2538354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545A08-E4B8-4E47-8935-9F7C92003309}" type="datetime1">
              <a:rPr lang="en-US" smtClean="0"/>
              <a:t>3/10/2022</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a:t>rickstiggins@gmail.com            www.MichiganAssessmentConsortium.org</a:t>
            </a:r>
            <a:endParaRPr lang="en-US" dirty="0"/>
          </a:p>
        </p:txBody>
      </p:sp>
      <p:sp>
        <p:nvSpPr>
          <p:cNvPr id="6" name="Slide Number Placeholder 5"/>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167945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2B80F6-918E-4692-B0F0-3F97184E4FF7}" type="datetime1">
              <a:rPr lang="en-US" smtClean="0"/>
              <a:t>3/10/2022</a:t>
            </a:fld>
            <a:endParaRPr lang="en-US"/>
          </a:p>
        </p:txBody>
      </p:sp>
      <p:sp>
        <p:nvSpPr>
          <p:cNvPr id="5" name="Footer Placeholder 4"/>
          <p:cNvSpPr>
            <a:spLocks noGrp="1"/>
          </p:cNvSpPr>
          <p:nvPr>
            <p:ph type="ftr" sz="quarter" idx="11"/>
          </p:nvPr>
        </p:nvSpPr>
        <p:spPr/>
        <p:txBody>
          <a:bodyPr/>
          <a:lstStyle/>
          <a:p>
            <a:r>
              <a:rPr lang="en-US"/>
              <a:t>rickstiggins@gmail.com            www.MichiganAssessmentConsortium.org</a:t>
            </a:r>
          </a:p>
        </p:txBody>
      </p:sp>
      <p:sp>
        <p:nvSpPr>
          <p:cNvPr id="6" name="Slide Number Placeholder 5"/>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1053100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1055914" cy="365125"/>
          </a:xfrm>
        </p:spPr>
        <p:txBody>
          <a:bodyPr/>
          <a:lstStyle/>
          <a:p>
            <a:fld id="{FEC36C5D-EC1F-465F-A32F-AA2B034C5A5F}" type="datetime1">
              <a:rPr lang="en-US" smtClean="0"/>
              <a:t>3/10/2022</a:t>
            </a:fld>
            <a:endParaRPr lang="en-US" dirty="0"/>
          </a:p>
        </p:txBody>
      </p:sp>
      <p:sp>
        <p:nvSpPr>
          <p:cNvPr id="5" name="Footer Placeholder 4"/>
          <p:cNvSpPr>
            <a:spLocks noGrp="1"/>
          </p:cNvSpPr>
          <p:nvPr>
            <p:ph type="ftr" sz="quarter" idx="11"/>
          </p:nvPr>
        </p:nvSpPr>
        <p:spPr>
          <a:xfrm>
            <a:off x="2351315" y="6422854"/>
            <a:ext cx="5704490" cy="365125"/>
          </a:xfrm>
        </p:spPr>
        <p:txBody>
          <a:bodyPr/>
          <a:lstStyle/>
          <a:p>
            <a:r>
              <a:rPr lang="en-US" dirty="0"/>
              <a:t>rickstiggins@gmail.com            www.MichiganAssessmentConsortium.org</a:t>
            </a:r>
          </a:p>
        </p:txBody>
      </p:sp>
      <p:sp>
        <p:nvSpPr>
          <p:cNvPr id="6" name="Slide Number Placeholder 5"/>
          <p:cNvSpPr>
            <a:spLocks noGrp="1"/>
          </p:cNvSpPr>
          <p:nvPr>
            <p:ph type="sldNum" sz="quarter" idx="12"/>
          </p:nvPr>
        </p:nvSpPr>
        <p:spPr>
          <a:xfrm>
            <a:off x="8073048" y="6422854"/>
            <a:ext cx="879759" cy="365125"/>
          </a:xfrm>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204106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1552494"/>
            <a:ext cx="12324229" cy="25690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545A08-E4B8-4E47-8935-9F7C92003309}" type="datetime1">
              <a:rPr lang="en-US" smtClean="0"/>
              <a:t>3/10/2022</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a:t>rickstiggins@gmail.com            www.MichiganAssessmentConsortium.org</a:t>
            </a:r>
            <a:endParaRPr lang="en-US" dirty="0"/>
          </a:p>
        </p:txBody>
      </p:sp>
      <p:sp>
        <p:nvSpPr>
          <p:cNvPr id="6" name="Slide Number Placeholder 5"/>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917008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A540593-F5DA-4798-A23A-E700E9E15224}" type="datetime1">
              <a:rPr lang="en-US" smtClean="0"/>
              <a:t>3/10/2022</a:t>
            </a:fld>
            <a:endParaRPr lang="en-US"/>
          </a:p>
        </p:txBody>
      </p:sp>
      <p:sp>
        <p:nvSpPr>
          <p:cNvPr id="5" name="Footer Placeholder 4"/>
          <p:cNvSpPr>
            <a:spLocks noGrp="1"/>
          </p:cNvSpPr>
          <p:nvPr>
            <p:ph type="ftr" sz="quarter" idx="11"/>
          </p:nvPr>
        </p:nvSpPr>
        <p:spPr/>
        <p:txBody>
          <a:bodyPr/>
          <a:lstStyle>
            <a:lvl1pPr>
              <a:defRPr/>
            </a:lvl1pPr>
          </a:lstStyle>
          <a:p>
            <a:r>
              <a:rPr lang="en-US"/>
              <a:t>rickstiggins@gmail.com            www.MichiganAssessmentConsortium.org</a:t>
            </a:r>
            <a:endParaRPr lang="en-US" dirty="0"/>
          </a:p>
        </p:txBody>
      </p:sp>
      <p:sp>
        <p:nvSpPr>
          <p:cNvPr id="6" name="Slide Number Placeholder 5"/>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898398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41B3132-BA6C-49B2-8AAD-26B8A338768E}" type="datetime1">
              <a:rPr lang="en-US" smtClean="0"/>
              <a:t>3/10/2022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t>rickstiggins@gmail.com            www.MichiganAssessmentConsortium.org</a:t>
            </a: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969DCD-B566-4F58-92A3-B98CDD2E7620}" type="slidenum">
              <a:rPr lang="en-US" smtClean="0"/>
              <a:t>‹#›</a:t>
            </a:fld>
            <a:endParaRPr lang="en-US"/>
          </a:p>
        </p:txBody>
      </p:sp>
    </p:spTree>
    <p:extLst>
      <p:ext uri="{BB962C8B-B14F-4D97-AF65-F5344CB8AC3E}">
        <p14:creationId xmlns:p14="http://schemas.microsoft.com/office/powerpoint/2010/main" val="2029166417"/>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839DC6-357D-4506-B8F8-162F7B0A719D}" type="datetime1">
              <a:rPr lang="en-US" smtClean="0"/>
              <a:t>3/10/2022</a:t>
            </a:fld>
            <a:endParaRPr lang="en-US"/>
          </a:p>
        </p:txBody>
      </p:sp>
      <p:sp>
        <p:nvSpPr>
          <p:cNvPr id="6" name="Footer Placeholder 5"/>
          <p:cNvSpPr>
            <a:spLocks noGrp="1"/>
          </p:cNvSpPr>
          <p:nvPr>
            <p:ph type="ftr" sz="quarter" idx="11"/>
          </p:nvPr>
        </p:nvSpPr>
        <p:spPr/>
        <p:txBody>
          <a:bodyPr/>
          <a:lstStyle/>
          <a:p>
            <a:r>
              <a:rPr lang="en-US"/>
              <a:t>rickstiggins@gmail.com            www.MichiganAssessmentConsortium.org</a:t>
            </a:r>
          </a:p>
        </p:txBody>
      </p:sp>
      <p:sp>
        <p:nvSpPr>
          <p:cNvPr id="7" name="Slide Number Placeholder 6"/>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830336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B13F4C-9128-4CD1-8E1D-B807AABFF762}" type="datetime1">
              <a:rPr lang="en-US" smtClean="0"/>
              <a:t>3/10/2022</a:t>
            </a:fld>
            <a:endParaRPr lang="en-US"/>
          </a:p>
        </p:txBody>
      </p:sp>
      <p:sp>
        <p:nvSpPr>
          <p:cNvPr id="8" name="Footer Placeholder 7"/>
          <p:cNvSpPr>
            <a:spLocks noGrp="1"/>
          </p:cNvSpPr>
          <p:nvPr>
            <p:ph type="ftr" sz="quarter" idx="11"/>
          </p:nvPr>
        </p:nvSpPr>
        <p:spPr/>
        <p:txBody>
          <a:bodyPr/>
          <a:lstStyle/>
          <a:p>
            <a:r>
              <a:rPr lang="en-US"/>
              <a:t>rickstiggins@gmail.com            www.MichiganAssessmentConsortium.org</a:t>
            </a:r>
          </a:p>
        </p:txBody>
      </p:sp>
      <p:sp>
        <p:nvSpPr>
          <p:cNvPr id="9" name="Slide Number Placeholder 8"/>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5306894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AC2FE9-E880-42D2-8206-9B08F44510BA}" type="datetime1">
              <a:rPr lang="en-US" smtClean="0"/>
              <a:t>3/10/2022</a:t>
            </a:fld>
            <a:endParaRPr lang="en-US"/>
          </a:p>
        </p:txBody>
      </p:sp>
      <p:sp>
        <p:nvSpPr>
          <p:cNvPr id="4" name="Footer Placeholder 3"/>
          <p:cNvSpPr>
            <a:spLocks noGrp="1"/>
          </p:cNvSpPr>
          <p:nvPr>
            <p:ph type="ftr" sz="quarter" idx="11"/>
          </p:nvPr>
        </p:nvSpPr>
        <p:spPr/>
        <p:txBody>
          <a:bodyPr/>
          <a:lstStyle/>
          <a:p>
            <a:r>
              <a:rPr lang="en-US"/>
              <a:t>rickstiggins@gmail.com            www.MichiganAssessmentConsortium.org</a:t>
            </a:r>
          </a:p>
        </p:txBody>
      </p:sp>
      <p:sp>
        <p:nvSpPr>
          <p:cNvPr id="5" name="Slide Number Placeholder 4"/>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0784584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A55B3B-6875-4558-8F44-2522BDBE25B2}" type="datetime1">
              <a:rPr lang="en-US" smtClean="0"/>
              <a:t>3/10/2022</a:t>
            </a:fld>
            <a:endParaRPr lang="en-US"/>
          </a:p>
        </p:txBody>
      </p:sp>
      <p:sp>
        <p:nvSpPr>
          <p:cNvPr id="3" name="Footer Placeholder 2"/>
          <p:cNvSpPr>
            <a:spLocks noGrp="1"/>
          </p:cNvSpPr>
          <p:nvPr>
            <p:ph type="ftr" sz="quarter" idx="11"/>
          </p:nvPr>
        </p:nvSpPr>
        <p:spPr/>
        <p:txBody>
          <a:bodyPr/>
          <a:lstStyle/>
          <a:p>
            <a:r>
              <a:rPr lang="en-US"/>
              <a:t>rickstiggins@gmail.com            www.MichiganAssessmentConsortium.org</a:t>
            </a:r>
          </a:p>
        </p:txBody>
      </p:sp>
      <p:sp>
        <p:nvSpPr>
          <p:cNvPr id="4" name="Slide Number Placeholder 3"/>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797907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B751F3-E14F-4CD5-9921-DA6974BB082F}" type="datetime1">
              <a:rPr lang="en-US" smtClean="0"/>
              <a:t>3/10/2022</a:t>
            </a:fld>
            <a:endParaRPr lang="en-US"/>
          </a:p>
        </p:txBody>
      </p:sp>
      <p:sp>
        <p:nvSpPr>
          <p:cNvPr id="6" name="Footer Placeholder 5"/>
          <p:cNvSpPr>
            <a:spLocks noGrp="1"/>
          </p:cNvSpPr>
          <p:nvPr>
            <p:ph type="ftr" sz="quarter" idx="11"/>
          </p:nvPr>
        </p:nvSpPr>
        <p:spPr/>
        <p:txBody>
          <a:bodyPr/>
          <a:lstStyle/>
          <a:p>
            <a:r>
              <a:rPr lang="en-US"/>
              <a:t>rickstiggins@gmail.com            www.MichiganAssessmentConsortium.org</a:t>
            </a:r>
          </a:p>
        </p:txBody>
      </p:sp>
      <p:sp>
        <p:nvSpPr>
          <p:cNvPr id="7" name="Slide Number Placeholder 6"/>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2083545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A540593-F5DA-4798-A23A-E700E9E15224}" type="datetime1">
              <a:rPr lang="en-US" smtClean="0"/>
              <a:t>3/10/2022</a:t>
            </a:fld>
            <a:endParaRPr lang="en-US"/>
          </a:p>
        </p:txBody>
      </p:sp>
      <p:sp>
        <p:nvSpPr>
          <p:cNvPr id="5" name="Footer Placeholder 4"/>
          <p:cNvSpPr>
            <a:spLocks noGrp="1"/>
          </p:cNvSpPr>
          <p:nvPr>
            <p:ph type="ftr" sz="quarter" idx="11"/>
          </p:nvPr>
        </p:nvSpPr>
        <p:spPr/>
        <p:txBody>
          <a:bodyPr/>
          <a:lstStyle>
            <a:lvl1pPr>
              <a:defRPr/>
            </a:lvl1pPr>
          </a:lstStyle>
          <a:p>
            <a:r>
              <a:rPr lang="en-US"/>
              <a:t>rickstiggins@gmail.com            www.MichiganAssessmentConsortium.org</a:t>
            </a:r>
            <a:endParaRPr lang="en-US" dirty="0"/>
          </a:p>
        </p:txBody>
      </p:sp>
      <p:sp>
        <p:nvSpPr>
          <p:cNvPr id="6" name="Slide Number Placeholder 5"/>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9481800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F4825D-E768-40A9-A992-BC4F53105222}" type="datetime1">
              <a:rPr lang="en-US" smtClean="0"/>
              <a:t>3/10/2022</a:t>
            </a:fld>
            <a:endParaRPr lang="en-US"/>
          </a:p>
        </p:txBody>
      </p:sp>
      <p:sp>
        <p:nvSpPr>
          <p:cNvPr id="6" name="Footer Placeholder 5"/>
          <p:cNvSpPr>
            <a:spLocks noGrp="1"/>
          </p:cNvSpPr>
          <p:nvPr>
            <p:ph type="ftr" sz="quarter" idx="11"/>
          </p:nvPr>
        </p:nvSpPr>
        <p:spPr/>
        <p:txBody>
          <a:bodyPr/>
          <a:lstStyle/>
          <a:p>
            <a:r>
              <a:rPr lang="en-US"/>
              <a:t>rickstiggins@gmail.com            www.MichiganAssessmentConsortium.org</a:t>
            </a:r>
            <a:endParaRPr lang="en-US" dirty="0"/>
          </a:p>
        </p:txBody>
      </p:sp>
      <p:sp>
        <p:nvSpPr>
          <p:cNvPr id="7" name="Slide Number Placeholder 6"/>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9930074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2B80F6-918E-4692-B0F0-3F97184E4FF7}" type="datetime1">
              <a:rPr lang="en-US" smtClean="0"/>
              <a:t>3/10/2022</a:t>
            </a:fld>
            <a:endParaRPr lang="en-US"/>
          </a:p>
        </p:txBody>
      </p:sp>
      <p:sp>
        <p:nvSpPr>
          <p:cNvPr id="5" name="Footer Placeholder 4"/>
          <p:cNvSpPr>
            <a:spLocks noGrp="1"/>
          </p:cNvSpPr>
          <p:nvPr>
            <p:ph type="ftr" sz="quarter" idx="11"/>
          </p:nvPr>
        </p:nvSpPr>
        <p:spPr/>
        <p:txBody>
          <a:bodyPr/>
          <a:lstStyle/>
          <a:p>
            <a:r>
              <a:rPr lang="en-US"/>
              <a:t>rickstiggins@gmail.com            www.MichiganAssessmentConsortium.org</a:t>
            </a:r>
          </a:p>
        </p:txBody>
      </p:sp>
      <p:sp>
        <p:nvSpPr>
          <p:cNvPr id="6" name="Slide Number Placeholder 5"/>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10896178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1055914" cy="365125"/>
          </a:xfrm>
        </p:spPr>
        <p:txBody>
          <a:bodyPr/>
          <a:lstStyle/>
          <a:p>
            <a:fld id="{FEC36C5D-EC1F-465F-A32F-AA2B034C5A5F}" type="datetime1">
              <a:rPr lang="en-US" smtClean="0"/>
              <a:t>3/10/2022</a:t>
            </a:fld>
            <a:endParaRPr lang="en-US" dirty="0"/>
          </a:p>
        </p:txBody>
      </p:sp>
      <p:sp>
        <p:nvSpPr>
          <p:cNvPr id="5" name="Footer Placeholder 4"/>
          <p:cNvSpPr>
            <a:spLocks noGrp="1"/>
          </p:cNvSpPr>
          <p:nvPr>
            <p:ph type="ftr" sz="quarter" idx="11"/>
          </p:nvPr>
        </p:nvSpPr>
        <p:spPr>
          <a:xfrm>
            <a:off x="2351315" y="6422854"/>
            <a:ext cx="5704490" cy="365125"/>
          </a:xfrm>
        </p:spPr>
        <p:txBody>
          <a:bodyPr/>
          <a:lstStyle/>
          <a:p>
            <a:r>
              <a:rPr lang="en-US" dirty="0"/>
              <a:t>rickstiggins@gmail.com            www.MichiganAssessmentConsortium.org</a:t>
            </a:r>
          </a:p>
        </p:txBody>
      </p:sp>
      <p:sp>
        <p:nvSpPr>
          <p:cNvPr id="6" name="Slide Number Placeholder 5"/>
          <p:cNvSpPr>
            <a:spLocks noGrp="1"/>
          </p:cNvSpPr>
          <p:nvPr>
            <p:ph type="sldNum" sz="quarter" idx="12"/>
          </p:nvPr>
        </p:nvSpPr>
        <p:spPr>
          <a:xfrm>
            <a:off x="8073048" y="6422854"/>
            <a:ext cx="879759" cy="365125"/>
          </a:xfrm>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1270171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41B3132-BA6C-49B2-8AAD-26B8A338768E}" type="datetime1">
              <a:rPr lang="en-US" smtClean="0"/>
              <a:t>3/10/2022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t>rickstiggins@gmail.com            www.MichiganAssessmentConsortium.org</a:t>
            </a: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969DCD-B566-4F58-92A3-B98CDD2E7620}" type="slidenum">
              <a:rPr lang="en-US" smtClean="0"/>
              <a:t>‹#›</a:t>
            </a:fld>
            <a:endParaRPr lang="en-US"/>
          </a:p>
        </p:txBody>
      </p:sp>
    </p:spTree>
    <p:extLst>
      <p:ext uri="{BB962C8B-B14F-4D97-AF65-F5344CB8AC3E}">
        <p14:creationId xmlns:p14="http://schemas.microsoft.com/office/powerpoint/2010/main" val="183555986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839DC6-357D-4506-B8F8-162F7B0A719D}" type="datetime1">
              <a:rPr lang="en-US" smtClean="0"/>
              <a:t>3/10/2022</a:t>
            </a:fld>
            <a:endParaRPr lang="en-US"/>
          </a:p>
        </p:txBody>
      </p:sp>
      <p:sp>
        <p:nvSpPr>
          <p:cNvPr id="6" name="Footer Placeholder 5"/>
          <p:cNvSpPr>
            <a:spLocks noGrp="1"/>
          </p:cNvSpPr>
          <p:nvPr>
            <p:ph type="ftr" sz="quarter" idx="11"/>
          </p:nvPr>
        </p:nvSpPr>
        <p:spPr/>
        <p:txBody>
          <a:bodyPr/>
          <a:lstStyle/>
          <a:p>
            <a:r>
              <a:rPr lang="en-US"/>
              <a:t>rickstiggins@gmail.com            www.MichiganAssessmentConsortium.org</a:t>
            </a:r>
          </a:p>
        </p:txBody>
      </p:sp>
      <p:sp>
        <p:nvSpPr>
          <p:cNvPr id="7" name="Slide Number Placeholder 6"/>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658693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B13F4C-9128-4CD1-8E1D-B807AABFF762}" type="datetime1">
              <a:rPr lang="en-US" smtClean="0"/>
              <a:t>3/10/2022</a:t>
            </a:fld>
            <a:endParaRPr lang="en-US"/>
          </a:p>
        </p:txBody>
      </p:sp>
      <p:sp>
        <p:nvSpPr>
          <p:cNvPr id="8" name="Footer Placeholder 7"/>
          <p:cNvSpPr>
            <a:spLocks noGrp="1"/>
          </p:cNvSpPr>
          <p:nvPr>
            <p:ph type="ftr" sz="quarter" idx="11"/>
          </p:nvPr>
        </p:nvSpPr>
        <p:spPr/>
        <p:txBody>
          <a:bodyPr/>
          <a:lstStyle/>
          <a:p>
            <a:r>
              <a:rPr lang="en-US"/>
              <a:t>rickstiggins@gmail.com            www.MichiganAssessmentConsortium.org</a:t>
            </a:r>
          </a:p>
        </p:txBody>
      </p:sp>
      <p:sp>
        <p:nvSpPr>
          <p:cNvPr id="9" name="Slide Number Placeholder 8"/>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209239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AC2FE9-E880-42D2-8206-9B08F44510BA}" type="datetime1">
              <a:rPr lang="en-US" smtClean="0"/>
              <a:t>3/10/2022</a:t>
            </a:fld>
            <a:endParaRPr lang="en-US"/>
          </a:p>
        </p:txBody>
      </p:sp>
      <p:sp>
        <p:nvSpPr>
          <p:cNvPr id="4" name="Footer Placeholder 3"/>
          <p:cNvSpPr>
            <a:spLocks noGrp="1"/>
          </p:cNvSpPr>
          <p:nvPr>
            <p:ph type="ftr" sz="quarter" idx="11"/>
          </p:nvPr>
        </p:nvSpPr>
        <p:spPr/>
        <p:txBody>
          <a:bodyPr/>
          <a:lstStyle/>
          <a:p>
            <a:r>
              <a:rPr lang="en-US"/>
              <a:t>rickstiggins@gmail.com            www.MichiganAssessmentConsortium.org</a:t>
            </a:r>
          </a:p>
        </p:txBody>
      </p:sp>
      <p:sp>
        <p:nvSpPr>
          <p:cNvPr id="5" name="Slide Number Placeholder 4"/>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413444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A55B3B-6875-4558-8F44-2522BDBE25B2}" type="datetime1">
              <a:rPr lang="en-US" smtClean="0"/>
              <a:t>3/10/2022</a:t>
            </a:fld>
            <a:endParaRPr lang="en-US"/>
          </a:p>
        </p:txBody>
      </p:sp>
      <p:sp>
        <p:nvSpPr>
          <p:cNvPr id="3" name="Footer Placeholder 2"/>
          <p:cNvSpPr>
            <a:spLocks noGrp="1"/>
          </p:cNvSpPr>
          <p:nvPr>
            <p:ph type="ftr" sz="quarter" idx="11"/>
          </p:nvPr>
        </p:nvSpPr>
        <p:spPr/>
        <p:txBody>
          <a:bodyPr/>
          <a:lstStyle/>
          <a:p>
            <a:r>
              <a:rPr lang="en-US"/>
              <a:t>rickstiggins@gmail.com            www.MichiganAssessmentConsortium.org</a:t>
            </a:r>
          </a:p>
        </p:txBody>
      </p:sp>
      <p:sp>
        <p:nvSpPr>
          <p:cNvPr id="4" name="Slide Number Placeholder 3"/>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909787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B751F3-E14F-4CD5-9921-DA6974BB082F}" type="datetime1">
              <a:rPr lang="en-US" smtClean="0"/>
              <a:t>3/10/2022</a:t>
            </a:fld>
            <a:endParaRPr lang="en-US"/>
          </a:p>
        </p:txBody>
      </p:sp>
      <p:sp>
        <p:nvSpPr>
          <p:cNvPr id="6" name="Footer Placeholder 5"/>
          <p:cNvSpPr>
            <a:spLocks noGrp="1"/>
          </p:cNvSpPr>
          <p:nvPr>
            <p:ph type="ftr" sz="quarter" idx="11"/>
          </p:nvPr>
        </p:nvSpPr>
        <p:spPr/>
        <p:txBody>
          <a:bodyPr/>
          <a:lstStyle/>
          <a:p>
            <a:r>
              <a:rPr lang="en-US"/>
              <a:t>rickstiggins@gmail.com            www.MichiganAssessmentConsortium.org</a:t>
            </a:r>
          </a:p>
        </p:txBody>
      </p:sp>
      <p:sp>
        <p:nvSpPr>
          <p:cNvPr id="7" name="Slide Number Placeholder 6"/>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3609831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F4825D-E768-40A9-A992-BC4F53105222}" type="datetime1">
              <a:rPr lang="en-US" smtClean="0"/>
              <a:t>3/10/2022</a:t>
            </a:fld>
            <a:endParaRPr lang="en-US"/>
          </a:p>
        </p:txBody>
      </p:sp>
      <p:sp>
        <p:nvSpPr>
          <p:cNvPr id="6" name="Footer Placeholder 5"/>
          <p:cNvSpPr>
            <a:spLocks noGrp="1"/>
          </p:cNvSpPr>
          <p:nvPr>
            <p:ph type="ftr" sz="quarter" idx="11"/>
          </p:nvPr>
        </p:nvSpPr>
        <p:spPr/>
        <p:txBody>
          <a:bodyPr/>
          <a:lstStyle/>
          <a:p>
            <a:r>
              <a:rPr lang="en-US"/>
              <a:t>rickstiggins@gmail.com            www.MichiganAssessmentConsortium.org</a:t>
            </a:r>
            <a:endParaRPr lang="en-US" dirty="0"/>
          </a:p>
        </p:txBody>
      </p:sp>
      <p:sp>
        <p:nvSpPr>
          <p:cNvPr id="7" name="Slide Number Placeholder 6"/>
          <p:cNvSpPr>
            <a:spLocks noGrp="1"/>
          </p:cNvSpPr>
          <p:nvPr>
            <p:ph type="sldNum" sz="quarter" idx="12"/>
          </p:nvPr>
        </p:nvSpPr>
        <p:spPr/>
        <p:txBody>
          <a:bodyPr/>
          <a:lstStyle/>
          <a:p>
            <a:fld id="{0B969DCD-B566-4F58-92A3-B98CDD2E7620}" type="slidenum">
              <a:rPr lang="en-US" smtClean="0"/>
              <a:t>‹#›</a:t>
            </a:fld>
            <a:endParaRPr lang="en-US"/>
          </a:p>
        </p:txBody>
      </p:sp>
    </p:spTree>
    <p:extLst>
      <p:ext uri="{BB962C8B-B14F-4D97-AF65-F5344CB8AC3E}">
        <p14:creationId xmlns:p14="http://schemas.microsoft.com/office/powerpoint/2010/main" val="142124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755C399-AE1C-427B-8342-E4179D78683C}" type="datetime1">
              <a:rPr lang="en-US" smtClean="0"/>
              <a:t>3/10/2022</a:t>
            </a:fld>
            <a:endParaRPr lang="en-US" dirty="0"/>
          </a:p>
        </p:txBody>
      </p:sp>
      <p:sp>
        <p:nvSpPr>
          <p:cNvPr id="5" name="Footer Placeholder 4"/>
          <p:cNvSpPr>
            <a:spLocks noGrp="1"/>
          </p:cNvSpPr>
          <p:nvPr>
            <p:ph type="ftr" sz="quarter" idx="3"/>
          </p:nvPr>
        </p:nvSpPr>
        <p:spPr>
          <a:xfrm>
            <a:off x="4203160" y="6422854"/>
            <a:ext cx="6437751" cy="435146"/>
          </a:xfrm>
          <a:prstGeom prst="rect">
            <a:avLst/>
          </a:prstGeom>
        </p:spPr>
        <p:txBody>
          <a:bodyPr vert="horz" lIns="91440" tIns="45720" rIns="91440" bIns="45720" rtlCol="0" anchor="ctr"/>
          <a:lstStyle>
            <a:lvl1pPr algn="r">
              <a:defRPr sz="1400">
                <a:solidFill>
                  <a:schemeClr val="tx1"/>
                </a:solidFill>
              </a:defRPr>
            </a:lvl1pPr>
          </a:lstStyle>
          <a:p>
            <a:r>
              <a:rPr lang="en-US" dirty="0"/>
              <a:t>rickstiggins@gmail.com     •     www.MichiganAssessmentConsortium.org</a:t>
            </a: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600" b="0">
                <a:solidFill>
                  <a:schemeClr val="tx1"/>
                </a:solidFill>
              </a:defRPr>
            </a:lvl1pPr>
          </a:lstStyle>
          <a:p>
            <a:fld id="{0B969DCD-B566-4F58-92A3-B98CDD2E7620}" type="slidenum">
              <a:rPr lang="en-US" smtClean="0"/>
              <a:pPr/>
              <a:t>‹#›</a:t>
            </a:fld>
            <a:endParaRPr lang="en-US" dirty="0"/>
          </a:p>
        </p:txBody>
      </p:sp>
    </p:spTree>
    <p:extLst>
      <p:ext uri="{BB962C8B-B14F-4D97-AF65-F5344CB8AC3E}">
        <p14:creationId xmlns:p14="http://schemas.microsoft.com/office/powerpoint/2010/main" val="4290201119"/>
      </p:ext>
    </p:extLst>
  </p:cSld>
  <p:clrMap bg1="dk1" tx1="lt1" bg2="dk2" tx2="lt2" accent1="accent1" accent2="accent2" accent3="accent3" accent4="accent4" accent5="accent5" accent6="accent6" hlink="hlink" folHlink="folHlink"/>
  <p:sldLayoutIdLst>
    <p:sldLayoutId id="2147483976"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Lst>
  <p:hf hd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755C399-AE1C-427B-8342-E4179D78683C}" type="datetime1">
              <a:rPr lang="en-US" smtClean="0"/>
              <a:t>3/10/2022</a:t>
            </a:fld>
            <a:endParaRPr lang="en-US" dirty="0"/>
          </a:p>
        </p:txBody>
      </p:sp>
      <p:sp>
        <p:nvSpPr>
          <p:cNvPr id="5" name="Footer Placeholder 4"/>
          <p:cNvSpPr>
            <a:spLocks noGrp="1"/>
          </p:cNvSpPr>
          <p:nvPr>
            <p:ph type="ftr" sz="quarter" idx="3"/>
          </p:nvPr>
        </p:nvSpPr>
        <p:spPr>
          <a:xfrm>
            <a:off x="4203160" y="6422854"/>
            <a:ext cx="6437751" cy="435146"/>
          </a:xfrm>
          <a:prstGeom prst="rect">
            <a:avLst/>
          </a:prstGeom>
        </p:spPr>
        <p:txBody>
          <a:bodyPr vert="horz" lIns="91440" tIns="45720" rIns="91440" bIns="45720" rtlCol="0" anchor="ctr"/>
          <a:lstStyle>
            <a:lvl1pPr algn="r">
              <a:defRPr sz="1400">
                <a:solidFill>
                  <a:schemeClr val="tx1"/>
                </a:solidFill>
              </a:defRPr>
            </a:lvl1pPr>
          </a:lstStyle>
          <a:p>
            <a:r>
              <a:rPr lang="en-US" dirty="0"/>
              <a:t>rickstiggins@gmail.com     •     www.MichiganAssessmentConsortium.org</a:t>
            </a: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600" b="0">
                <a:solidFill>
                  <a:schemeClr val="tx1"/>
                </a:solidFill>
              </a:defRPr>
            </a:lvl1pPr>
          </a:lstStyle>
          <a:p>
            <a:fld id="{0B969DCD-B566-4F58-92A3-B98CDD2E7620}" type="slidenum">
              <a:rPr lang="en-US" smtClean="0"/>
              <a:pPr/>
              <a:t>‹#›</a:t>
            </a:fld>
            <a:endParaRPr lang="en-US" dirty="0"/>
          </a:p>
        </p:txBody>
      </p:sp>
    </p:spTree>
    <p:extLst>
      <p:ext uri="{BB962C8B-B14F-4D97-AF65-F5344CB8AC3E}">
        <p14:creationId xmlns:p14="http://schemas.microsoft.com/office/powerpoint/2010/main" val="2939811998"/>
      </p:ext>
    </p:extLst>
  </p:cSld>
  <p:clrMap bg1="dk1" tx1="lt1" bg2="dk2" tx2="lt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Lst>
  <p:hf hd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michiganassessmentconsortium.org/" TargetMode="External"/><Relationship Id="rId2" Type="http://schemas.openxmlformats.org/officeDocument/2006/relationships/hyperlink" Target="mailto:rickstiggins@gmail.co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creativecommons.org/licenses/by-nc/4.0/" TargetMode="External"/><Relationship Id="rId2" Type="http://schemas.openxmlformats.org/officeDocument/2006/relationships/hyperlink" Target="http://www.michiganassessmentconsortium.org/events/Stiggins-webinars"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hyperlink" Target="http://www.michiganassessmentconsortium.org/events/Stiggins-webinars"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gs>
            <a:gs pos="100000">
              <a:schemeClr val="bg2">
                <a:shade val="96000"/>
                <a:satMod val="160000"/>
                <a:lumMod val="100000"/>
              </a:schemeClr>
            </a:gs>
          </a:gsLst>
          <a:lin ang="474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1D4E2-E4B6-4E9C-9A41-5B92A7DB82DF}"/>
              </a:ext>
            </a:extLst>
          </p:cNvPr>
          <p:cNvSpPr>
            <a:spLocks noGrp="1"/>
          </p:cNvSpPr>
          <p:nvPr>
            <p:ph type="ctrTitle"/>
          </p:nvPr>
        </p:nvSpPr>
        <p:spPr>
          <a:xfrm>
            <a:off x="4039561" y="366830"/>
            <a:ext cx="7644039" cy="3566881"/>
          </a:xfrm>
        </p:spPr>
        <p:txBody>
          <a:bodyPr>
            <a:normAutofit fontScale="90000"/>
          </a:bodyPr>
          <a:lstStyle/>
          <a:p>
            <a:pPr>
              <a:lnSpc>
                <a:spcPct val="90000"/>
              </a:lnSpc>
            </a:pPr>
            <a:br>
              <a:rPr lang="en-US" sz="2100" b="1" dirty="0">
                <a:latin typeface="+mn-lt"/>
              </a:rPr>
            </a:br>
            <a:br>
              <a:rPr lang="en-US" sz="2100" b="1" dirty="0">
                <a:latin typeface="+mn-lt"/>
              </a:rPr>
            </a:br>
            <a:br>
              <a:rPr lang="en-US" sz="2100" b="1" dirty="0">
                <a:latin typeface="+mn-lt"/>
              </a:rPr>
            </a:br>
            <a:br>
              <a:rPr lang="en-US" sz="2100" b="1" dirty="0">
                <a:latin typeface="+mn-lt"/>
              </a:rPr>
            </a:br>
            <a:br>
              <a:rPr lang="en-US" sz="2100" b="1" dirty="0">
                <a:latin typeface="+mn-lt"/>
              </a:rPr>
            </a:br>
            <a:br>
              <a:rPr lang="en-US" sz="2100" b="1" dirty="0">
                <a:latin typeface="+mn-lt"/>
              </a:rPr>
            </a:br>
            <a:br>
              <a:rPr lang="en-US" sz="2100" b="1" dirty="0">
                <a:latin typeface="+mn-lt"/>
              </a:rPr>
            </a:br>
            <a:r>
              <a:rPr lang="en-US" sz="4400" b="1" dirty="0">
                <a:solidFill>
                  <a:srgbClr val="E27410"/>
                </a:solidFill>
                <a:latin typeface="+mn-lt"/>
              </a:rPr>
              <a:t>A VISION OF EXCELLENCE </a:t>
            </a:r>
            <a:br>
              <a:rPr lang="en-US" sz="4400" b="1" dirty="0">
                <a:solidFill>
                  <a:srgbClr val="E27410"/>
                </a:solidFill>
                <a:latin typeface="+mn-lt"/>
              </a:rPr>
            </a:br>
            <a:r>
              <a:rPr lang="en-US" sz="4400" b="1" dirty="0">
                <a:solidFill>
                  <a:srgbClr val="E27410"/>
                </a:solidFill>
                <a:latin typeface="+mn-lt"/>
              </a:rPr>
              <a:t>IN  ASSESSMENT</a:t>
            </a:r>
            <a:br>
              <a:rPr lang="en-US" sz="2100" b="1" dirty="0">
                <a:latin typeface="+mn-lt"/>
              </a:rPr>
            </a:br>
            <a:r>
              <a:rPr lang="en-US" sz="3100" b="1" dirty="0">
                <a:latin typeface="+mn-lt"/>
              </a:rPr>
              <a:t>Session #2: </a:t>
            </a:r>
            <a:br>
              <a:rPr lang="en-US" sz="3100" b="1" dirty="0">
                <a:latin typeface="+mn-lt"/>
              </a:rPr>
            </a:br>
            <a:r>
              <a:rPr lang="en-US" sz="3100" b="1" dirty="0">
                <a:latin typeface="+mn-lt"/>
              </a:rPr>
              <a:t>A Foundation of Quality Assessment</a:t>
            </a:r>
            <a:br>
              <a:rPr lang="en-US" sz="2100" b="1" dirty="0">
                <a:solidFill>
                  <a:srgbClr val="E27410"/>
                </a:solidFill>
                <a:latin typeface="+mn-lt"/>
              </a:rPr>
            </a:br>
            <a:endParaRPr lang="en-US" sz="2100" b="1" dirty="0">
              <a:solidFill>
                <a:srgbClr val="E27410"/>
              </a:solidFill>
              <a:latin typeface="+mn-lt"/>
            </a:endParaRPr>
          </a:p>
        </p:txBody>
      </p:sp>
      <p:sp>
        <p:nvSpPr>
          <p:cNvPr id="3" name="Subtitle 2">
            <a:extLst>
              <a:ext uri="{FF2B5EF4-FFF2-40B4-BE49-F238E27FC236}">
                <a16:creationId xmlns:a16="http://schemas.microsoft.com/office/drawing/2014/main" id="{0265E16F-66EE-4F0F-A5E8-9BCE0383DF35}"/>
              </a:ext>
            </a:extLst>
          </p:cNvPr>
          <p:cNvSpPr>
            <a:spLocks noGrp="1"/>
          </p:cNvSpPr>
          <p:nvPr>
            <p:ph type="subTitle" idx="1"/>
          </p:nvPr>
        </p:nvSpPr>
        <p:spPr>
          <a:xfrm>
            <a:off x="1353072" y="4554040"/>
            <a:ext cx="2605995" cy="592330"/>
          </a:xfrm>
        </p:spPr>
        <p:txBody>
          <a:bodyPr>
            <a:noAutofit/>
          </a:bodyPr>
          <a:lstStyle/>
          <a:p>
            <a:pPr>
              <a:lnSpc>
                <a:spcPct val="90000"/>
              </a:lnSpc>
            </a:pPr>
            <a:r>
              <a:rPr lang="en-US" sz="2800" b="1" dirty="0"/>
              <a:t>Rick Stiggins</a:t>
            </a:r>
          </a:p>
        </p:txBody>
      </p:sp>
      <p:pic>
        <p:nvPicPr>
          <p:cNvPr id="4" name="Picture 3">
            <a:extLst>
              <a:ext uri="{FF2B5EF4-FFF2-40B4-BE49-F238E27FC236}">
                <a16:creationId xmlns:a16="http://schemas.microsoft.com/office/drawing/2014/main" id="{9FE53169-8B28-4A8F-9625-E2BCDE92C8B6}"/>
              </a:ext>
            </a:extLst>
          </p:cNvPr>
          <p:cNvPicPr>
            <a:picLocks noChangeAspect="1"/>
          </p:cNvPicPr>
          <p:nvPr/>
        </p:nvPicPr>
        <p:blipFill>
          <a:blip r:embed="rId2"/>
          <a:stretch>
            <a:fillRect/>
          </a:stretch>
        </p:blipFill>
        <p:spPr>
          <a:xfrm>
            <a:off x="1426201" y="1238949"/>
            <a:ext cx="2613360" cy="3178410"/>
          </a:xfrm>
          <a:prstGeom prst="rect">
            <a:avLst/>
          </a:prstGeom>
          <a:ln w="50800">
            <a:solidFill>
              <a:srgbClr val="E27410"/>
            </a:solidFill>
          </a:ln>
        </p:spPr>
      </p:pic>
    </p:spTree>
    <p:extLst>
      <p:ext uri="{BB962C8B-B14F-4D97-AF65-F5344CB8AC3E}">
        <p14:creationId xmlns:p14="http://schemas.microsoft.com/office/powerpoint/2010/main" val="1359197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C7C0D9A-5BEB-4B6A-9314-3CEB870A93DF}"/>
              </a:ext>
            </a:extLst>
          </p:cNvPr>
          <p:cNvSpPr>
            <a:spLocks noGrp="1"/>
          </p:cNvSpPr>
          <p:nvPr>
            <p:ph type="ftr" sz="quarter" idx="11"/>
          </p:nvPr>
        </p:nvSpPr>
        <p:spPr/>
        <p:txBody>
          <a:bodyPr/>
          <a:lstStyle/>
          <a:p>
            <a:r>
              <a:rPr lang="en-US"/>
              <a:t>rickstiggins@gmail.com            www.MichiganAssessmentConsortium.org</a:t>
            </a:r>
            <a:endParaRPr lang="en-US" dirty="0"/>
          </a:p>
        </p:txBody>
      </p:sp>
      <p:sp>
        <p:nvSpPr>
          <p:cNvPr id="8" name="Slide Number Placeholder 7">
            <a:extLst>
              <a:ext uri="{FF2B5EF4-FFF2-40B4-BE49-F238E27FC236}">
                <a16:creationId xmlns:a16="http://schemas.microsoft.com/office/drawing/2014/main" id="{162CA7A6-786C-40FF-B97F-E9CAD15C2D81}"/>
              </a:ext>
            </a:extLst>
          </p:cNvPr>
          <p:cNvSpPr>
            <a:spLocks noGrp="1"/>
          </p:cNvSpPr>
          <p:nvPr>
            <p:ph type="sldNum" sz="quarter" idx="12"/>
          </p:nvPr>
        </p:nvSpPr>
        <p:spPr/>
        <p:txBody>
          <a:bodyPr/>
          <a:lstStyle/>
          <a:p>
            <a:fld id="{0B969DCD-B566-4F58-92A3-B98CDD2E7620}" type="slidenum">
              <a:rPr lang="en-US" smtClean="0"/>
              <a:t>10</a:t>
            </a:fld>
            <a:endParaRPr lang="en-US"/>
          </a:p>
        </p:txBody>
      </p:sp>
      <p:sp>
        <p:nvSpPr>
          <p:cNvPr id="4" name="Title 3">
            <a:extLst>
              <a:ext uri="{FF2B5EF4-FFF2-40B4-BE49-F238E27FC236}">
                <a16:creationId xmlns:a16="http://schemas.microsoft.com/office/drawing/2014/main" id="{046E19B0-CF04-4CEF-8093-94740A637F47}"/>
              </a:ext>
            </a:extLst>
          </p:cNvPr>
          <p:cNvSpPr>
            <a:spLocks noGrp="1"/>
          </p:cNvSpPr>
          <p:nvPr>
            <p:ph type="title" idx="4294967295"/>
          </p:nvPr>
        </p:nvSpPr>
        <p:spPr>
          <a:xfrm>
            <a:off x="0" y="284163"/>
            <a:ext cx="9783763" cy="1508125"/>
          </a:xfrm>
        </p:spPr>
        <p:txBody>
          <a:bodyPr/>
          <a:lstStyle/>
          <a:p>
            <a:r>
              <a:rPr lang="en-US" dirty="0"/>
              <a:t> Pre-pandemic assignments:</a:t>
            </a:r>
          </a:p>
        </p:txBody>
      </p:sp>
      <p:sp>
        <p:nvSpPr>
          <p:cNvPr id="9" name="Oval 2">
            <a:extLst>
              <a:ext uri="{FF2B5EF4-FFF2-40B4-BE49-F238E27FC236}">
                <a16:creationId xmlns:a16="http://schemas.microsoft.com/office/drawing/2014/main" id="{5A492B4B-704E-45FD-9175-22D271EFEA9A}"/>
              </a:ext>
            </a:extLst>
          </p:cNvPr>
          <p:cNvSpPr>
            <a:spLocks noChangeArrowheads="1"/>
          </p:cNvSpPr>
          <p:nvPr/>
        </p:nvSpPr>
        <p:spPr bwMode="auto">
          <a:xfrm>
            <a:off x="2362201" y="1461654"/>
            <a:ext cx="2438400" cy="1371600"/>
          </a:xfrm>
          <a:prstGeom prst="ellipse">
            <a:avLst/>
          </a:prstGeom>
          <a:solidFill>
            <a:srgbClr val="E8F7E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PURPOSE</a:t>
            </a:r>
          </a:p>
        </p:txBody>
      </p:sp>
      <p:sp>
        <p:nvSpPr>
          <p:cNvPr id="10" name="Oval 3">
            <a:extLst>
              <a:ext uri="{FF2B5EF4-FFF2-40B4-BE49-F238E27FC236}">
                <a16:creationId xmlns:a16="http://schemas.microsoft.com/office/drawing/2014/main" id="{5F595DC3-5EC2-42C8-AF4B-1D2A8E27A8AB}"/>
              </a:ext>
            </a:extLst>
          </p:cNvPr>
          <p:cNvSpPr>
            <a:spLocks noChangeArrowheads="1"/>
          </p:cNvSpPr>
          <p:nvPr/>
        </p:nvSpPr>
        <p:spPr bwMode="auto">
          <a:xfrm>
            <a:off x="2286001" y="4814454"/>
            <a:ext cx="2438400" cy="1371600"/>
          </a:xfrm>
          <a:prstGeom prst="ellipse">
            <a:avLst/>
          </a:prstGeom>
          <a:solidFill>
            <a:srgbClr val="E8F7E5">
              <a:alpha val="89018"/>
            </a:srgbClr>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TARGET</a:t>
            </a:r>
          </a:p>
        </p:txBody>
      </p:sp>
      <p:sp>
        <p:nvSpPr>
          <p:cNvPr id="11" name="Text Box 4">
            <a:extLst>
              <a:ext uri="{FF2B5EF4-FFF2-40B4-BE49-F238E27FC236}">
                <a16:creationId xmlns:a16="http://schemas.microsoft.com/office/drawing/2014/main" id="{702A932E-8059-44AB-B02F-B3B10C665BCA}"/>
              </a:ext>
            </a:extLst>
          </p:cNvPr>
          <p:cNvSpPr txBox="1">
            <a:spLocks noChangeArrowheads="1"/>
          </p:cNvSpPr>
          <p:nvPr/>
        </p:nvSpPr>
        <p:spPr bwMode="auto">
          <a:xfrm>
            <a:off x="2971801" y="471054"/>
            <a:ext cx="2667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eaLnBrk="1" hangingPunct="1">
              <a:spcBef>
                <a:spcPct val="50000"/>
              </a:spcBef>
              <a:buFontTx/>
              <a:buNone/>
            </a:pPr>
            <a:r>
              <a:rPr lang="en-US" altLang="en-US" b="1" dirty="0">
                <a:latin typeface="Trebuchet MS" pitchFamily="34" charset="0"/>
              </a:rPr>
              <a:t>ACCURACY</a:t>
            </a:r>
          </a:p>
        </p:txBody>
      </p:sp>
      <p:sp>
        <p:nvSpPr>
          <p:cNvPr id="12" name="Text Box 5">
            <a:extLst>
              <a:ext uri="{FF2B5EF4-FFF2-40B4-BE49-F238E27FC236}">
                <a16:creationId xmlns:a16="http://schemas.microsoft.com/office/drawing/2014/main" id="{61AF0AE1-8E76-4CD1-84BF-FEF6FEE6CF04}"/>
              </a:ext>
            </a:extLst>
          </p:cNvPr>
          <p:cNvSpPr txBox="1">
            <a:spLocks noChangeArrowheads="1"/>
          </p:cNvSpPr>
          <p:nvPr/>
        </p:nvSpPr>
        <p:spPr bwMode="auto">
          <a:xfrm>
            <a:off x="6629401" y="471054"/>
            <a:ext cx="3581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eaLnBrk="1" hangingPunct="1">
              <a:spcBef>
                <a:spcPct val="50000"/>
              </a:spcBef>
              <a:buFontTx/>
              <a:buNone/>
            </a:pPr>
            <a:r>
              <a:rPr lang="en-US" altLang="en-US" b="1" dirty="0">
                <a:latin typeface="Trebuchet MS" pitchFamily="34" charset="0"/>
              </a:rPr>
              <a:t>EFFECTIVE USE</a:t>
            </a:r>
          </a:p>
        </p:txBody>
      </p:sp>
      <p:sp>
        <p:nvSpPr>
          <p:cNvPr id="14" name="Line 8">
            <a:extLst>
              <a:ext uri="{FF2B5EF4-FFF2-40B4-BE49-F238E27FC236}">
                <a16:creationId xmlns:a16="http://schemas.microsoft.com/office/drawing/2014/main" id="{B7A46B62-499C-4FC5-8F93-27984EB36C21}"/>
              </a:ext>
            </a:extLst>
          </p:cNvPr>
          <p:cNvSpPr>
            <a:spLocks noChangeShapeType="1"/>
          </p:cNvSpPr>
          <p:nvPr/>
        </p:nvSpPr>
        <p:spPr bwMode="auto">
          <a:xfrm>
            <a:off x="2133601" y="928254"/>
            <a:ext cx="784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 name="Line 7">
            <a:extLst>
              <a:ext uri="{FF2B5EF4-FFF2-40B4-BE49-F238E27FC236}">
                <a16:creationId xmlns:a16="http://schemas.microsoft.com/office/drawing/2014/main" id="{253B1692-CA3C-4999-A608-CBBADB509324}"/>
              </a:ext>
            </a:extLst>
          </p:cNvPr>
          <p:cNvSpPr>
            <a:spLocks noChangeShapeType="1"/>
          </p:cNvSpPr>
          <p:nvPr/>
        </p:nvSpPr>
        <p:spPr bwMode="auto">
          <a:xfrm>
            <a:off x="6001950" y="327875"/>
            <a:ext cx="0" cy="594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48419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B4BD0-CB36-46BC-B76A-7CFE455AD54E}"/>
              </a:ext>
            </a:extLst>
          </p:cNvPr>
          <p:cNvSpPr>
            <a:spLocks noGrp="1"/>
          </p:cNvSpPr>
          <p:nvPr>
            <p:ph type="title"/>
          </p:nvPr>
        </p:nvSpPr>
        <p:spPr>
          <a:xfrm>
            <a:off x="643467" y="1325880"/>
            <a:ext cx="3089437" cy="4206240"/>
          </a:xfrm>
        </p:spPr>
        <p:txBody>
          <a:bodyPr>
            <a:normAutofit/>
          </a:bodyPr>
          <a:lstStyle/>
          <a:p>
            <a:pPr algn="r"/>
            <a:r>
              <a:rPr lang="en-US" sz="3200" b="1" dirty="0">
                <a:solidFill>
                  <a:schemeClr val="accent4"/>
                </a:solidFill>
                <a:latin typeface="+mn-lt"/>
              </a:rPr>
              <a:t>Key </a:t>
            </a:r>
            <a:r>
              <a:rPr lang="en-US" sz="4400" dirty="0">
                <a:solidFill>
                  <a:schemeClr val="accent4"/>
                </a:solidFill>
                <a:latin typeface="+mn-lt"/>
              </a:rPr>
              <a:t>2:</a:t>
            </a:r>
            <a:br>
              <a:rPr lang="en-US" sz="4400" dirty="0">
                <a:solidFill>
                  <a:schemeClr val="tx2"/>
                </a:solidFill>
                <a:latin typeface="+mn-lt"/>
              </a:rPr>
            </a:br>
            <a:r>
              <a:rPr lang="en-US" sz="3200" b="1" dirty="0">
                <a:solidFill>
                  <a:schemeClr val="tx2"/>
                </a:solidFill>
                <a:latin typeface="+mn-lt"/>
              </a:rPr>
              <a:t>Clear Learning Targets</a:t>
            </a:r>
            <a:endParaRPr lang="en-US" sz="4400" dirty="0">
              <a:solidFill>
                <a:schemeClr val="tx2"/>
              </a:solidFill>
              <a:latin typeface="+mn-lt"/>
            </a:endParaRPr>
          </a:p>
        </p:txBody>
      </p:sp>
      <p:sp>
        <p:nvSpPr>
          <p:cNvPr id="2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3"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96397F-5D17-4B5F-A78F-1157E7E3EA43}"/>
              </a:ext>
            </a:extLst>
          </p:cNvPr>
          <p:cNvSpPr>
            <a:spLocks noGrp="1"/>
          </p:cNvSpPr>
          <p:nvPr>
            <p:ph idx="1"/>
          </p:nvPr>
        </p:nvSpPr>
        <p:spPr>
          <a:xfrm>
            <a:off x="4381668" y="816784"/>
            <a:ext cx="6605331" cy="5408500"/>
          </a:xfrm>
        </p:spPr>
        <p:txBody>
          <a:bodyPr anchor="ctr">
            <a:normAutofit/>
          </a:bodyPr>
          <a:lstStyle/>
          <a:p>
            <a:r>
              <a:rPr lang="en-US" sz="3600" b="1" dirty="0">
                <a:solidFill>
                  <a:schemeClr val="tx2"/>
                </a:solidFill>
              </a:rPr>
              <a:t>Are our targets clear to us? Are they clear to students?</a:t>
            </a:r>
          </a:p>
          <a:p>
            <a:r>
              <a:rPr lang="en-US" sz="3600" b="1" dirty="0">
                <a:solidFill>
                  <a:schemeClr val="tx2"/>
                </a:solidFill>
              </a:rPr>
              <a:t>Can we identify what kinds of targets we have?</a:t>
            </a:r>
          </a:p>
          <a:p>
            <a:r>
              <a:rPr lang="en-US" sz="3600" b="1" dirty="0">
                <a:solidFill>
                  <a:schemeClr val="tx2"/>
                </a:solidFill>
              </a:rPr>
              <a:t>Do our assessments </a:t>
            </a:r>
            <a:r>
              <a:rPr lang="en-US" sz="3600" b="1" dirty="0">
                <a:solidFill>
                  <a:srgbClr val="EB7647"/>
                </a:solidFill>
              </a:rPr>
              <a:t>reflect the targets </a:t>
            </a:r>
            <a:r>
              <a:rPr lang="en-US" sz="3600" b="1" dirty="0">
                <a:solidFill>
                  <a:schemeClr val="tx2"/>
                </a:solidFill>
              </a:rPr>
              <a:t>students have had the opportunity to learn?</a:t>
            </a:r>
          </a:p>
        </p:txBody>
      </p:sp>
      <p:sp>
        <p:nvSpPr>
          <p:cNvPr id="24"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a:extLst>
              <a:ext uri="{FF2B5EF4-FFF2-40B4-BE49-F238E27FC236}">
                <a16:creationId xmlns:a16="http://schemas.microsoft.com/office/drawing/2014/main" id="{DB31224C-6B2F-4497-B87B-9921E3D3C0E9}"/>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9" name="Slide Number Placeholder 8">
            <a:extLst>
              <a:ext uri="{FF2B5EF4-FFF2-40B4-BE49-F238E27FC236}">
                <a16:creationId xmlns:a16="http://schemas.microsoft.com/office/drawing/2014/main" id="{6683D1D2-0737-43FC-B38E-5E7B1F2FADA0}"/>
              </a:ext>
            </a:extLst>
          </p:cNvPr>
          <p:cNvSpPr>
            <a:spLocks noGrp="1"/>
          </p:cNvSpPr>
          <p:nvPr>
            <p:ph type="sldNum" sz="quarter" idx="12"/>
          </p:nvPr>
        </p:nvSpPr>
        <p:spPr/>
        <p:txBody>
          <a:bodyPr/>
          <a:lstStyle/>
          <a:p>
            <a:fld id="{0B969DCD-B566-4F58-92A3-B98CDD2E7620}" type="slidenum">
              <a:rPr lang="en-US" smtClean="0"/>
              <a:t>11</a:t>
            </a:fld>
            <a:endParaRPr lang="en-US"/>
          </a:p>
        </p:txBody>
      </p:sp>
    </p:spTree>
    <p:extLst>
      <p:ext uri="{BB962C8B-B14F-4D97-AF65-F5344CB8AC3E}">
        <p14:creationId xmlns:p14="http://schemas.microsoft.com/office/powerpoint/2010/main" val="3597989246"/>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6E19B0-CF04-4CEF-8093-94740A637F47}"/>
              </a:ext>
            </a:extLst>
          </p:cNvPr>
          <p:cNvSpPr>
            <a:spLocks noGrp="1"/>
          </p:cNvSpPr>
          <p:nvPr>
            <p:ph type="title"/>
          </p:nvPr>
        </p:nvSpPr>
        <p:spPr/>
        <p:txBody>
          <a:bodyPr/>
          <a:lstStyle/>
          <a:p>
            <a:r>
              <a:rPr lang="en-US" b="1" dirty="0"/>
              <a:t>Clarifying Learning Targets </a:t>
            </a:r>
            <a:br>
              <a:rPr lang="en-US" b="1" dirty="0"/>
            </a:br>
            <a:r>
              <a:rPr lang="en-US" b="1" dirty="0"/>
              <a:t>for Assessment</a:t>
            </a:r>
          </a:p>
        </p:txBody>
      </p:sp>
      <p:sp>
        <p:nvSpPr>
          <p:cNvPr id="37890" name="Content Placeholder 2"/>
          <p:cNvSpPr>
            <a:spLocks noGrp="1"/>
          </p:cNvSpPr>
          <p:nvPr>
            <p:ph idx="1"/>
          </p:nvPr>
        </p:nvSpPr>
        <p:spPr>
          <a:xfrm>
            <a:off x="1202919" y="2011680"/>
            <a:ext cx="9784080" cy="4580051"/>
          </a:xfrm>
        </p:spPr>
        <p:txBody>
          <a:bodyPr vert="horz" lIns="91440" tIns="45720" rIns="91440" bIns="45720" rtlCol="0" anchor="t">
            <a:normAutofit lnSpcReduction="10000"/>
          </a:bodyPr>
          <a:lstStyle/>
          <a:p>
            <a:pPr>
              <a:lnSpc>
                <a:spcPct val="110000"/>
              </a:lnSpc>
              <a:spcBef>
                <a:spcPts val="0"/>
              </a:spcBef>
              <a:spcAft>
                <a:spcPts val="600"/>
              </a:spcAft>
            </a:pPr>
            <a:r>
              <a:rPr lang="en-US" sz="2800" b="1" dirty="0"/>
              <a:t>Begin with pre-set standards</a:t>
            </a:r>
          </a:p>
          <a:p>
            <a:pPr>
              <a:lnSpc>
                <a:spcPct val="110000"/>
              </a:lnSpc>
              <a:spcBef>
                <a:spcPts val="0"/>
              </a:spcBef>
              <a:spcAft>
                <a:spcPts val="600"/>
              </a:spcAft>
            </a:pPr>
            <a:r>
              <a:rPr lang="en-US" sz="2800" b="1" dirty="0"/>
              <a:t>Ordered in learning progressions</a:t>
            </a:r>
          </a:p>
          <a:p>
            <a:pPr>
              <a:lnSpc>
                <a:spcPct val="110000"/>
              </a:lnSpc>
              <a:spcBef>
                <a:spcPts val="0"/>
              </a:spcBef>
              <a:spcAft>
                <a:spcPts val="600"/>
              </a:spcAft>
            </a:pPr>
            <a:r>
              <a:rPr lang="en-US" sz="2800" b="1" dirty="0">
                <a:solidFill>
                  <a:schemeClr val="accent4">
                    <a:lumMod val="60000"/>
                    <a:lumOff val="40000"/>
                  </a:schemeClr>
                </a:solidFill>
              </a:rPr>
              <a:t>MASTERED BY TEACHERS WHO ARE TO HELP STUDENTS MASTER THEM</a:t>
            </a:r>
          </a:p>
          <a:p>
            <a:pPr>
              <a:lnSpc>
                <a:spcPct val="110000"/>
              </a:lnSpc>
              <a:spcBef>
                <a:spcPts val="0"/>
              </a:spcBef>
              <a:spcAft>
                <a:spcPts val="600"/>
              </a:spcAft>
            </a:pPr>
            <a:r>
              <a:rPr lang="en-US" sz="2800" b="1" dirty="0"/>
              <a:t>Deconstructed into scaffolding leading to each standard</a:t>
            </a:r>
          </a:p>
          <a:p>
            <a:pPr>
              <a:lnSpc>
                <a:spcPct val="110000"/>
              </a:lnSpc>
              <a:spcBef>
                <a:spcPts val="0"/>
              </a:spcBef>
              <a:spcAft>
                <a:spcPts val="600"/>
              </a:spcAft>
            </a:pPr>
            <a:r>
              <a:rPr lang="en-US" sz="2800" b="1" dirty="0"/>
              <a:t>Communicated to learners up front in language they can understand</a:t>
            </a:r>
          </a:p>
          <a:p>
            <a:pPr>
              <a:lnSpc>
                <a:spcPct val="110000"/>
              </a:lnSpc>
              <a:spcBef>
                <a:spcPts val="0"/>
              </a:spcBef>
              <a:spcAft>
                <a:spcPts val="600"/>
              </a:spcAft>
            </a:pPr>
            <a:r>
              <a:rPr lang="en-US" sz="2800" b="1" dirty="0"/>
              <a:t>The assessment tasks and scoring scheme must reflect the intended target(s)</a:t>
            </a:r>
          </a:p>
          <a:p>
            <a:pPr marL="0" indent="0">
              <a:buNone/>
            </a:pPr>
            <a:endParaRPr lang="en-US" sz="4400" b="1" dirty="0"/>
          </a:p>
        </p:txBody>
      </p:sp>
      <p:sp>
        <p:nvSpPr>
          <p:cNvPr id="7" name="Footer Placeholder 6">
            <a:extLst>
              <a:ext uri="{FF2B5EF4-FFF2-40B4-BE49-F238E27FC236}">
                <a16:creationId xmlns:a16="http://schemas.microsoft.com/office/drawing/2014/main" id="{3D0AF502-FAC4-4612-8AC4-530D66A38504}"/>
              </a:ext>
            </a:extLst>
          </p:cNvPr>
          <p:cNvSpPr>
            <a:spLocks noGrp="1"/>
          </p:cNvSpPr>
          <p:nvPr>
            <p:ph type="ftr" sz="quarter" idx="11"/>
          </p:nvPr>
        </p:nvSpPr>
        <p:spPr/>
        <p:txBody>
          <a:bodyPr/>
          <a:lstStyle/>
          <a:p>
            <a:r>
              <a:rPr lang="en-US"/>
              <a:t>rickstiggins@gmail.com            www.MichiganAssessmentConsortium.org</a:t>
            </a:r>
            <a:endParaRPr lang="en-US" dirty="0"/>
          </a:p>
        </p:txBody>
      </p:sp>
      <p:sp>
        <p:nvSpPr>
          <p:cNvPr id="8" name="Slide Number Placeholder 7">
            <a:extLst>
              <a:ext uri="{FF2B5EF4-FFF2-40B4-BE49-F238E27FC236}">
                <a16:creationId xmlns:a16="http://schemas.microsoft.com/office/drawing/2014/main" id="{AE6A0C62-C809-468D-A875-FA788C1D4729}"/>
              </a:ext>
            </a:extLst>
          </p:cNvPr>
          <p:cNvSpPr>
            <a:spLocks noGrp="1"/>
          </p:cNvSpPr>
          <p:nvPr>
            <p:ph type="sldNum" sz="quarter" idx="12"/>
          </p:nvPr>
        </p:nvSpPr>
        <p:spPr/>
        <p:txBody>
          <a:bodyPr/>
          <a:lstStyle/>
          <a:p>
            <a:fld id="{0B969DCD-B566-4F58-92A3-B98CDD2E7620}" type="slidenum">
              <a:rPr lang="en-US" smtClean="0"/>
              <a:t>12</a:t>
            </a:fld>
            <a:endParaRPr lang="en-US"/>
          </a:p>
        </p:txBody>
      </p:sp>
    </p:spTree>
    <p:extLst>
      <p:ext uri="{BB962C8B-B14F-4D97-AF65-F5344CB8AC3E}">
        <p14:creationId xmlns:p14="http://schemas.microsoft.com/office/powerpoint/2010/main" val="3364323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89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9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89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89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89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C7C0D9A-5BEB-4B6A-9314-3CEB870A93DF}"/>
              </a:ext>
            </a:extLst>
          </p:cNvPr>
          <p:cNvSpPr>
            <a:spLocks noGrp="1"/>
          </p:cNvSpPr>
          <p:nvPr>
            <p:ph type="ftr" sz="quarter" idx="11"/>
          </p:nvPr>
        </p:nvSpPr>
        <p:spPr/>
        <p:txBody>
          <a:bodyPr/>
          <a:lstStyle/>
          <a:p>
            <a:r>
              <a:rPr lang="en-US"/>
              <a:t>rickstiggins@gmail.com            www.MichiganAssessmentConsortium.org</a:t>
            </a:r>
            <a:endParaRPr lang="en-US" dirty="0"/>
          </a:p>
        </p:txBody>
      </p:sp>
      <p:sp>
        <p:nvSpPr>
          <p:cNvPr id="8" name="Slide Number Placeholder 7">
            <a:extLst>
              <a:ext uri="{FF2B5EF4-FFF2-40B4-BE49-F238E27FC236}">
                <a16:creationId xmlns:a16="http://schemas.microsoft.com/office/drawing/2014/main" id="{162CA7A6-786C-40FF-B97F-E9CAD15C2D81}"/>
              </a:ext>
            </a:extLst>
          </p:cNvPr>
          <p:cNvSpPr>
            <a:spLocks noGrp="1"/>
          </p:cNvSpPr>
          <p:nvPr>
            <p:ph type="sldNum" sz="quarter" idx="12"/>
          </p:nvPr>
        </p:nvSpPr>
        <p:spPr/>
        <p:txBody>
          <a:bodyPr/>
          <a:lstStyle/>
          <a:p>
            <a:fld id="{0B969DCD-B566-4F58-92A3-B98CDD2E7620}" type="slidenum">
              <a:rPr lang="en-US" smtClean="0"/>
              <a:t>13</a:t>
            </a:fld>
            <a:endParaRPr lang="en-US"/>
          </a:p>
        </p:txBody>
      </p:sp>
      <p:sp>
        <p:nvSpPr>
          <p:cNvPr id="4" name="Title 3">
            <a:extLst>
              <a:ext uri="{FF2B5EF4-FFF2-40B4-BE49-F238E27FC236}">
                <a16:creationId xmlns:a16="http://schemas.microsoft.com/office/drawing/2014/main" id="{046E19B0-CF04-4CEF-8093-94740A637F47}"/>
              </a:ext>
            </a:extLst>
          </p:cNvPr>
          <p:cNvSpPr>
            <a:spLocks noGrp="1"/>
          </p:cNvSpPr>
          <p:nvPr>
            <p:ph type="title" idx="4294967295"/>
          </p:nvPr>
        </p:nvSpPr>
        <p:spPr>
          <a:xfrm>
            <a:off x="0" y="284163"/>
            <a:ext cx="9783763" cy="1508125"/>
          </a:xfrm>
        </p:spPr>
        <p:txBody>
          <a:bodyPr/>
          <a:lstStyle/>
          <a:p>
            <a:r>
              <a:rPr lang="en-US" dirty="0"/>
              <a:t> Pre-pandemic assignments:</a:t>
            </a:r>
          </a:p>
        </p:txBody>
      </p:sp>
      <p:sp>
        <p:nvSpPr>
          <p:cNvPr id="9" name="Oval 2">
            <a:extLst>
              <a:ext uri="{FF2B5EF4-FFF2-40B4-BE49-F238E27FC236}">
                <a16:creationId xmlns:a16="http://schemas.microsoft.com/office/drawing/2014/main" id="{5A492B4B-704E-45FD-9175-22D271EFEA9A}"/>
              </a:ext>
            </a:extLst>
          </p:cNvPr>
          <p:cNvSpPr>
            <a:spLocks noChangeArrowheads="1"/>
          </p:cNvSpPr>
          <p:nvPr/>
        </p:nvSpPr>
        <p:spPr bwMode="auto">
          <a:xfrm>
            <a:off x="2362201" y="1461654"/>
            <a:ext cx="2438400" cy="1371600"/>
          </a:xfrm>
          <a:prstGeom prst="ellipse">
            <a:avLst/>
          </a:prstGeom>
          <a:solidFill>
            <a:srgbClr val="E8F7E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PURPOSE</a:t>
            </a:r>
          </a:p>
        </p:txBody>
      </p:sp>
      <p:sp>
        <p:nvSpPr>
          <p:cNvPr id="10" name="Oval 3">
            <a:extLst>
              <a:ext uri="{FF2B5EF4-FFF2-40B4-BE49-F238E27FC236}">
                <a16:creationId xmlns:a16="http://schemas.microsoft.com/office/drawing/2014/main" id="{5F595DC3-5EC2-42C8-AF4B-1D2A8E27A8AB}"/>
              </a:ext>
            </a:extLst>
          </p:cNvPr>
          <p:cNvSpPr>
            <a:spLocks noChangeArrowheads="1"/>
          </p:cNvSpPr>
          <p:nvPr/>
        </p:nvSpPr>
        <p:spPr bwMode="auto">
          <a:xfrm>
            <a:off x="2286001" y="4814454"/>
            <a:ext cx="2438400" cy="1371600"/>
          </a:xfrm>
          <a:prstGeom prst="ellipse">
            <a:avLst/>
          </a:prstGeom>
          <a:solidFill>
            <a:srgbClr val="E8F7E5">
              <a:alpha val="89018"/>
            </a:srgbClr>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TARGET</a:t>
            </a:r>
          </a:p>
        </p:txBody>
      </p:sp>
      <p:sp>
        <p:nvSpPr>
          <p:cNvPr id="11" name="Text Box 4">
            <a:extLst>
              <a:ext uri="{FF2B5EF4-FFF2-40B4-BE49-F238E27FC236}">
                <a16:creationId xmlns:a16="http://schemas.microsoft.com/office/drawing/2014/main" id="{702A932E-8059-44AB-B02F-B3B10C665BCA}"/>
              </a:ext>
            </a:extLst>
          </p:cNvPr>
          <p:cNvSpPr txBox="1">
            <a:spLocks noChangeArrowheads="1"/>
          </p:cNvSpPr>
          <p:nvPr/>
        </p:nvSpPr>
        <p:spPr bwMode="auto">
          <a:xfrm>
            <a:off x="2971801" y="471054"/>
            <a:ext cx="2667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eaLnBrk="1" hangingPunct="1">
              <a:spcBef>
                <a:spcPct val="50000"/>
              </a:spcBef>
              <a:buFontTx/>
              <a:buNone/>
            </a:pPr>
            <a:r>
              <a:rPr lang="en-US" altLang="en-US" b="1" dirty="0">
                <a:latin typeface="Trebuchet MS" pitchFamily="34" charset="0"/>
              </a:rPr>
              <a:t>ACCURACY</a:t>
            </a:r>
          </a:p>
        </p:txBody>
      </p:sp>
      <p:sp>
        <p:nvSpPr>
          <p:cNvPr id="12" name="Text Box 5">
            <a:extLst>
              <a:ext uri="{FF2B5EF4-FFF2-40B4-BE49-F238E27FC236}">
                <a16:creationId xmlns:a16="http://schemas.microsoft.com/office/drawing/2014/main" id="{61AF0AE1-8E76-4CD1-84BF-FEF6FEE6CF04}"/>
              </a:ext>
            </a:extLst>
          </p:cNvPr>
          <p:cNvSpPr txBox="1">
            <a:spLocks noChangeArrowheads="1"/>
          </p:cNvSpPr>
          <p:nvPr/>
        </p:nvSpPr>
        <p:spPr bwMode="auto">
          <a:xfrm>
            <a:off x="6629401" y="471054"/>
            <a:ext cx="3581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eaLnBrk="1" hangingPunct="1">
              <a:spcBef>
                <a:spcPct val="50000"/>
              </a:spcBef>
              <a:buFontTx/>
              <a:buNone/>
            </a:pPr>
            <a:r>
              <a:rPr lang="en-US" altLang="en-US" b="1" dirty="0">
                <a:latin typeface="Trebuchet MS" pitchFamily="34" charset="0"/>
              </a:rPr>
              <a:t>EFFECTIVE USE</a:t>
            </a:r>
          </a:p>
        </p:txBody>
      </p:sp>
      <p:sp>
        <p:nvSpPr>
          <p:cNvPr id="14" name="Line 8">
            <a:extLst>
              <a:ext uri="{FF2B5EF4-FFF2-40B4-BE49-F238E27FC236}">
                <a16:creationId xmlns:a16="http://schemas.microsoft.com/office/drawing/2014/main" id="{B7A46B62-499C-4FC5-8F93-27984EB36C21}"/>
              </a:ext>
            </a:extLst>
          </p:cNvPr>
          <p:cNvSpPr>
            <a:spLocks noChangeShapeType="1"/>
          </p:cNvSpPr>
          <p:nvPr/>
        </p:nvSpPr>
        <p:spPr bwMode="auto">
          <a:xfrm>
            <a:off x="2133601" y="928254"/>
            <a:ext cx="784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5" name="Group 9">
            <a:extLst>
              <a:ext uri="{FF2B5EF4-FFF2-40B4-BE49-F238E27FC236}">
                <a16:creationId xmlns:a16="http://schemas.microsoft.com/office/drawing/2014/main" id="{E1E989D7-EDC4-42F9-AEC7-C79129597E6F}"/>
              </a:ext>
            </a:extLst>
          </p:cNvPr>
          <p:cNvGrpSpPr>
            <a:grpSpLocks/>
          </p:cNvGrpSpPr>
          <p:nvPr/>
        </p:nvGrpSpPr>
        <p:grpSpPr bwMode="auto">
          <a:xfrm>
            <a:off x="3124201" y="2833254"/>
            <a:ext cx="2438400" cy="1981200"/>
            <a:chOff x="1008" y="1728"/>
            <a:chExt cx="1536" cy="1248"/>
          </a:xfrm>
        </p:grpSpPr>
        <p:sp>
          <p:nvSpPr>
            <p:cNvPr id="24" name="Oval 10">
              <a:extLst>
                <a:ext uri="{FF2B5EF4-FFF2-40B4-BE49-F238E27FC236}">
                  <a16:creationId xmlns:a16="http://schemas.microsoft.com/office/drawing/2014/main" id="{D172C490-8453-4288-95F4-CD26EF0937C7}"/>
                </a:ext>
              </a:extLst>
            </p:cNvPr>
            <p:cNvSpPr>
              <a:spLocks noChangeArrowheads="1"/>
            </p:cNvSpPr>
            <p:nvPr/>
          </p:nvSpPr>
          <p:spPr bwMode="auto">
            <a:xfrm>
              <a:off x="1008" y="1920"/>
              <a:ext cx="1536" cy="864"/>
            </a:xfrm>
            <a:prstGeom prst="ellipse">
              <a:avLst/>
            </a:prstGeom>
            <a:solidFill>
              <a:srgbClr val="E8F7E5">
                <a:alpha val="89018"/>
              </a:srgbClr>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DESIGN</a:t>
              </a:r>
            </a:p>
          </p:txBody>
        </p:sp>
        <p:sp>
          <p:nvSpPr>
            <p:cNvPr id="25" name="Line 11">
              <a:extLst>
                <a:ext uri="{FF2B5EF4-FFF2-40B4-BE49-F238E27FC236}">
                  <a16:creationId xmlns:a16="http://schemas.microsoft.com/office/drawing/2014/main" id="{3298F21D-A8BF-4F29-BB18-7EB9C92168E9}"/>
                </a:ext>
              </a:extLst>
            </p:cNvPr>
            <p:cNvSpPr>
              <a:spLocks noChangeShapeType="1"/>
            </p:cNvSpPr>
            <p:nvPr/>
          </p:nvSpPr>
          <p:spPr bwMode="auto">
            <a:xfrm>
              <a:off x="1152" y="1728"/>
              <a:ext cx="336" cy="24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26" name="Line 12">
              <a:extLst>
                <a:ext uri="{FF2B5EF4-FFF2-40B4-BE49-F238E27FC236}">
                  <a16:creationId xmlns:a16="http://schemas.microsoft.com/office/drawing/2014/main" id="{C7178EE8-9560-4782-AD89-0B686203B09B}"/>
                </a:ext>
              </a:extLst>
            </p:cNvPr>
            <p:cNvSpPr>
              <a:spLocks noChangeShapeType="1"/>
            </p:cNvSpPr>
            <p:nvPr/>
          </p:nvSpPr>
          <p:spPr bwMode="auto">
            <a:xfrm flipV="1">
              <a:off x="1104" y="2784"/>
              <a:ext cx="432" cy="192"/>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p:sp>
        <p:nvSpPr>
          <p:cNvPr id="27" name="Line 7">
            <a:extLst>
              <a:ext uri="{FF2B5EF4-FFF2-40B4-BE49-F238E27FC236}">
                <a16:creationId xmlns:a16="http://schemas.microsoft.com/office/drawing/2014/main" id="{4AD76351-8252-44B7-B8A4-3D7796151720}"/>
              </a:ext>
            </a:extLst>
          </p:cNvPr>
          <p:cNvSpPr>
            <a:spLocks noChangeShapeType="1"/>
          </p:cNvSpPr>
          <p:nvPr/>
        </p:nvSpPr>
        <p:spPr bwMode="auto">
          <a:xfrm>
            <a:off x="6048975" y="265175"/>
            <a:ext cx="0" cy="594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10212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B4BD0-CB36-46BC-B76A-7CFE455AD54E}"/>
              </a:ext>
            </a:extLst>
          </p:cNvPr>
          <p:cNvSpPr>
            <a:spLocks noGrp="1"/>
          </p:cNvSpPr>
          <p:nvPr>
            <p:ph type="title"/>
          </p:nvPr>
        </p:nvSpPr>
        <p:spPr>
          <a:xfrm>
            <a:off x="643467" y="1325880"/>
            <a:ext cx="3089437" cy="4206240"/>
          </a:xfrm>
        </p:spPr>
        <p:txBody>
          <a:bodyPr>
            <a:normAutofit/>
          </a:bodyPr>
          <a:lstStyle/>
          <a:p>
            <a:pPr algn="r"/>
            <a:r>
              <a:rPr lang="en-US" sz="3200" b="1" dirty="0">
                <a:solidFill>
                  <a:schemeClr val="accent4"/>
                </a:solidFill>
                <a:latin typeface="+mn-lt"/>
              </a:rPr>
              <a:t>Key </a:t>
            </a:r>
            <a:r>
              <a:rPr lang="en-US" sz="2800" b="1" normalizeH="1" dirty="0">
                <a:solidFill>
                  <a:schemeClr val="accent4"/>
                </a:solidFill>
                <a:latin typeface="+mn-lt"/>
              </a:rPr>
              <a:t>3</a:t>
            </a:r>
            <a:r>
              <a:rPr lang="en-US" sz="3200" b="1" dirty="0">
                <a:solidFill>
                  <a:schemeClr val="accent4"/>
                </a:solidFill>
                <a:latin typeface="+mn-lt"/>
              </a:rPr>
              <a:t> </a:t>
            </a:r>
            <a:r>
              <a:rPr lang="en-US" sz="4400" dirty="0">
                <a:solidFill>
                  <a:schemeClr val="accent4"/>
                </a:solidFill>
                <a:latin typeface="+mn-lt"/>
              </a:rPr>
              <a:t>:</a:t>
            </a:r>
            <a:br>
              <a:rPr lang="en-US" sz="4400" dirty="0">
                <a:solidFill>
                  <a:schemeClr val="tx2"/>
                </a:solidFill>
                <a:latin typeface="+mn-lt"/>
              </a:rPr>
            </a:br>
            <a:r>
              <a:rPr lang="en-US" sz="3200" b="1" dirty="0">
                <a:solidFill>
                  <a:schemeClr val="tx2"/>
                </a:solidFill>
                <a:latin typeface="+mn-lt"/>
              </a:rPr>
              <a:t>Sound Assessment Design</a:t>
            </a:r>
            <a:endParaRPr lang="en-US" sz="4400" dirty="0">
              <a:solidFill>
                <a:schemeClr val="tx2"/>
              </a:solidFill>
              <a:latin typeface="+mn-lt"/>
            </a:endParaRPr>
          </a:p>
        </p:txBody>
      </p:sp>
      <p:sp>
        <p:nvSpPr>
          <p:cNvPr id="2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3"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96397F-5D17-4B5F-A78F-1157E7E3EA43}"/>
              </a:ext>
            </a:extLst>
          </p:cNvPr>
          <p:cNvSpPr>
            <a:spLocks noGrp="1"/>
          </p:cNvSpPr>
          <p:nvPr>
            <p:ph idx="1"/>
          </p:nvPr>
        </p:nvSpPr>
        <p:spPr>
          <a:xfrm>
            <a:off x="4381668" y="601123"/>
            <a:ext cx="6605331" cy="5566652"/>
          </a:xfrm>
        </p:spPr>
        <p:txBody>
          <a:bodyPr anchor="ctr">
            <a:normAutofit/>
          </a:bodyPr>
          <a:lstStyle/>
          <a:p>
            <a:r>
              <a:rPr lang="en-US" sz="3600" b="1" dirty="0">
                <a:solidFill>
                  <a:schemeClr val="tx2"/>
                </a:solidFill>
              </a:rPr>
              <a:t>Select a </a:t>
            </a:r>
            <a:r>
              <a:rPr lang="en-US" sz="3600" b="1" dirty="0">
                <a:solidFill>
                  <a:schemeClr val="accent4"/>
                </a:solidFill>
              </a:rPr>
              <a:t>proper assessment </a:t>
            </a:r>
            <a:r>
              <a:rPr lang="en-US" sz="3600" b="1" dirty="0">
                <a:solidFill>
                  <a:schemeClr val="tx2"/>
                </a:solidFill>
              </a:rPr>
              <a:t>method given the learning target</a:t>
            </a:r>
          </a:p>
          <a:p>
            <a:r>
              <a:rPr lang="en-US" sz="3600" b="1" dirty="0">
                <a:solidFill>
                  <a:schemeClr val="tx2"/>
                </a:solidFill>
              </a:rPr>
              <a:t>Frame an </a:t>
            </a:r>
            <a:r>
              <a:rPr lang="en-US" sz="3600" b="1" dirty="0">
                <a:solidFill>
                  <a:schemeClr val="accent4"/>
                </a:solidFill>
              </a:rPr>
              <a:t>appropriate sample</a:t>
            </a:r>
          </a:p>
          <a:p>
            <a:r>
              <a:rPr lang="en-US" sz="3600" b="1" dirty="0">
                <a:solidFill>
                  <a:schemeClr val="tx2"/>
                </a:solidFill>
              </a:rPr>
              <a:t>Build </a:t>
            </a:r>
            <a:r>
              <a:rPr lang="en-US" sz="3600" b="1" dirty="0">
                <a:solidFill>
                  <a:schemeClr val="accent4"/>
                </a:solidFill>
              </a:rPr>
              <a:t>quality items</a:t>
            </a:r>
            <a:r>
              <a:rPr lang="en-US" sz="3600" b="1" dirty="0">
                <a:solidFill>
                  <a:schemeClr val="tx2"/>
                </a:solidFill>
              </a:rPr>
              <a:t>, tasks, and scoring schemes</a:t>
            </a:r>
          </a:p>
          <a:p>
            <a:r>
              <a:rPr lang="en-US" sz="3600" b="1" dirty="0">
                <a:solidFill>
                  <a:schemeClr val="tx2"/>
                </a:solidFill>
              </a:rPr>
              <a:t>Anticipate and </a:t>
            </a:r>
            <a:r>
              <a:rPr lang="en-US" sz="3600" b="1" dirty="0">
                <a:solidFill>
                  <a:schemeClr val="accent4"/>
                </a:solidFill>
              </a:rPr>
              <a:t>avoid bias </a:t>
            </a:r>
            <a:r>
              <a:rPr lang="en-US" sz="3600" b="1" dirty="0">
                <a:solidFill>
                  <a:schemeClr val="tx2"/>
                </a:solidFill>
              </a:rPr>
              <a:t>that can distort results</a:t>
            </a:r>
          </a:p>
        </p:txBody>
      </p:sp>
      <p:sp>
        <p:nvSpPr>
          <p:cNvPr id="24"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a:extLst>
              <a:ext uri="{FF2B5EF4-FFF2-40B4-BE49-F238E27FC236}">
                <a16:creationId xmlns:a16="http://schemas.microsoft.com/office/drawing/2014/main" id="{DB31224C-6B2F-4497-B87B-9921E3D3C0E9}"/>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9" name="Slide Number Placeholder 8">
            <a:extLst>
              <a:ext uri="{FF2B5EF4-FFF2-40B4-BE49-F238E27FC236}">
                <a16:creationId xmlns:a16="http://schemas.microsoft.com/office/drawing/2014/main" id="{6683D1D2-0737-43FC-B38E-5E7B1F2FADA0}"/>
              </a:ext>
            </a:extLst>
          </p:cNvPr>
          <p:cNvSpPr>
            <a:spLocks noGrp="1"/>
          </p:cNvSpPr>
          <p:nvPr>
            <p:ph type="sldNum" sz="quarter" idx="12"/>
          </p:nvPr>
        </p:nvSpPr>
        <p:spPr/>
        <p:txBody>
          <a:bodyPr/>
          <a:lstStyle/>
          <a:p>
            <a:fld id="{0B969DCD-B566-4F58-92A3-B98CDD2E7620}" type="slidenum">
              <a:rPr lang="en-US" smtClean="0"/>
              <a:t>14</a:t>
            </a:fld>
            <a:endParaRPr lang="en-US"/>
          </a:p>
        </p:txBody>
      </p:sp>
    </p:spTree>
    <p:extLst>
      <p:ext uri="{BB962C8B-B14F-4D97-AF65-F5344CB8AC3E}">
        <p14:creationId xmlns:p14="http://schemas.microsoft.com/office/powerpoint/2010/main" val="113516584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6E19B0-CF04-4CEF-8093-94740A637F47}"/>
              </a:ext>
            </a:extLst>
          </p:cNvPr>
          <p:cNvSpPr>
            <a:spLocks noGrp="1"/>
          </p:cNvSpPr>
          <p:nvPr>
            <p:ph type="title"/>
          </p:nvPr>
        </p:nvSpPr>
        <p:spPr/>
        <p:txBody>
          <a:bodyPr/>
          <a:lstStyle/>
          <a:p>
            <a:pPr algn="ctr"/>
            <a:r>
              <a:rPr lang="en-US" b="1" dirty="0"/>
              <a:t>AVAILABLE Assessment Methods</a:t>
            </a:r>
            <a:endParaRPr lang="en-US" dirty="0"/>
          </a:p>
        </p:txBody>
      </p:sp>
      <p:sp>
        <p:nvSpPr>
          <p:cNvPr id="37890" name="Content Placeholder 2"/>
          <p:cNvSpPr>
            <a:spLocks noGrp="1"/>
          </p:cNvSpPr>
          <p:nvPr>
            <p:ph idx="1"/>
          </p:nvPr>
        </p:nvSpPr>
        <p:spPr>
          <a:xfrm>
            <a:off x="1046165" y="2013545"/>
            <a:ext cx="4853021" cy="4206240"/>
          </a:xfrm>
        </p:spPr>
        <p:txBody>
          <a:bodyPr vert="horz" lIns="91440" tIns="45720" rIns="91440" bIns="45720" rtlCol="0" anchor="t">
            <a:normAutofit/>
          </a:bodyPr>
          <a:lstStyle/>
          <a:p>
            <a:pPr>
              <a:lnSpc>
                <a:spcPct val="110000"/>
              </a:lnSpc>
              <a:spcBef>
                <a:spcPts val="0"/>
              </a:spcBef>
              <a:spcAft>
                <a:spcPts val="600"/>
              </a:spcAft>
            </a:pPr>
            <a:r>
              <a:rPr lang="en-US" sz="3200" b="1" dirty="0"/>
              <a:t>Selected Response</a:t>
            </a:r>
          </a:p>
          <a:p>
            <a:pPr lvl="1">
              <a:lnSpc>
                <a:spcPct val="110000"/>
              </a:lnSpc>
              <a:spcBef>
                <a:spcPts val="0"/>
              </a:spcBef>
              <a:spcAft>
                <a:spcPts val="600"/>
              </a:spcAft>
            </a:pPr>
            <a:r>
              <a:rPr lang="en-US" sz="2800" b="1" dirty="0"/>
              <a:t>Multiple Choice</a:t>
            </a:r>
          </a:p>
          <a:p>
            <a:pPr lvl="1">
              <a:lnSpc>
                <a:spcPct val="110000"/>
              </a:lnSpc>
              <a:spcBef>
                <a:spcPts val="0"/>
              </a:spcBef>
              <a:spcAft>
                <a:spcPts val="600"/>
              </a:spcAft>
            </a:pPr>
            <a:r>
              <a:rPr lang="en-US" sz="2800" b="1" dirty="0"/>
              <a:t>True/False</a:t>
            </a:r>
          </a:p>
          <a:p>
            <a:pPr lvl="1">
              <a:lnSpc>
                <a:spcPct val="110000"/>
              </a:lnSpc>
              <a:spcBef>
                <a:spcPts val="0"/>
              </a:spcBef>
              <a:spcAft>
                <a:spcPts val="600"/>
              </a:spcAft>
            </a:pPr>
            <a:r>
              <a:rPr lang="en-US" sz="2800" b="1" dirty="0"/>
              <a:t>Matching</a:t>
            </a:r>
          </a:p>
          <a:p>
            <a:pPr lvl="1">
              <a:lnSpc>
                <a:spcPct val="110000"/>
              </a:lnSpc>
              <a:spcBef>
                <a:spcPts val="0"/>
              </a:spcBef>
              <a:spcAft>
                <a:spcPts val="600"/>
              </a:spcAft>
            </a:pPr>
            <a:r>
              <a:rPr lang="en-US" sz="2800" b="1" dirty="0"/>
              <a:t>Fill in</a:t>
            </a:r>
          </a:p>
          <a:p>
            <a:pPr>
              <a:lnSpc>
                <a:spcPct val="110000"/>
              </a:lnSpc>
              <a:spcAft>
                <a:spcPts val="600"/>
              </a:spcAft>
            </a:pPr>
            <a:r>
              <a:rPr lang="en-US" sz="3200" b="1" dirty="0"/>
              <a:t>Extended Written Response </a:t>
            </a:r>
          </a:p>
          <a:p>
            <a:pPr>
              <a:lnSpc>
                <a:spcPct val="110000"/>
              </a:lnSpc>
              <a:spcBef>
                <a:spcPts val="0"/>
              </a:spcBef>
              <a:spcAft>
                <a:spcPts val="600"/>
              </a:spcAft>
            </a:pPr>
            <a:endParaRPr lang="en-US" sz="4200" b="1" dirty="0"/>
          </a:p>
        </p:txBody>
      </p:sp>
      <p:sp>
        <p:nvSpPr>
          <p:cNvPr id="7" name="Footer Placeholder 6">
            <a:extLst>
              <a:ext uri="{FF2B5EF4-FFF2-40B4-BE49-F238E27FC236}">
                <a16:creationId xmlns:a16="http://schemas.microsoft.com/office/drawing/2014/main" id="{3D0AF502-FAC4-4612-8AC4-530D66A38504}"/>
              </a:ext>
            </a:extLst>
          </p:cNvPr>
          <p:cNvSpPr>
            <a:spLocks noGrp="1"/>
          </p:cNvSpPr>
          <p:nvPr>
            <p:ph type="ftr" sz="quarter" idx="11"/>
          </p:nvPr>
        </p:nvSpPr>
        <p:spPr/>
        <p:txBody>
          <a:bodyPr/>
          <a:lstStyle/>
          <a:p>
            <a:r>
              <a:rPr lang="en-US"/>
              <a:t>rickstiggins@gmail.com            www.MichiganAssessmentConsortium.org</a:t>
            </a:r>
            <a:endParaRPr lang="en-US" dirty="0"/>
          </a:p>
        </p:txBody>
      </p:sp>
      <p:sp>
        <p:nvSpPr>
          <p:cNvPr id="8" name="Slide Number Placeholder 7">
            <a:extLst>
              <a:ext uri="{FF2B5EF4-FFF2-40B4-BE49-F238E27FC236}">
                <a16:creationId xmlns:a16="http://schemas.microsoft.com/office/drawing/2014/main" id="{AE6A0C62-C809-468D-A875-FA788C1D4729}"/>
              </a:ext>
            </a:extLst>
          </p:cNvPr>
          <p:cNvSpPr>
            <a:spLocks noGrp="1"/>
          </p:cNvSpPr>
          <p:nvPr>
            <p:ph type="sldNum" sz="quarter" idx="12"/>
          </p:nvPr>
        </p:nvSpPr>
        <p:spPr/>
        <p:txBody>
          <a:bodyPr/>
          <a:lstStyle/>
          <a:p>
            <a:fld id="{0B969DCD-B566-4F58-92A3-B98CDD2E7620}" type="slidenum">
              <a:rPr lang="en-US" smtClean="0"/>
              <a:t>15</a:t>
            </a:fld>
            <a:endParaRPr lang="en-US"/>
          </a:p>
        </p:txBody>
      </p:sp>
      <p:sp>
        <p:nvSpPr>
          <p:cNvPr id="6" name="Content Placeholder 2">
            <a:extLst>
              <a:ext uri="{FF2B5EF4-FFF2-40B4-BE49-F238E27FC236}">
                <a16:creationId xmlns:a16="http://schemas.microsoft.com/office/drawing/2014/main" id="{2749BC45-6E27-4967-BF6C-40BF443110E4}"/>
              </a:ext>
            </a:extLst>
          </p:cNvPr>
          <p:cNvSpPr txBox="1">
            <a:spLocks/>
          </p:cNvSpPr>
          <p:nvPr/>
        </p:nvSpPr>
        <p:spPr>
          <a:xfrm>
            <a:off x="6712110" y="2055347"/>
            <a:ext cx="4485371" cy="4206240"/>
          </a:xfrm>
          <a:prstGeom prst="rect">
            <a:avLst/>
          </a:prstGeom>
        </p:spPr>
        <p:txBody>
          <a:bodyPr vert="horz" lIns="91440" tIns="45720" rIns="91440" bIns="45720" rtlCol="0" anchor="t">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a:lnSpc>
                <a:spcPct val="110000"/>
              </a:lnSpc>
              <a:spcBef>
                <a:spcPts val="0"/>
              </a:spcBef>
              <a:spcAft>
                <a:spcPts val="600"/>
              </a:spcAft>
            </a:pPr>
            <a:r>
              <a:rPr lang="en-US" sz="3200" b="1" dirty="0"/>
              <a:t>Performance Assessment</a:t>
            </a:r>
          </a:p>
          <a:p>
            <a:pPr>
              <a:lnSpc>
                <a:spcPct val="110000"/>
              </a:lnSpc>
              <a:spcAft>
                <a:spcPts val="600"/>
              </a:spcAft>
            </a:pPr>
            <a:r>
              <a:rPr lang="en-US" sz="3200" b="1" dirty="0"/>
              <a:t>Personal Communication</a:t>
            </a:r>
          </a:p>
          <a:p>
            <a:pPr lvl="1">
              <a:lnSpc>
                <a:spcPct val="110000"/>
              </a:lnSpc>
              <a:spcBef>
                <a:spcPts val="0"/>
              </a:spcBef>
              <a:spcAft>
                <a:spcPts val="600"/>
              </a:spcAft>
            </a:pPr>
            <a:r>
              <a:rPr lang="en-US" sz="2800" b="1" dirty="0"/>
              <a:t>Questions</a:t>
            </a:r>
          </a:p>
          <a:p>
            <a:pPr lvl="1">
              <a:lnSpc>
                <a:spcPct val="110000"/>
              </a:lnSpc>
              <a:spcBef>
                <a:spcPts val="0"/>
              </a:spcBef>
              <a:spcAft>
                <a:spcPts val="600"/>
              </a:spcAft>
            </a:pPr>
            <a:r>
              <a:rPr lang="en-US" sz="2800" b="1" dirty="0"/>
              <a:t>Conferences</a:t>
            </a:r>
          </a:p>
          <a:p>
            <a:pPr lvl="1">
              <a:lnSpc>
                <a:spcPct val="110000"/>
              </a:lnSpc>
              <a:spcBef>
                <a:spcPts val="0"/>
              </a:spcBef>
              <a:spcAft>
                <a:spcPts val="600"/>
              </a:spcAft>
            </a:pPr>
            <a:r>
              <a:rPr lang="en-US" sz="2800" b="1" dirty="0"/>
              <a:t>Interviews</a:t>
            </a:r>
          </a:p>
        </p:txBody>
      </p:sp>
    </p:spTree>
    <p:extLst>
      <p:ext uri="{BB962C8B-B14F-4D97-AF65-F5344CB8AC3E}">
        <p14:creationId xmlns:p14="http://schemas.microsoft.com/office/powerpoint/2010/main" val="3627178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3467" y="1325880"/>
            <a:ext cx="3089437" cy="4206240"/>
          </a:xfrm>
        </p:spPr>
        <p:txBody>
          <a:bodyPr>
            <a:normAutofit/>
          </a:bodyPr>
          <a:lstStyle/>
          <a:p>
            <a:pPr algn="r">
              <a:lnSpc>
                <a:spcPct val="100000"/>
              </a:lnSpc>
            </a:pPr>
            <a:r>
              <a:rPr lang="en-US" sz="3200" b="1" dirty="0">
                <a:solidFill>
                  <a:schemeClr val="tx2"/>
                </a:solidFill>
                <a:latin typeface="+mn-lt"/>
              </a:rPr>
              <a:t>Rules of engagement</a:t>
            </a:r>
          </a:p>
        </p:txBody>
      </p:sp>
      <p:sp>
        <p:nvSpPr>
          <p:cNvPr id="1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376371" y="656545"/>
            <a:ext cx="6605331" cy="5608819"/>
          </a:xfrm>
        </p:spPr>
        <p:txBody>
          <a:bodyPr anchor="ctr">
            <a:normAutofit/>
          </a:bodyPr>
          <a:lstStyle/>
          <a:p>
            <a:r>
              <a:rPr lang="en-US" sz="3200" b="1" dirty="0">
                <a:solidFill>
                  <a:schemeClr val="tx2"/>
                </a:solidFill>
              </a:rPr>
              <a:t>These assessment methods are not interchangeable—they work differentially well with different kinds of learning targets</a:t>
            </a:r>
          </a:p>
          <a:p>
            <a:r>
              <a:rPr lang="en-US" sz="3200" b="1" dirty="0">
                <a:solidFill>
                  <a:schemeClr val="tx2"/>
                </a:solidFill>
              </a:rPr>
              <a:t>None of the methods is inherently superior to the others</a:t>
            </a:r>
          </a:p>
          <a:p>
            <a:r>
              <a:rPr lang="en-US" sz="3200" b="1" dirty="0">
                <a:solidFill>
                  <a:schemeClr val="tx2"/>
                </a:solidFill>
              </a:rPr>
              <a:t>Each method brings specific strengths and weaknesses</a:t>
            </a:r>
          </a:p>
          <a:p>
            <a:r>
              <a:rPr lang="en-US" sz="3200" b="1" dirty="0">
                <a:solidFill>
                  <a:schemeClr val="accent4"/>
                </a:solidFill>
              </a:rPr>
              <a:t>You determine which assessment approach fits the context (target &amp; purpose)</a:t>
            </a:r>
          </a:p>
        </p:txBody>
      </p:sp>
      <p:sp>
        <p:nvSpPr>
          <p:cNvPr id="16"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a:extLst>
              <a:ext uri="{FF2B5EF4-FFF2-40B4-BE49-F238E27FC236}">
                <a16:creationId xmlns:a16="http://schemas.microsoft.com/office/drawing/2014/main" id="{7AA0535F-F7FB-45AC-81B3-6D4DEB89E33F}"/>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9" name="Slide Number Placeholder 8">
            <a:extLst>
              <a:ext uri="{FF2B5EF4-FFF2-40B4-BE49-F238E27FC236}">
                <a16:creationId xmlns:a16="http://schemas.microsoft.com/office/drawing/2014/main" id="{688DA3B8-DD95-471C-9678-084E66E1897B}"/>
              </a:ext>
            </a:extLst>
          </p:cNvPr>
          <p:cNvSpPr>
            <a:spLocks noGrp="1"/>
          </p:cNvSpPr>
          <p:nvPr>
            <p:ph type="sldNum" sz="quarter" idx="12"/>
          </p:nvPr>
        </p:nvSpPr>
        <p:spPr/>
        <p:txBody>
          <a:bodyPr/>
          <a:lstStyle/>
          <a:p>
            <a:fld id="{0B969DCD-B566-4F58-92A3-B98CDD2E7620}" type="slidenum">
              <a:rPr lang="en-US" smtClean="0"/>
              <a:t>16</a:t>
            </a:fld>
            <a:endParaRPr lang="en-US"/>
          </a:p>
        </p:txBody>
      </p:sp>
    </p:spTree>
    <p:extLst>
      <p:ext uri="{BB962C8B-B14F-4D97-AF65-F5344CB8AC3E}">
        <p14:creationId xmlns:p14="http://schemas.microsoft.com/office/powerpoint/2010/main" val="201190412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C7C0D9A-5BEB-4B6A-9314-3CEB870A93DF}"/>
              </a:ext>
            </a:extLst>
          </p:cNvPr>
          <p:cNvSpPr>
            <a:spLocks noGrp="1"/>
          </p:cNvSpPr>
          <p:nvPr>
            <p:ph type="ftr" sz="quarter" idx="11"/>
          </p:nvPr>
        </p:nvSpPr>
        <p:spPr/>
        <p:txBody>
          <a:bodyPr/>
          <a:lstStyle/>
          <a:p>
            <a:r>
              <a:rPr lang="en-US"/>
              <a:t>rickstiggins@gmail.com            www.MichiganAssessmentConsortium.org</a:t>
            </a:r>
            <a:endParaRPr lang="en-US" dirty="0"/>
          </a:p>
        </p:txBody>
      </p:sp>
      <p:sp>
        <p:nvSpPr>
          <p:cNvPr id="8" name="Slide Number Placeholder 7">
            <a:extLst>
              <a:ext uri="{FF2B5EF4-FFF2-40B4-BE49-F238E27FC236}">
                <a16:creationId xmlns:a16="http://schemas.microsoft.com/office/drawing/2014/main" id="{162CA7A6-786C-40FF-B97F-E9CAD15C2D81}"/>
              </a:ext>
            </a:extLst>
          </p:cNvPr>
          <p:cNvSpPr>
            <a:spLocks noGrp="1"/>
          </p:cNvSpPr>
          <p:nvPr>
            <p:ph type="sldNum" sz="quarter" idx="12"/>
          </p:nvPr>
        </p:nvSpPr>
        <p:spPr/>
        <p:txBody>
          <a:bodyPr/>
          <a:lstStyle/>
          <a:p>
            <a:fld id="{0B969DCD-B566-4F58-92A3-B98CDD2E7620}" type="slidenum">
              <a:rPr lang="en-US" smtClean="0"/>
              <a:t>17</a:t>
            </a:fld>
            <a:endParaRPr lang="en-US"/>
          </a:p>
        </p:txBody>
      </p:sp>
      <p:sp>
        <p:nvSpPr>
          <p:cNvPr id="4" name="Title 3">
            <a:extLst>
              <a:ext uri="{FF2B5EF4-FFF2-40B4-BE49-F238E27FC236}">
                <a16:creationId xmlns:a16="http://schemas.microsoft.com/office/drawing/2014/main" id="{046E19B0-CF04-4CEF-8093-94740A637F47}"/>
              </a:ext>
            </a:extLst>
          </p:cNvPr>
          <p:cNvSpPr>
            <a:spLocks noGrp="1"/>
          </p:cNvSpPr>
          <p:nvPr>
            <p:ph type="title" idx="4294967295"/>
          </p:nvPr>
        </p:nvSpPr>
        <p:spPr>
          <a:xfrm>
            <a:off x="0" y="284163"/>
            <a:ext cx="9783763" cy="1508125"/>
          </a:xfrm>
        </p:spPr>
        <p:txBody>
          <a:bodyPr/>
          <a:lstStyle/>
          <a:p>
            <a:r>
              <a:rPr lang="en-US" dirty="0"/>
              <a:t> Pre-pandemic assignments:</a:t>
            </a:r>
          </a:p>
        </p:txBody>
      </p:sp>
      <p:sp>
        <p:nvSpPr>
          <p:cNvPr id="9" name="Oval 2">
            <a:extLst>
              <a:ext uri="{FF2B5EF4-FFF2-40B4-BE49-F238E27FC236}">
                <a16:creationId xmlns:a16="http://schemas.microsoft.com/office/drawing/2014/main" id="{5A492B4B-704E-45FD-9175-22D271EFEA9A}"/>
              </a:ext>
            </a:extLst>
          </p:cNvPr>
          <p:cNvSpPr>
            <a:spLocks noChangeArrowheads="1"/>
          </p:cNvSpPr>
          <p:nvPr/>
        </p:nvSpPr>
        <p:spPr bwMode="auto">
          <a:xfrm>
            <a:off x="2362201" y="1461654"/>
            <a:ext cx="2438400" cy="1371600"/>
          </a:xfrm>
          <a:prstGeom prst="ellipse">
            <a:avLst/>
          </a:prstGeom>
          <a:solidFill>
            <a:srgbClr val="E8F7E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PURPOSE</a:t>
            </a:r>
          </a:p>
        </p:txBody>
      </p:sp>
      <p:sp>
        <p:nvSpPr>
          <p:cNvPr id="10" name="Oval 3">
            <a:extLst>
              <a:ext uri="{FF2B5EF4-FFF2-40B4-BE49-F238E27FC236}">
                <a16:creationId xmlns:a16="http://schemas.microsoft.com/office/drawing/2014/main" id="{5F595DC3-5EC2-42C8-AF4B-1D2A8E27A8AB}"/>
              </a:ext>
            </a:extLst>
          </p:cNvPr>
          <p:cNvSpPr>
            <a:spLocks noChangeArrowheads="1"/>
          </p:cNvSpPr>
          <p:nvPr/>
        </p:nvSpPr>
        <p:spPr bwMode="auto">
          <a:xfrm>
            <a:off x="2286001" y="4814454"/>
            <a:ext cx="2438400" cy="1371600"/>
          </a:xfrm>
          <a:prstGeom prst="ellipse">
            <a:avLst/>
          </a:prstGeom>
          <a:solidFill>
            <a:srgbClr val="E8F7E5">
              <a:alpha val="89018"/>
            </a:srgbClr>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TARGET</a:t>
            </a:r>
          </a:p>
        </p:txBody>
      </p:sp>
      <p:sp>
        <p:nvSpPr>
          <p:cNvPr id="11" name="Text Box 4">
            <a:extLst>
              <a:ext uri="{FF2B5EF4-FFF2-40B4-BE49-F238E27FC236}">
                <a16:creationId xmlns:a16="http://schemas.microsoft.com/office/drawing/2014/main" id="{702A932E-8059-44AB-B02F-B3B10C665BCA}"/>
              </a:ext>
            </a:extLst>
          </p:cNvPr>
          <p:cNvSpPr txBox="1">
            <a:spLocks noChangeArrowheads="1"/>
          </p:cNvSpPr>
          <p:nvPr/>
        </p:nvSpPr>
        <p:spPr bwMode="auto">
          <a:xfrm>
            <a:off x="2971801" y="471054"/>
            <a:ext cx="2667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eaLnBrk="1" hangingPunct="1">
              <a:spcBef>
                <a:spcPct val="50000"/>
              </a:spcBef>
              <a:buFontTx/>
              <a:buNone/>
            </a:pPr>
            <a:r>
              <a:rPr lang="en-US" altLang="en-US" b="1" dirty="0">
                <a:latin typeface="Trebuchet MS" pitchFamily="34" charset="0"/>
              </a:rPr>
              <a:t>ACCURACY</a:t>
            </a:r>
          </a:p>
        </p:txBody>
      </p:sp>
      <p:sp>
        <p:nvSpPr>
          <p:cNvPr id="12" name="Text Box 5">
            <a:extLst>
              <a:ext uri="{FF2B5EF4-FFF2-40B4-BE49-F238E27FC236}">
                <a16:creationId xmlns:a16="http://schemas.microsoft.com/office/drawing/2014/main" id="{61AF0AE1-8E76-4CD1-84BF-FEF6FEE6CF04}"/>
              </a:ext>
            </a:extLst>
          </p:cNvPr>
          <p:cNvSpPr txBox="1">
            <a:spLocks noChangeArrowheads="1"/>
          </p:cNvSpPr>
          <p:nvPr/>
        </p:nvSpPr>
        <p:spPr bwMode="auto">
          <a:xfrm>
            <a:off x="6629401" y="471054"/>
            <a:ext cx="3581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eaLnBrk="1" hangingPunct="1">
              <a:spcBef>
                <a:spcPct val="50000"/>
              </a:spcBef>
              <a:buFontTx/>
              <a:buNone/>
            </a:pPr>
            <a:r>
              <a:rPr lang="en-US" altLang="en-US" b="1" dirty="0">
                <a:latin typeface="Trebuchet MS" pitchFamily="34" charset="0"/>
              </a:rPr>
              <a:t>EFFECTIVE USE</a:t>
            </a:r>
          </a:p>
        </p:txBody>
      </p:sp>
      <p:sp>
        <p:nvSpPr>
          <p:cNvPr id="14" name="Line 8">
            <a:extLst>
              <a:ext uri="{FF2B5EF4-FFF2-40B4-BE49-F238E27FC236}">
                <a16:creationId xmlns:a16="http://schemas.microsoft.com/office/drawing/2014/main" id="{B7A46B62-499C-4FC5-8F93-27984EB36C21}"/>
              </a:ext>
            </a:extLst>
          </p:cNvPr>
          <p:cNvSpPr>
            <a:spLocks noChangeShapeType="1"/>
          </p:cNvSpPr>
          <p:nvPr/>
        </p:nvSpPr>
        <p:spPr bwMode="auto">
          <a:xfrm>
            <a:off x="2133601" y="928254"/>
            <a:ext cx="784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5" name="Group 9">
            <a:extLst>
              <a:ext uri="{FF2B5EF4-FFF2-40B4-BE49-F238E27FC236}">
                <a16:creationId xmlns:a16="http://schemas.microsoft.com/office/drawing/2014/main" id="{E1E989D7-EDC4-42F9-AEC7-C79129597E6F}"/>
              </a:ext>
            </a:extLst>
          </p:cNvPr>
          <p:cNvGrpSpPr>
            <a:grpSpLocks/>
          </p:cNvGrpSpPr>
          <p:nvPr/>
        </p:nvGrpSpPr>
        <p:grpSpPr bwMode="auto">
          <a:xfrm>
            <a:off x="3124201" y="2833254"/>
            <a:ext cx="2438400" cy="1981200"/>
            <a:chOff x="1008" y="1728"/>
            <a:chExt cx="1536" cy="1248"/>
          </a:xfrm>
        </p:grpSpPr>
        <p:sp>
          <p:nvSpPr>
            <p:cNvPr id="24" name="Oval 10">
              <a:extLst>
                <a:ext uri="{FF2B5EF4-FFF2-40B4-BE49-F238E27FC236}">
                  <a16:creationId xmlns:a16="http://schemas.microsoft.com/office/drawing/2014/main" id="{D172C490-8453-4288-95F4-CD26EF0937C7}"/>
                </a:ext>
              </a:extLst>
            </p:cNvPr>
            <p:cNvSpPr>
              <a:spLocks noChangeArrowheads="1"/>
            </p:cNvSpPr>
            <p:nvPr/>
          </p:nvSpPr>
          <p:spPr bwMode="auto">
            <a:xfrm>
              <a:off x="1008" y="1920"/>
              <a:ext cx="1536" cy="864"/>
            </a:xfrm>
            <a:prstGeom prst="ellipse">
              <a:avLst/>
            </a:prstGeom>
            <a:solidFill>
              <a:srgbClr val="E8F7E5">
                <a:alpha val="89018"/>
              </a:srgbClr>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DESIGN</a:t>
              </a:r>
            </a:p>
          </p:txBody>
        </p:sp>
        <p:sp>
          <p:nvSpPr>
            <p:cNvPr id="25" name="Line 11">
              <a:extLst>
                <a:ext uri="{FF2B5EF4-FFF2-40B4-BE49-F238E27FC236}">
                  <a16:creationId xmlns:a16="http://schemas.microsoft.com/office/drawing/2014/main" id="{3298F21D-A8BF-4F29-BB18-7EB9C92168E9}"/>
                </a:ext>
              </a:extLst>
            </p:cNvPr>
            <p:cNvSpPr>
              <a:spLocks noChangeShapeType="1"/>
            </p:cNvSpPr>
            <p:nvPr/>
          </p:nvSpPr>
          <p:spPr bwMode="auto">
            <a:xfrm>
              <a:off x="1152" y="1728"/>
              <a:ext cx="336" cy="24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26" name="Line 12">
              <a:extLst>
                <a:ext uri="{FF2B5EF4-FFF2-40B4-BE49-F238E27FC236}">
                  <a16:creationId xmlns:a16="http://schemas.microsoft.com/office/drawing/2014/main" id="{C7178EE8-9560-4782-AD89-0B686203B09B}"/>
                </a:ext>
              </a:extLst>
            </p:cNvPr>
            <p:cNvSpPr>
              <a:spLocks noChangeShapeType="1"/>
            </p:cNvSpPr>
            <p:nvPr/>
          </p:nvSpPr>
          <p:spPr bwMode="auto">
            <a:xfrm flipV="1">
              <a:off x="1104" y="2784"/>
              <a:ext cx="432" cy="192"/>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p:grpSp>
        <p:nvGrpSpPr>
          <p:cNvPr id="16" name="Group 13">
            <a:extLst>
              <a:ext uri="{FF2B5EF4-FFF2-40B4-BE49-F238E27FC236}">
                <a16:creationId xmlns:a16="http://schemas.microsoft.com/office/drawing/2014/main" id="{5319ECB1-B055-430C-909B-522264CF86CC}"/>
              </a:ext>
            </a:extLst>
          </p:cNvPr>
          <p:cNvGrpSpPr>
            <a:grpSpLocks/>
          </p:cNvGrpSpPr>
          <p:nvPr/>
        </p:nvGrpSpPr>
        <p:grpSpPr bwMode="auto">
          <a:xfrm>
            <a:off x="5410201" y="1461654"/>
            <a:ext cx="4572000" cy="2057400"/>
            <a:chOff x="2448" y="864"/>
            <a:chExt cx="2880" cy="1296"/>
          </a:xfrm>
        </p:grpSpPr>
        <p:sp>
          <p:nvSpPr>
            <p:cNvPr id="22" name="Oval 14">
              <a:extLst>
                <a:ext uri="{FF2B5EF4-FFF2-40B4-BE49-F238E27FC236}">
                  <a16:creationId xmlns:a16="http://schemas.microsoft.com/office/drawing/2014/main" id="{7ECD4556-BE44-488A-ACF3-21FDA17DAAC2}"/>
                </a:ext>
              </a:extLst>
            </p:cNvPr>
            <p:cNvSpPr>
              <a:spLocks noChangeArrowheads="1"/>
            </p:cNvSpPr>
            <p:nvPr/>
          </p:nvSpPr>
          <p:spPr bwMode="auto">
            <a:xfrm>
              <a:off x="3168" y="864"/>
              <a:ext cx="2160" cy="1104"/>
            </a:xfrm>
            <a:prstGeom prst="ellipse">
              <a:avLst/>
            </a:prstGeom>
            <a:solidFill>
              <a:srgbClr val="E8F7E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EFFECTIVE</a:t>
              </a:r>
              <a:r>
                <a:rPr lang="en-US" altLang="en-US" sz="2800" dirty="0">
                  <a:solidFill>
                    <a:schemeClr val="accent4"/>
                  </a:solidFill>
                  <a:latin typeface="Trebuchet MS" pitchFamily="34" charset="0"/>
                </a:rPr>
                <a:t> </a:t>
              </a:r>
            </a:p>
            <a:p>
              <a:pPr algn="ctr" eaLnBrk="1" hangingPunct="1">
                <a:spcBef>
                  <a:spcPct val="0"/>
                </a:spcBef>
                <a:buFontTx/>
                <a:buNone/>
              </a:pPr>
              <a:r>
                <a:rPr lang="en-US" altLang="en-US" sz="2800" b="1" dirty="0">
                  <a:solidFill>
                    <a:schemeClr val="accent4"/>
                  </a:solidFill>
                  <a:latin typeface="Trebuchet MS" pitchFamily="34" charset="0"/>
                </a:rPr>
                <a:t>COMMUNICATION</a:t>
              </a:r>
            </a:p>
          </p:txBody>
        </p:sp>
        <p:sp>
          <p:nvSpPr>
            <p:cNvPr id="23" name="Line 15">
              <a:extLst>
                <a:ext uri="{FF2B5EF4-FFF2-40B4-BE49-F238E27FC236}">
                  <a16:creationId xmlns:a16="http://schemas.microsoft.com/office/drawing/2014/main" id="{DEB31988-A457-41DC-82E6-5D02D593C24A}"/>
                </a:ext>
              </a:extLst>
            </p:cNvPr>
            <p:cNvSpPr>
              <a:spLocks noChangeShapeType="1"/>
            </p:cNvSpPr>
            <p:nvPr/>
          </p:nvSpPr>
          <p:spPr bwMode="auto">
            <a:xfrm flipV="1">
              <a:off x="2448" y="1776"/>
              <a:ext cx="1008" cy="38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7" name="Line 7">
            <a:extLst>
              <a:ext uri="{FF2B5EF4-FFF2-40B4-BE49-F238E27FC236}">
                <a16:creationId xmlns:a16="http://schemas.microsoft.com/office/drawing/2014/main" id="{4AD76351-8252-44B7-B8A4-3D7796151720}"/>
              </a:ext>
            </a:extLst>
          </p:cNvPr>
          <p:cNvSpPr>
            <a:spLocks noChangeShapeType="1"/>
          </p:cNvSpPr>
          <p:nvPr/>
        </p:nvSpPr>
        <p:spPr bwMode="auto">
          <a:xfrm>
            <a:off x="6048975" y="265175"/>
            <a:ext cx="0" cy="594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609543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1000" tmFilter="0, 0; .2, .5; .8, .5; 1, 0"/>
                                        <p:tgtEl>
                                          <p:spTgt spid="16"/>
                                        </p:tgtEl>
                                      </p:cBhvr>
                                    </p:animEffect>
                                    <p:animScale>
                                      <p:cBhvr>
                                        <p:cTn id="7" dur="500" autoRev="1" fill="hold"/>
                                        <p:tgtEl>
                                          <p:spTgt spid="1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B4BD0-CB36-46BC-B76A-7CFE455AD54E}"/>
              </a:ext>
            </a:extLst>
          </p:cNvPr>
          <p:cNvSpPr>
            <a:spLocks noGrp="1"/>
          </p:cNvSpPr>
          <p:nvPr>
            <p:ph type="title"/>
          </p:nvPr>
        </p:nvSpPr>
        <p:spPr>
          <a:xfrm>
            <a:off x="130629" y="1325880"/>
            <a:ext cx="3602275" cy="4206240"/>
          </a:xfrm>
        </p:spPr>
        <p:txBody>
          <a:bodyPr>
            <a:normAutofit/>
          </a:bodyPr>
          <a:lstStyle/>
          <a:p>
            <a:pPr algn="r"/>
            <a:r>
              <a:rPr lang="en-US" sz="3200" b="1" dirty="0">
                <a:solidFill>
                  <a:schemeClr val="accent4"/>
                </a:solidFill>
                <a:latin typeface="+mn-lt"/>
              </a:rPr>
              <a:t>Key </a:t>
            </a:r>
            <a:r>
              <a:rPr lang="en-US" sz="2800" b="1" normalizeH="1" dirty="0">
                <a:solidFill>
                  <a:schemeClr val="accent4"/>
                </a:solidFill>
                <a:latin typeface="+mn-lt"/>
              </a:rPr>
              <a:t>4</a:t>
            </a:r>
            <a:r>
              <a:rPr lang="en-US" sz="3200" b="1" dirty="0">
                <a:solidFill>
                  <a:schemeClr val="accent4"/>
                </a:solidFill>
                <a:latin typeface="+mn-lt"/>
              </a:rPr>
              <a:t> </a:t>
            </a:r>
            <a:r>
              <a:rPr lang="en-US" sz="4400" dirty="0">
                <a:solidFill>
                  <a:schemeClr val="accent4"/>
                </a:solidFill>
                <a:latin typeface="+mn-lt"/>
              </a:rPr>
              <a:t>:</a:t>
            </a:r>
            <a:br>
              <a:rPr lang="en-US" sz="4400" dirty="0">
                <a:solidFill>
                  <a:schemeClr val="tx2"/>
                </a:solidFill>
                <a:latin typeface="+mn-lt"/>
              </a:rPr>
            </a:br>
            <a:r>
              <a:rPr lang="en-US" sz="3200" b="1" dirty="0">
                <a:solidFill>
                  <a:schemeClr val="tx2"/>
                </a:solidFill>
                <a:latin typeface="+mn-lt"/>
              </a:rPr>
              <a:t>Effective Communication</a:t>
            </a:r>
            <a:endParaRPr lang="en-US" sz="4400" dirty="0">
              <a:solidFill>
                <a:schemeClr val="tx2"/>
              </a:solidFill>
              <a:latin typeface="+mn-lt"/>
            </a:endParaRPr>
          </a:p>
        </p:txBody>
      </p:sp>
      <p:sp>
        <p:nvSpPr>
          <p:cNvPr id="2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3"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96397F-5D17-4B5F-A78F-1157E7E3EA43}"/>
              </a:ext>
            </a:extLst>
          </p:cNvPr>
          <p:cNvSpPr>
            <a:spLocks noGrp="1"/>
          </p:cNvSpPr>
          <p:nvPr>
            <p:ph idx="1"/>
          </p:nvPr>
        </p:nvSpPr>
        <p:spPr>
          <a:xfrm>
            <a:off x="4381668" y="557991"/>
            <a:ext cx="6605331" cy="5696048"/>
          </a:xfrm>
        </p:spPr>
        <p:txBody>
          <a:bodyPr vert="horz" lIns="91440" tIns="45720" rIns="91440" bIns="45720" rtlCol="0" anchor="ctr">
            <a:noAutofit/>
          </a:bodyPr>
          <a:lstStyle/>
          <a:p>
            <a:pPr marL="0" indent="0">
              <a:buNone/>
            </a:pPr>
            <a:r>
              <a:rPr lang="en-US" sz="2800" b="1" dirty="0">
                <a:solidFill>
                  <a:schemeClr val="accent4"/>
                </a:solidFill>
              </a:rPr>
              <a:t>Formative Purpose</a:t>
            </a:r>
          </a:p>
          <a:p>
            <a:pPr>
              <a:spcBef>
                <a:spcPts val="0"/>
              </a:spcBef>
              <a:spcAft>
                <a:spcPts val="900"/>
              </a:spcAft>
            </a:pPr>
            <a:r>
              <a:rPr lang="en-US" sz="2800" b="1" dirty="0">
                <a:solidFill>
                  <a:schemeClr val="tx2"/>
                </a:solidFill>
              </a:rPr>
              <a:t>Descriptive feedback, not judgmental</a:t>
            </a:r>
          </a:p>
          <a:p>
            <a:pPr>
              <a:spcBef>
                <a:spcPts val="0"/>
              </a:spcBef>
              <a:spcAft>
                <a:spcPts val="900"/>
              </a:spcAft>
            </a:pPr>
            <a:r>
              <a:rPr lang="en-US" sz="2800" b="1" dirty="0">
                <a:solidFill>
                  <a:schemeClr val="tx2"/>
                </a:solidFill>
              </a:rPr>
              <a:t>It focuses on attributes of the student’s work</a:t>
            </a:r>
          </a:p>
          <a:p>
            <a:pPr>
              <a:spcBef>
                <a:spcPts val="0"/>
              </a:spcBef>
              <a:spcAft>
                <a:spcPts val="900"/>
              </a:spcAft>
            </a:pPr>
            <a:r>
              <a:rPr lang="en-US" sz="2800" b="1" dirty="0">
                <a:solidFill>
                  <a:schemeClr val="tx2"/>
                </a:solidFill>
              </a:rPr>
              <a:t>Students track and communicate about their evolving learning</a:t>
            </a:r>
          </a:p>
          <a:p>
            <a:pPr marL="0" indent="0">
              <a:spcBef>
                <a:spcPts val="0"/>
              </a:spcBef>
              <a:spcAft>
                <a:spcPts val="600"/>
              </a:spcAft>
              <a:buNone/>
            </a:pPr>
            <a:r>
              <a:rPr lang="en-US" sz="2800" b="1" dirty="0">
                <a:solidFill>
                  <a:srgbClr val="EB7647"/>
                </a:solidFill>
              </a:rPr>
              <a:t>Summative Purpose</a:t>
            </a:r>
          </a:p>
          <a:p>
            <a:pPr>
              <a:spcBef>
                <a:spcPts val="0"/>
              </a:spcBef>
              <a:spcAft>
                <a:spcPts val="900"/>
              </a:spcAft>
            </a:pPr>
            <a:r>
              <a:rPr lang="en-US" sz="2800" b="1" dirty="0">
                <a:solidFill>
                  <a:schemeClr val="tx2"/>
                </a:solidFill>
              </a:rPr>
              <a:t>Achievement tracked and recorded by </a:t>
            </a:r>
            <a:br>
              <a:rPr lang="en-US" sz="2800" b="1" dirty="0"/>
            </a:br>
            <a:r>
              <a:rPr lang="en-US" sz="2800" b="1" dirty="0">
                <a:solidFill>
                  <a:schemeClr val="tx2"/>
                </a:solidFill>
              </a:rPr>
              <a:t>learning target</a:t>
            </a:r>
          </a:p>
          <a:p>
            <a:pPr>
              <a:spcBef>
                <a:spcPts val="0"/>
              </a:spcBef>
              <a:spcAft>
                <a:spcPts val="900"/>
              </a:spcAft>
            </a:pPr>
            <a:r>
              <a:rPr lang="en-US" sz="2800" b="1" dirty="0">
                <a:solidFill>
                  <a:schemeClr val="tx2"/>
                </a:solidFill>
              </a:rPr>
              <a:t>Grades communicate achievement of standards</a:t>
            </a:r>
          </a:p>
          <a:p>
            <a:pPr>
              <a:spcBef>
                <a:spcPts val="0"/>
              </a:spcBef>
              <a:spcAft>
                <a:spcPts val="900"/>
              </a:spcAft>
            </a:pPr>
            <a:r>
              <a:rPr lang="en-US" sz="2800" b="1" dirty="0">
                <a:solidFill>
                  <a:schemeClr val="tx2"/>
                </a:solidFill>
              </a:rPr>
              <a:t>Test scores understood by all users</a:t>
            </a:r>
          </a:p>
        </p:txBody>
      </p:sp>
      <p:sp>
        <p:nvSpPr>
          <p:cNvPr id="24"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a:extLst>
              <a:ext uri="{FF2B5EF4-FFF2-40B4-BE49-F238E27FC236}">
                <a16:creationId xmlns:a16="http://schemas.microsoft.com/office/drawing/2014/main" id="{DB31224C-6B2F-4497-B87B-9921E3D3C0E9}"/>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9" name="Slide Number Placeholder 8">
            <a:extLst>
              <a:ext uri="{FF2B5EF4-FFF2-40B4-BE49-F238E27FC236}">
                <a16:creationId xmlns:a16="http://schemas.microsoft.com/office/drawing/2014/main" id="{6683D1D2-0737-43FC-B38E-5E7B1F2FADA0}"/>
              </a:ext>
            </a:extLst>
          </p:cNvPr>
          <p:cNvSpPr>
            <a:spLocks noGrp="1"/>
          </p:cNvSpPr>
          <p:nvPr>
            <p:ph type="sldNum" sz="quarter" idx="12"/>
          </p:nvPr>
        </p:nvSpPr>
        <p:spPr/>
        <p:txBody>
          <a:bodyPr/>
          <a:lstStyle/>
          <a:p>
            <a:fld id="{0B969DCD-B566-4F58-92A3-B98CDD2E7620}" type="slidenum">
              <a:rPr lang="en-US" smtClean="0"/>
              <a:t>18</a:t>
            </a:fld>
            <a:endParaRPr lang="en-US"/>
          </a:p>
        </p:txBody>
      </p:sp>
    </p:spTree>
    <p:extLst>
      <p:ext uri="{BB962C8B-B14F-4D97-AF65-F5344CB8AC3E}">
        <p14:creationId xmlns:p14="http://schemas.microsoft.com/office/powerpoint/2010/main" val="3161907251"/>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C7C0D9A-5BEB-4B6A-9314-3CEB870A93DF}"/>
              </a:ext>
            </a:extLst>
          </p:cNvPr>
          <p:cNvSpPr>
            <a:spLocks noGrp="1"/>
          </p:cNvSpPr>
          <p:nvPr>
            <p:ph type="ftr" sz="quarter" idx="11"/>
          </p:nvPr>
        </p:nvSpPr>
        <p:spPr/>
        <p:txBody>
          <a:bodyPr/>
          <a:lstStyle/>
          <a:p>
            <a:r>
              <a:rPr lang="en-US"/>
              <a:t>rickstiggins@gmail.com            www.MichiganAssessmentConsortium.org</a:t>
            </a:r>
            <a:endParaRPr lang="en-US" dirty="0"/>
          </a:p>
        </p:txBody>
      </p:sp>
      <p:sp>
        <p:nvSpPr>
          <p:cNvPr id="8" name="Slide Number Placeholder 7">
            <a:extLst>
              <a:ext uri="{FF2B5EF4-FFF2-40B4-BE49-F238E27FC236}">
                <a16:creationId xmlns:a16="http://schemas.microsoft.com/office/drawing/2014/main" id="{162CA7A6-786C-40FF-B97F-E9CAD15C2D81}"/>
              </a:ext>
            </a:extLst>
          </p:cNvPr>
          <p:cNvSpPr>
            <a:spLocks noGrp="1"/>
          </p:cNvSpPr>
          <p:nvPr>
            <p:ph type="sldNum" sz="quarter" idx="12"/>
          </p:nvPr>
        </p:nvSpPr>
        <p:spPr/>
        <p:txBody>
          <a:bodyPr/>
          <a:lstStyle/>
          <a:p>
            <a:fld id="{0B969DCD-B566-4F58-92A3-B98CDD2E7620}" type="slidenum">
              <a:rPr lang="en-US" smtClean="0"/>
              <a:t>19</a:t>
            </a:fld>
            <a:endParaRPr lang="en-US"/>
          </a:p>
        </p:txBody>
      </p:sp>
      <p:sp>
        <p:nvSpPr>
          <p:cNvPr id="4" name="Title 3">
            <a:extLst>
              <a:ext uri="{FF2B5EF4-FFF2-40B4-BE49-F238E27FC236}">
                <a16:creationId xmlns:a16="http://schemas.microsoft.com/office/drawing/2014/main" id="{046E19B0-CF04-4CEF-8093-94740A637F47}"/>
              </a:ext>
            </a:extLst>
          </p:cNvPr>
          <p:cNvSpPr>
            <a:spLocks noGrp="1"/>
          </p:cNvSpPr>
          <p:nvPr>
            <p:ph type="title" idx="4294967295"/>
          </p:nvPr>
        </p:nvSpPr>
        <p:spPr>
          <a:xfrm>
            <a:off x="0" y="284163"/>
            <a:ext cx="9783763" cy="1508125"/>
          </a:xfrm>
        </p:spPr>
        <p:txBody>
          <a:bodyPr/>
          <a:lstStyle/>
          <a:p>
            <a:r>
              <a:rPr lang="en-US" dirty="0"/>
              <a:t> Pre-pandemic assignments:</a:t>
            </a:r>
          </a:p>
        </p:txBody>
      </p:sp>
      <p:sp>
        <p:nvSpPr>
          <p:cNvPr id="9" name="Oval 2">
            <a:extLst>
              <a:ext uri="{FF2B5EF4-FFF2-40B4-BE49-F238E27FC236}">
                <a16:creationId xmlns:a16="http://schemas.microsoft.com/office/drawing/2014/main" id="{5A492B4B-704E-45FD-9175-22D271EFEA9A}"/>
              </a:ext>
            </a:extLst>
          </p:cNvPr>
          <p:cNvSpPr>
            <a:spLocks noChangeArrowheads="1"/>
          </p:cNvSpPr>
          <p:nvPr/>
        </p:nvSpPr>
        <p:spPr bwMode="auto">
          <a:xfrm>
            <a:off x="2362201" y="1461654"/>
            <a:ext cx="2438400" cy="1371600"/>
          </a:xfrm>
          <a:prstGeom prst="ellipse">
            <a:avLst/>
          </a:prstGeom>
          <a:solidFill>
            <a:srgbClr val="E8F7E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PURPOSE</a:t>
            </a:r>
          </a:p>
        </p:txBody>
      </p:sp>
      <p:sp>
        <p:nvSpPr>
          <p:cNvPr id="10" name="Oval 3">
            <a:extLst>
              <a:ext uri="{FF2B5EF4-FFF2-40B4-BE49-F238E27FC236}">
                <a16:creationId xmlns:a16="http://schemas.microsoft.com/office/drawing/2014/main" id="{5F595DC3-5EC2-42C8-AF4B-1D2A8E27A8AB}"/>
              </a:ext>
            </a:extLst>
          </p:cNvPr>
          <p:cNvSpPr>
            <a:spLocks noChangeArrowheads="1"/>
          </p:cNvSpPr>
          <p:nvPr/>
        </p:nvSpPr>
        <p:spPr bwMode="auto">
          <a:xfrm>
            <a:off x="2286001" y="4814454"/>
            <a:ext cx="2438400" cy="1371600"/>
          </a:xfrm>
          <a:prstGeom prst="ellipse">
            <a:avLst/>
          </a:prstGeom>
          <a:solidFill>
            <a:srgbClr val="E8F7E5">
              <a:alpha val="89018"/>
            </a:srgbClr>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TARGET</a:t>
            </a:r>
          </a:p>
        </p:txBody>
      </p:sp>
      <p:sp>
        <p:nvSpPr>
          <p:cNvPr id="11" name="Text Box 4">
            <a:extLst>
              <a:ext uri="{FF2B5EF4-FFF2-40B4-BE49-F238E27FC236}">
                <a16:creationId xmlns:a16="http://schemas.microsoft.com/office/drawing/2014/main" id="{702A932E-8059-44AB-B02F-B3B10C665BCA}"/>
              </a:ext>
            </a:extLst>
          </p:cNvPr>
          <p:cNvSpPr txBox="1">
            <a:spLocks noChangeArrowheads="1"/>
          </p:cNvSpPr>
          <p:nvPr/>
        </p:nvSpPr>
        <p:spPr bwMode="auto">
          <a:xfrm>
            <a:off x="2971801" y="471054"/>
            <a:ext cx="2667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eaLnBrk="1" hangingPunct="1">
              <a:spcBef>
                <a:spcPct val="50000"/>
              </a:spcBef>
              <a:buFontTx/>
              <a:buNone/>
            </a:pPr>
            <a:r>
              <a:rPr lang="en-US" altLang="en-US" b="1" dirty="0">
                <a:latin typeface="Trebuchet MS" pitchFamily="34" charset="0"/>
              </a:rPr>
              <a:t>ACCURACY</a:t>
            </a:r>
          </a:p>
        </p:txBody>
      </p:sp>
      <p:sp>
        <p:nvSpPr>
          <p:cNvPr id="12" name="Text Box 5">
            <a:extLst>
              <a:ext uri="{FF2B5EF4-FFF2-40B4-BE49-F238E27FC236}">
                <a16:creationId xmlns:a16="http://schemas.microsoft.com/office/drawing/2014/main" id="{61AF0AE1-8E76-4CD1-84BF-FEF6FEE6CF04}"/>
              </a:ext>
            </a:extLst>
          </p:cNvPr>
          <p:cNvSpPr txBox="1">
            <a:spLocks noChangeArrowheads="1"/>
          </p:cNvSpPr>
          <p:nvPr/>
        </p:nvSpPr>
        <p:spPr bwMode="auto">
          <a:xfrm>
            <a:off x="6629401" y="471054"/>
            <a:ext cx="3581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eaLnBrk="1" hangingPunct="1">
              <a:spcBef>
                <a:spcPct val="50000"/>
              </a:spcBef>
              <a:buFontTx/>
              <a:buNone/>
            </a:pPr>
            <a:r>
              <a:rPr lang="en-US" altLang="en-US" b="1" dirty="0">
                <a:latin typeface="Trebuchet MS" pitchFamily="34" charset="0"/>
              </a:rPr>
              <a:t>EFFECTIVE USE</a:t>
            </a:r>
          </a:p>
        </p:txBody>
      </p:sp>
      <p:sp>
        <p:nvSpPr>
          <p:cNvPr id="13" name="Oval 6">
            <a:extLst>
              <a:ext uri="{FF2B5EF4-FFF2-40B4-BE49-F238E27FC236}">
                <a16:creationId xmlns:a16="http://schemas.microsoft.com/office/drawing/2014/main" id="{7775D4D8-F656-4D1D-8A1E-F153757A4B47}"/>
              </a:ext>
            </a:extLst>
          </p:cNvPr>
          <p:cNvSpPr>
            <a:spLocks noChangeArrowheads="1"/>
          </p:cNvSpPr>
          <p:nvPr/>
        </p:nvSpPr>
        <p:spPr bwMode="auto">
          <a:xfrm>
            <a:off x="6629401" y="3900054"/>
            <a:ext cx="3429000" cy="1752600"/>
          </a:xfrm>
          <a:prstGeom prst="ellipse">
            <a:avLst/>
          </a:prstGeom>
          <a:solidFill>
            <a:srgbClr val="E8F7E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STUDENT</a:t>
            </a:r>
          </a:p>
          <a:p>
            <a:pPr algn="ctr" eaLnBrk="1" hangingPunct="1">
              <a:spcBef>
                <a:spcPct val="0"/>
              </a:spcBef>
              <a:buFontTx/>
              <a:buNone/>
            </a:pPr>
            <a:r>
              <a:rPr lang="en-US" altLang="en-US" sz="2800" b="1" dirty="0">
                <a:solidFill>
                  <a:schemeClr val="accent4"/>
                </a:solidFill>
                <a:latin typeface="Trebuchet MS" pitchFamily="34" charset="0"/>
              </a:rPr>
              <a:t>INVOLVEMENT</a:t>
            </a:r>
          </a:p>
        </p:txBody>
      </p:sp>
      <p:sp>
        <p:nvSpPr>
          <p:cNvPr id="14" name="Line 8">
            <a:extLst>
              <a:ext uri="{FF2B5EF4-FFF2-40B4-BE49-F238E27FC236}">
                <a16:creationId xmlns:a16="http://schemas.microsoft.com/office/drawing/2014/main" id="{B7A46B62-499C-4FC5-8F93-27984EB36C21}"/>
              </a:ext>
            </a:extLst>
          </p:cNvPr>
          <p:cNvSpPr>
            <a:spLocks noChangeShapeType="1"/>
          </p:cNvSpPr>
          <p:nvPr/>
        </p:nvSpPr>
        <p:spPr bwMode="auto">
          <a:xfrm>
            <a:off x="2133601" y="928254"/>
            <a:ext cx="784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5" name="Group 9">
            <a:extLst>
              <a:ext uri="{FF2B5EF4-FFF2-40B4-BE49-F238E27FC236}">
                <a16:creationId xmlns:a16="http://schemas.microsoft.com/office/drawing/2014/main" id="{E1E989D7-EDC4-42F9-AEC7-C79129597E6F}"/>
              </a:ext>
            </a:extLst>
          </p:cNvPr>
          <p:cNvGrpSpPr>
            <a:grpSpLocks/>
          </p:cNvGrpSpPr>
          <p:nvPr/>
        </p:nvGrpSpPr>
        <p:grpSpPr bwMode="auto">
          <a:xfrm>
            <a:off x="3124201" y="2833254"/>
            <a:ext cx="2438400" cy="1981200"/>
            <a:chOff x="1008" y="1728"/>
            <a:chExt cx="1536" cy="1248"/>
          </a:xfrm>
        </p:grpSpPr>
        <p:sp>
          <p:nvSpPr>
            <p:cNvPr id="24" name="Oval 10">
              <a:extLst>
                <a:ext uri="{FF2B5EF4-FFF2-40B4-BE49-F238E27FC236}">
                  <a16:creationId xmlns:a16="http://schemas.microsoft.com/office/drawing/2014/main" id="{D172C490-8453-4288-95F4-CD26EF0937C7}"/>
                </a:ext>
              </a:extLst>
            </p:cNvPr>
            <p:cNvSpPr>
              <a:spLocks noChangeArrowheads="1"/>
            </p:cNvSpPr>
            <p:nvPr/>
          </p:nvSpPr>
          <p:spPr bwMode="auto">
            <a:xfrm>
              <a:off x="1008" y="1920"/>
              <a:ext cx="1536" cy="864"/>
            </a:xfrm>
            <a:prstGeom prst="ellipse">
              <a:avLst/>
            </a:prstGeom>
            <a:solidFill>
              <a:srgbClr val="E8F7E5">
                <a:alpha val="89018"/>
              </a:srgbClr>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DESIGN</a:t>
              </a:r>
            </a:p>
          </p:txBody>
        </p:sp>
        <p:sp>
          <p:nvSpPr>
            <p:cNvPr id="25" name="Line 11">
              <a:extLst>
                <a:ext uri="{FF2B5EF4-FFF2-40B4-BE49-F238E27FC236}">
                  <a16:creationId xmlns:a16="http://schemas.microsoft.com/office/drawing/2014/main" id="{3298F21D-A8BF-4F29-BB18-7EB9C92168E9}"/>
                </a:ext>
              </a:extLst>
            </p:cNvPr>
            <p:cNvSpPr>
              <a:spLocks noChangeShapeType="1"/>
            </p:cNvSpPr>
            <p:nvPr/>
          </p:nvSpPr>
          <p:spPr bwMode="auto">
            <a:xfrm>
              <a:off x="1152" y="1728"/>
              <a:ext cx="336" cy="24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26" name="Line 12">
              <a:extLst>
                <a:ext uri="{FF2B5EF4-FFF2-40B4-BE49-F238E27FC236}">
                  <a16:creationId xmlns:a16="http://schemas.microsoft.com/office/drawing/2014/main" id="{C7178EE8-9560-4782-AD89-0B686203B09B}"/>
                </a:ext>
              </a:extLst>
            </p:cNvPr>
            <p:cNvSpPr>
              <a:spLocks noChangeShapeType="1"/>
            </p:cNvSpPr>
            <p:nvPr/>
          </p:nvSpPr>
          <p:spPr bwMode="auto">
            <a:xfrm flipV="1">
              <a:off x="1104" y="2784"/>
              <a:ext cx="432" cy="192"/>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p:grpSp>
        <p:nvGrpSpPr>
          <p:cNvPr id="16" name="Group 13">
            <a:extLst>
              <a:ext uri="{FF2B5EF4-FFF2-40B4-BE49-F238E27FC236}">
                <a16:creationId xmlns:a16="http://schemas.microsoft.com/office/drawing/2014/main" id="{5319ECB1-B055-430C-909B-522264CF86CC}"/>
              </a:ext>
            </a:extLst>
          </p:cNvPr>
          <p:cNvGrpSpPr>
            <a:grpSpLocks/>
          </p:cNvGrpSpPr>
          <p:nvPr/>
        </p:nvGrpSpPr>
        <p:grpSpPr bwMode="auto">
          <a:xfrm>
            <a:off x="5410201" y="1461654"/>
            <a:ext cx="4572000" cy="2057400"/>
            <a:chOff x="2448" y="864"/>
            <a:chExt cx="2880" cy="1296"/>
          </a:xfrm>
        </p:grpSpPr>
        <p:sp>
          <p:nvSpPr>
            <p:cNvPr id="22" name="Oval 14">
              <a:extLst>
                <a:ext uri="{FF2B5EF4-FFF2-40B4-BE49-F238E27FC236}">
                  <a16:creationId xmlns:a16="http://schemas.microsoft.com/office/drawing/2014/main" id="{7ECD4556-BE44-488A-ACF3-21FDA17DAAC2}"/>
                </a:ext>
              </a:extLst>
            </p:cNvPr>
            <p:cNvSpPr>
              <a:spLocks noChangeArrowheads="1"/>
            </p:cNvSpPr>
            <p:nvPr/>
          </p:nvSpPr>
          <p:spPr bwMode="auto">
            <a:xfrm>
              <a:off x="3168" y="864"/>
              <a:ext cx="2160" cy="1104"/>
            </a:xfrm>
            <a:prstGeom prst="ellipse">
              <a:avLst/>
            </a:prstGeom>
            <a:solidFill>
              <a:srgbClr val="E8F7E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EFFECTIVE</a:t>
              </a:r>
              <a:r>
                <a:rPr lang="en-US" altLang="en-US" sz="2800" dirty="0">
                  <a:solidFill>
                    <a:schemeClr val="accent4"/>
                  </a:solidFill>
                  <a:latin typeface="Trebuchet MS" pitchFamily="34" charset="0"/>
                </a:rPr>
                <a:t> </a:t>
              </a:r>
            </a:p>
            <a:p>
              <a:pPr algn="ctr" eaLnBrk="1" hangingPunct="1">
                <a:spcBef>
                  <a:spcPct val="0"/>
                </a:spcBef>
                <a:buFontTx/>
                <a:buNone/>
              </a:pPr>
              <a:r>
                <a:rPr lang="en-US" altLang="en-US" sz="2800" b="1" dirty="0">
                  <a:solidFill>
                    <a:schemeClr val="accent4"/>
                  </a:solidFill>
                  <a:latin typeface="Trebuchet MS" pitchFamily="34" charset="0"/>
                </a:rPr>
                <a:t>COMMUNICATION</a:t>
              </a:r>
            </a:p>
          </p:txBody>
        </p:sp>
        <p:sp>
          <p:nvSpPr>
            <p:cNvPr id="23" name="Line 15">
              <a:extLst>
                <a:ext uri="{FF2B5EF4-FFF2-40B4-BE49-F238E27FC236}">
                  <a16:creationId xmlns:a16="http://schemas.microsoft.com/office/drawing/2014/main" id="{DEB31988-A457-41DC-82E6-5D02D593C24A}"/>
                </a:ext>
              </a:extLst>
            </p:cNvPr>
            <p:cNvSpPr>
              <a:spLocks noChangeShapeType="1"/>
            </p:cNvSpPr>
            <p:nvPr/>
          </p:nvSpPr>
          <p:spPr bwMode="auto">
            <a:xfrm flipV="1">
              <a:off x="2448" y="1776"/>
              <a:ext cx="1008" cy="38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7" name="Group 16">
            <a:extLst>
              <a:ext uri="{FF2B5EF4-FFF2-40B4-BE49-F238E27FC236}">
                <a16:creationId xmlns:a16="http://schemas.microsoft.com/office/drawing/2014/main" id="{095F934D-3751-495A-AA6F-50525969C89C}"/>
              </a:ext>
            </a:extLst>
          </p:cNvPr>
          <p:cNvGrpSpPr>
            <a:grpSpLocks/>
          </p:cNvGrpSpPr>
          <p:nvPr/>
        </p:nvGrpSpPr>
        <p:grpSpPr bwMode="auto">
          <a:xfrm>
            <a:off x="4648201" y="2528454"/>
            <a:ext cx="3657600" cy="2971800"/>
            <a:chOff x="1968" y="1536"/>
            <a:chExt cx="2304" cy="1872"/>
          </a:xfrm>
        </p:grpSpPr>
        <p:sp>
          <p:nvSpPr>
            <p:cNvPr id="18" name="Line 17">
              <a:extLst>
                <a:ext uri="{FF2B5EF4-FFF2-40B4-BE49-F238E27FC236}">
                  <a16:creationId xmlns:a16="http://schemas.microsoft.com/office/drawing/2014/main" id="{39ED079B-E74C-4C5F-87DF-37425103C53B}"/>
                </a:ext>
              </a:extLst>
            </p:cNvPr>
            <p:cNvSpPr>
              <a:spLocks noChangeShapeType="1"/>
            </p:cNvSpPr>
            <p:nvPr/>
          </p:nvSpPr>
          <p:spPr bwMode="auto">
            <a:xfrm>
              <a:off x="1968" y="1536"/>
              <a:ext cx="1728" cy="960"/>
            </a:xfrm>
            <a:prstGeom prst="line">
              <a:avLst/>
            </a:prstGeom>
            <a:noFill/>
            <a:ln w="38100">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18">
              <a:extLst>
                <a:ext uri="{FF2B5EF4-FFF2-40B4-BE49-F238E27FC236}">
                  <a16:creationId xmlns:a16="http://schemas.microsoft.com/office/drawing/2014/main" id="{BDD8DE8C-9C4F-428E-969A-14C6FB670C58}"/>
                </a:ext>
              </a:extLst>
            </p:cNvPr>
            <p:cNvSpPr>
              <a:spLocks noChangeShapeType="1"/>
            </p:cNvSpPr>
            <p:nvPr/>
          </p:nvSpPr>
          <p:spPr bwMode="auto">
            <a:xfrm flipV="1">
              <a:off x="2016" y="3216"/>
              <a:ext cx="1344" cy="192"/>
            </a:xfrm>
            <a:prstGeom prst="line">
              <a:avLst/>
            </a:prstGeom>
            <a:noFill/>
            <a:ln w="38100">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 name="Line 19">
              <a:extLst>
                <a:ext uri="{FF2B5EF4-FFF2-40B4-BE49-F238E27FC236}">
                  <a16:creationId xmlns:a16="http://schemas.microsoft.com/office/drawing/2014/main" id="{1B8C9B65-2705-4AEA-A37D-C04D9F2E0497}"/>
                </a:ext>
              </a:extLst>
            </p:cNvPr>
            <p:cNvSpPr>
              <a:spLocks noChangeShapeType="1"/>
            </p:cNvSpPr>
            <p:nvPr/>
          </p:nvSpPr>
          <p:spPr bwMode="auto">
            <a:xfrm>
              <a:off x="2520" y="2448"/>
              <a:ext cx="720" cy="384"/>
            </a:xfrm>
            <a:prstGeom prst="line">
              <a:avLst/>
            </a:prstGeom>
            <a:noFill/>
            <a:ln w="38100">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Line 20">
              <a:extLst>
                <a:ext uri="{FF2B5EF4-FFF2-40B4-BE49-F238E27FC236}">
                  <a16:creationId xmlns:a16="http://schemas.microsoft.com/office/drawing/2014/main" id="{05AF8705-EACA-4209-BF3B-264E74C131D4}"/>
                </a:ext>
              </a:extLst>
            </p:cNvPr>
            <p:cNvSpPr>
              <a:spLocks noChangeShapeType="1"/>
            </p:cNvSpPr>
            <p:nvPr/>
          </p:nvSpPr>
          <p:spPr bwMode="auto">
            <a:xfrm>
              <a:off x="4272" y="1968"/>
              <a:ext cx="0" cy="432"/>
            </a:xfrm>
            <a:prstGeom prst="line">
              <a:avLst/>
            </a:prstGeom>
            <a:noFill/>
            <a:ln w="38100">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7" name="Line 7">
            <a:extLst>
              <a:ext uri="{FF2B5EF4-FFF2-40B4-BE49-F238E27FC236}">
                <a16:creationId xmlns:a16="http://schemas.microsoft.com/office/drawing/2014/main" id="{4AD76351-8252-44B7-B8A4-3D7796151720}"/>
              </a:ext>
            </a:extLst>
          </p:cNvPr>
          <p:cNvSpPr>
            <a:spLocks noChangeShapeType="1"/>
          </p:cNvSpPr>
          <p:nvPr/>
        </p:nvSpPr>
        <p:spPr bwMode="auto">
          <a:xfrm>
            <a:off x="6048975" y="265175"/>
            <a:ext cx="0" cy="594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05312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1000" tmFilter="0, 0; .2, .5; .8, .5; 1, 0"/>
                                        <p:tgtEl>
                                          <p:spTgt spid="13"/>
                                        </p:tgtEl>
                                      </p:cBhvr>
                                    </p:animEffect>
                                    <p:animScale>
                                      <p:cBhvr>
                                        <p:cTn id="7" dur="500" autoRev="1" fill="hold"/>
                                        <p:tgtEl>
                                          <p:spTgt spid="1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11">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82A0BD-305B-41B3-80DF-E223CF51303D}"/>
              </a:ext>
            </a:extLst>
          </p:cNvPr>
          <p:cNvSpPr>
            <a:spLocks noGrp="1"/>
          </p:cNvSpPr>
          <p:nvPr>
            <p:ph type="title"/>
          </p:nvPr>
        </p:nvSpPr>
        <p:spPr>
          <a:xfrm>
            <a:off x="622570" y="838646"/>
            <a:ext cx="3709991" cy="5180709"/>
          </a:xfrm>
        </p:spPr>
        <p:txBody>
          <a:bodyPr vert="horz" lIns="91440" tIns="45720" rIns="91440" bIns="45720" rtlCol="0" anchor="ctr">
            <a:normAutofit/>
          </a:bodyPr>
          <a:lstStyle/>
          <a:p>
            <a:pPr>
              <a:lnSpc>
                <a:spcPct val="150000"/>
              </a:lnSpc>
            </a:pPr>
            <a:r>
              <a:rPr lang="en-US" sz="3600" b="1" dirty="0"/>
              <a:t>An Interactive workshop in four parts</a:t>
            </a:r>
          </a:p>
        </p:txBody>
      </p:sp>
      <p:sp useBgFill="1">
        <p:nvSpPr>
          <p:cNvPr id="11" name="Rectangle 13">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C2EFD8C-9619-4B3B-965B-7078E50AC3BB}"/>
              </a:ext>
            </a:extLst>
          </p:cNvPr>
          <p:cNvSpPr>
            <a:spLocks noGrp="1"/>
          </p:cNvSpPr>
          <p:nvPr>
            <p:ph idx="4294967295"/>
          </p:nvPr>
        </p:nvSpPr>
        <p:spPr>
          <a:xfrm>
            <a:off x="5163671" y="838647"/>
            <a:ext cx="5823328" cy="5180708"/>
          </a:xfrm>
        </p:spPr>
        <p:txBody>
          <a:bodyPr vert="horz" lIns="91440" tIns="45720" rIns="91440" bIns="45720" rtlCol="0" anchor="ctr">
            <a:normAutofit/>
          </a:bodyPr>
          <a:lstStyle/>
          <a:p>
            <a:pPr marL="1660525" indent="-1660525">
              <a:buNone/>
              <a:tabLst>
                <a:tab pos="1660525" algn="l"/>
              </a:tabLst>
            </a:pPr>
            <a:r>
              <a:rPr lang="en-US" sz="2800" b="1" dirty="0">
                <a:solidFill>
                  <a:schemeClr val="tx2"/>
                </a:solidFill>
              </a:rPr>
              <a:t>Session 1: 	</a:t>
            </a:r>
            <a:r>
              <a:rPr lang="en-US" sz="2800" b="1" dirty="0">
                <a:solidFill>
                  <a:schemeClr val="accent1"/>
                </a:solidFill>
              </a:rPr>
              <a:t>Balanced</a:t>
            </a:r>
            <a:r>
              <a:rPr lang="en-US" sz="2800" b="1" dirty="0">
                <a:solidFill>
                  <a:schemeClr val="tx2"/>
                </a:solidFill>
              </a:rPr>
              <a:t> Local Assessment Systems</a:t>
            </a:r>
          </a:p>
          <a:p>
            <a:pPr marL="1660525" indent="-1660525">
              <a:buNone/>
              <a:tabLst>
                <a:tab pos="1660525" algn="l"/>
              </a:tabLst>
            </a:pPr>
            <a:r>
              <a:rPr lang="en-US" sz="2800" b="1" dirty="0">
                <a:solidFill>
                  <a:schemeClr val="tx2"/>
                </a:solidFill>
              </a:rPr>
              <a:t>Session 2: 	Foundation of Assessment Literacy</a:t>
            </a:r>
          </a:p>
          <a:p>
            <a:pPr marL="1660525" indent="-1660525">
              <a:buNone/>
              <a:tabLst>
                <a:tab pos="1660525" algn="l"/>
              </a:tabLst>
            </a:pPr>
            <a:r>
              <a:rPr lang="en-US" sz="2800" b="1" dirty="0">
                <a:solidFill>
                  <a:schemeClr val="tx2"/>
                </a:solidFill>
              </a:rPr>
              <a:t>Session 3: 	Emotional Dynamics of Assessment</a:t>
            </a:r>
          </a:p>
          <a:p>
            <a:pPr marL="1660525" indent="-1660525">
              <a:buNone/>
              <a:tabLst>
                <a:tab pos="1660525" algn="l"/>
              </a:tabLst>
            </a:pPr>
            <a:r>
              <a:rPr lang="en-US" sz="2800" b="1" dirty="0">
                <a:solidFill>
                  <a:schemeClr val="tx2"/>
                </a:solidFill>
              </a:rPr>
              <a:t>Session 4: 	Evaluate Your Assessment System</a:t>
            </a:r>
          </a:p>
        </p:txBody>
      </p:sp>
      <p:sp>
        <p:nvSpPr>
          <p:cNvPr id="15" name="Footer Placeholder 14">
            <a:extLst>
              <a:ext uri="{FF2B5EF4-FFF2-40B4-BE49-F238E27FC236}">
                <a16:creationId xmlns:a16="http://schemas.microsoft.com/office/drawing/2014/main" id="{029FAE24-B157-4274-B9A7-1AB768F3EF37}"/>
              </a:ext>
            </a:extLst>
          </p:cNvPr>
          <p:cNvSpPr>
            <a:spLocks noGrp="1"/>
          </p:cNvSpPr>
          <p:nvPr>
            <p:ph type="ftr" sz="quarter" idx="11"/>
          </p:nvPr>
        </p:nvSpPr>
        <p:spPr/>
        <p:txBody>
          <a:bodyPr/>
          <a:lstStyle/>
          <a:p>
            <a:r>
              <a:rPr lang="en-US" dirty="0"/>
              <a:t>rickstiggins@gmail.com            www.MichiganAssessmentConsortium.org</a:t>
            </a:r>
          </a:p>
        </p:txBody>
      </p:sp>
      <p:sp>
        <p:nvSpPr>
          <p:cNvPr id="17" name="Slide Number Placeholder 16">
            <a:extLst>
              <a:ext uri="{FF2B5EF4-FFF2-40B4-BE49-F238E27FC236}">
                <a16:creationId xmlns:a16="http://schemas.microsoft.com/office/drawing/2014/main" id="{891E8F36-6E98-4C7F-BFBD-5B3A75989BFF}"/>
              </a:ext>
            </a:extLst>
          </p:cNvPr>
          <p:cNvSpPr>
            <a:spLocks noGrp="1"/>
          </p:cNvSpPr>
          <p:nvPr>
            <p:ph type="sldNum" sz="quarter" idx="12"/>
          </p:nvPr>
        </p:nvSpPr>
        <p:spPr/>
        <p:txBody>
          <a:bodyPr/>
          <a:lstStyle/>
          <a:p>
            <a:fld id="{0B969DCD-B566-4F58-92A3-B98CDD2E7620}" type="slidenum">
              <a:rPr lang="en-US" smtClean="0"/>
              <a:t>2</a:t>
            </a:fld>
            <a:endParaRPr lang="en-US"/>
          </a:p>
        </p:txBody>
      </p:sp>
    </p:spTree>
    <p:extLst>
      <p:ext uri="{BB962C8B-B14F-4D97-AF65-F5344CB8AC3E}">
        <p14:creationId xmlns:p14="http://schemas.microsoft.com/office/powerpoint/2010/main" val="4165339755"/>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B4BD0-CB36-46BC-B76A-7CFE455AD54E}"/>
              </a:ext>
            </a:extLst>
          </p:cNvPr>
          <p:cNvSpPr>
            <a:spLocks noGrp="1"/>
          </p:cNvSpPr>
          <p:nvPr>
            <p:ph type="title"/>
          </p:nvPr>
        </p:nvSpPr>
        <p:spPr>
          <a:xfrm>
            <a:off x="130629" y="1325880"/>
            <a:ext cx="3602275" cy="4206240"/>
          </a:xfrm>
        </p:spPr>
        <p:txBody>
          <a:bodyPr>
            <a:normAutofit/>
          </a:bodyPr>
          <a:lstStyle/>
          <a:p>
            <a:pPr algn="r"/>
            <a:r>
              <a:rPr lang="en-US" sz="3200" b="1" dirty="0">
                <a:solidFill>
                  <a:schemeClr val="accent4"/>
                </a:solidFill>
                <a:latin typeface="+mn-lt"/>
              </a:rPr>
              <a:t>Key </a:t>
            </a:r>
            <a:r>
              <a:rPr lang="en-US" sz="2800" b="1" normalizeH="1" dirty="0">
                <a:solidFill>
                  <a:schemeClr val="accent4"/>
                </a:solidFill>
                <a:latin typeface="+mn-lt"/>
              </a:rPr>
              <a:t>5</a:t>
            </a:r>
            <a:r>
              <a:rPr lang="en-US" sz="3200" b="1" dirty="0">
                <a:solidFill>
                  <a:schemeClr val="accent4"/>
                </a:solidFill>
                <a:latin typeface="+mn-lt"/>
              </a:rPr>
              <a:t> </a:t>
            </a:r>
            <a:r>
              <a:rPr lang="en-US" sz="4400" dirty="0">
                <a:solidFill>
                  <a:schemeClr val="accent4"/>
                </a:solidFill>
                <a:latin typeface="+mn-lt"/>
              </a:rPr>
              <a:t>:</a:t>
            </a:r>
            <a:br>
              <a:rPr lang="en-US" sz="4400" dirty="0">
                <a:solidFill>
                  <a:schemeClr val="tx2"/>
                </a:solidFill>
                <a:latin typeface="+mn-lt"/>
              </a:rPr>
            </a:br>
            <a:r>
              <a:rPr lang="en-US" sz="3200" b="1" dirty="0">
                <a:solidFill>
                  <a:schemeClr val="tx2"/>
                </a:solidFill>
                <a:latin typeface="+mn-lt"/>
              </a:rPr>
              <a:t>Student Involvement</a:t>
            </a:r>
            <a:endParaRPr lang="en-US" sz="4400" dirty="0">
              <a:solidFill>
                <a:schemeClr val="tx2"/>
              </a:solidFill>
              <a:latin typeface="+mn-lt"/>
            </a:endParaRPr>
          </a:p>
        </p:txBody>
      </p:sp>
      <p:sp>
        <p:nvSpPr>
          <p:cNvPr id="2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3"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96397F-5D17-4B5F-A78F-1157E7E3EA43}"/>
              </a:ext>
            </a:extLst>
          </p:cNvPr>
          <p:cNvSpPr>
            <a:spLocks noGrp="1"/>
          </p:cNvSpPr>
          <p:nvPr>
            <p:ph idx="1"/>
          </p:nvPr>
        </p:nvSpPr>
        <p:spPr>
          <a:xfrm>
            <a:off x="4381668" y="586746"/>
            <a:ext cx="6605331" cy="5739180"/>
          </a:xfrm>
        </p:spPr>
        <p:txBody>
          <a:bodyPr anchor="ctr">
            <a:normAutofit/>
          </a:bodyPr>
          <a:lstStyle/>
          <a:p>
            <a:pPr>
              <a:spcBef>
                <a:spcPts val="0"/>
              </a:spcBef>
              <a:spcAft>
                <a:spcPts val="1200"/>
              </a:spcAft>
            </a:pPr>
            <a:r>
              <a:rPr lang="en-US" sz="2800" b="1" dirty="0">
                <a:solidFill>
                  <a:schemeClr val="tx2"/>
                </a:solidFill>
              </a:rPr>
              <a:t>Key 1:</a:t>
            </a:r>
            <a:r>
              <a:rPr lang="en-US" sz="2800" dirty="0">
                <a:solidFill>
                  <a:schemeClr val="tx2"/>
                </a:solidFill>
              </a:rPr>
              <a:t> Are students’ information needs planned for and met as they are learning?</a:t>
            </a:r>
          </a:p>
          <a:p>
            <a:pPr>
              <a:spcBef>
                <a:spcPts val="0"/>
              </a:spcBef>
              <a:spcAft>
                <a:spcPts val="1200"/>
              </a:spcAft>
            </a:pPr>
            <a:r>
              <a:rPr lang="en-US" sz="2800" b="1" dirty="0">
                <a:solidFill>
                  <a:schemeClr val="tx2"/>
                </a:solidFill>
              </a:rPr>
              <a:t>Key 2:</a:t>
            </a:r>
            <a:r>
              <a:rPr lang="en-US" sz="2800" dirty="0">
                <a:solidFill>
                  <a:schemeClr val="tx2"/>
                </a:solidFill>
              </a:rPr>
              <a:t> Do students have a clear vision of the intended learning target(s) from the start?</a:t>
            </a:r>
          </a:p>
          <a:p>
            <a:pPr>
              <a:spcBef>
                <a:spcPts val="0"/>
              </a:spcBef>
              <a:spcAft>
                <a:spcPts val="1200"/>
              </a:spcAft>
            </a:pPr>
            <a:r>
              <a:rPr lang="en-US" sz="2800" b="1" dirty="0">
                <a:solidFill>
                  <a:schemeClr val="tx2"/>
                </a:solidFill>
              </a:rPr>
              <a:t>Key 3:</a:t>
            </a:r>
            <a:r>
              <a:rPr lang="en-US" sz="2800" dirty="0">
                <a:solidFill>
                  <a:schemeClr val="tx2"/>
                </a:solidFill>
              </a:rPr>
              <a:t> Are students able to self-assess and set goals based on their assessment results?</a:t>
            </a:r>
          </a:p>
          <a:p>
            <a:pPr>
              <a:spcBef>
                <a:spcPts val="0"/>
              </a:spcBef>
              <a:spcAft>
                <a:spcPts val="1200"/>
              </a:spcAft>
            </a:pPr>
            <a:r>
              <a:rPr lang="en-US" sz="2800" b="1" dirty="0">
                <a:solidFill>
                  <a:schemeClr val="tx2"/>
                </a:solidFill>
              </a:rPr>
              <a:t>Key 4:</a:t>
            </a:r>
            <a:r>
              <a:rPr lang="en-US" sz="2800" dirty="0">
                <a:solidFill>
                  <a:schemeClr val="tx2"/>
                </a:solidFill>
              </a:rPr>
              <a:t> Do students receive and offer effective feedback during the learning?</a:t>
            </a:r>
          </a:p>
          <a:p>
            <a:pPr>
              <a:spcBef>
                <a:spcPts val="0"/>
              </a:spcBef>
              <a:spcAft>
                <a:spcPts val="1200"/>
              </a:spcAft>
            </a:pPr>
            <a:r>
              <a:rPr lang="en-US" sz="2800" b="1" dirty="0">
                <a:solidFill>
                  <a:schemeClr val="tx2"/>
                </a:solidFill>
              </a:rPr>
              <a:t>Key 5:</a:t>
            </a:r>
            <a:r>
              <a:rPr lang="en-US" sz="2800" dirty="0">
                <a:solidFill>
                  <a:schemeClr val="tx2"/>
                </a:solidFill>
              </a:rPr>
              <a:t> Do students track, reflect on, and share their learning progress?</a:t>
            </a:r>
          </a:p>
        </p:txBody>
      </p:sp>
      <p:sp>
        <p:nvSpPr>
          <p:cNvPr id="24"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a:extLst>
              <a:ext uri="{FF2B5EF4-FFF2-40B4-BE49-F238E27FC236}">
                <a16:creationId xmlns:a16="http://schemas.microsoft.com/office/drawing/2014/main" id="{DB31224C-6B2F-4497-B87B-9921E3D3C0E9}"/>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9" name="Slide Number Placeholder 8">
            <a:extLst>
              <a:ext uri="{FF2B5EF4-FFF2-40B4-BE49-F238E27FC236}">
                <a16:creationId xmlns:a16="http://schemas.microsoft.com/office/drawing/2014/main" id="{6683D1D2-0737-43FC-B38E-5E7B1F2FADA0}"/>
              </a:ext>
            </a:extLst>
          </p:cNvPr>
          <p:cNvSpPr>
            <a:spLocks noGrp="1"/>
          </p:cNvSpPr>
          <p:nvPr>
            <p:ph type="sldNum" sz="quarter" idx="12"/>
          </p:nvPr>
        </p:nvSpPr>
        <p:spPr/>
        <p:txBody>
          <a:bodyPr/>
          <a:lstStyle/>
          <a:p>
            <a:fld id="{0B969DCD-B566-4F58-92A3-B98CDD2E7620}" type="slidenum">
              <a:rPr lang="en-US" smtClean="0"/>
              <a:t>20</a:t>
            </a:fld>
            <a:endParaRPr lang="en-US"/>
          </a:p>
        </p:txBody>
      </p:sp>
    </p:spTree>
    <p:extLst>
      <p:ext uri="{BB962C8B-B14F-4D97-AF65-F5344CB8AC3E}">
        <p14:creationId xmlns:p14="http://schemas.microsoft.com/office/powerpoint/2010/main" val="49779885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DE2B9-2D25-4EB6-A5F7-9A1FB95E70EF}"/>
              </a:ext>
            </a:extLst>
          </p:cNvPr>
          <p:cNvSpPr>
            <a:spLocks noGrp="1"/>
          </p:cNvSpPr>
          <p:nvPr>
            <p:ph type="title"/>
          </p:nvPr>
        </p:nvSpPr>
        <p:spPr/>
        <p:txBody>
          <a:bodyPr/>
          <a:lstStyle/>
          <a:p>
            <a:r>
              <a:rPr lang="en-US" b="1" dirty="0"/>
              <a:t>Who needs to be </a:t>
            </a:r>
            <a:br>
              <a:rPr lang="en-US" b="1" dirty="0"/>
            </a:br>
            <a:r>
              <a:rPr lang="en-US" b="1" dirty="0"/>
              <a:t>assessment literate?</a:t>
            </a:r>
          </a:p>
        </p:txBody>
      </p:sp>
      <p:sp>
        <p:nvSpPr>
          <p:cNvPr id="3" name="Content Placeholder 2">
            <a:extLst>
              <a:ext uri="{FF2B5EF4-FFF2-40B4-BE49-F238E27FC236}">
                <a16:creationId xmlns:a16="http://schemas.microsoft.com/office/drawing/2014/main" id="{7F1A7E85-561F-40BF-BA83-82AF43A71CD1}"/>
              </a:ext>
            </a:extLst>
          </p:cNvPr>
          <p:cNvSpPr>
            <a:spLocks noGrp="1"/>
          </p:cNvSpPr>
          <p:nvPr>
            <p:ph idx="1"/>
          </p:nvPr>
        </p:nvSpPr>
        <p:spPr>
          <a:xfrm>
            <a:off x="1202919" y="2011680"/>
            <a:ext cx="9784080" cy="4493787"/>
          </a:xfrm>
        </p:spPr>
        <p:txBody>
          <a:bodyPr vert="horz" lIns="91440" tIns="45720" rIns="91440" bIns="45720" rtlCol="0" anchor="t">
            <a:normAutofit/>
          </a:bodyPr>
          <a:lstStyle/>
          <a:p>
            <a:r>
              <a:rPr lang="en-US" sz="2400" b="1" dirty="0">
                <a:solidFill>
                  <a:schemeClr val="accent4">
                    <a:lumMod val="60000"/>
                    <a:lumOff val="40000"/>
                  </a:schemeClr>
                </a:solidFill>
              </a:rPr>
              <a:t>Teachers, Principals, and District Instructional leaders:</a:t>
            </a:r>
            <a:r>
              <a:rPr lang="en-US" sz="2400" b="1" dirty="0"/>
              <a:t> believe in assessment quality and make it operational </a:t>
            </a:r>
          </a:p>
          <a:p>
            <a:r>
              <a:rPr lang="en-US" sz="2400" b="1" dirty="0">
                <a:solidFill>
                  <a:schemeClr val="accent4">
                    <a:lumMod val="60000"/>
                    <a:lumOff val="40000"/>
                  </a:schemeClr>
                </a:solidFill>
              </a:rPr>
              <a:t>Superintendents and other school leaders:</a:t>
            </a:r>
            <a:r>
              <a:rPr lang="en-US" sz="2400" b="1" dirty="0"/>
              <a:t> understand keys to quality and commit to assuring that standards of good practice are being met</a:t>
            </a:r>
          </a:p>
          <a:p>
            <a:r>
              <a:rPr lang="en-US" sz="2400" b="1" dirty="0">
                <a:solidFill>
                  <a:schemeClr val="accent4">
                    <a:lumMod val="60000"/>
                    <a:lumOff val="40000"/>
                  </a:schemeClr>
                </a:solidFill>
              </a:rPr>
              <a:t>Policy makers: </a:t>
            </a:r>
            <a:r>
              <a:rPr lang="en-US" sz="2400" b="1" dirty="0"/>
              <a:t>commit to quality, understand what it means in general terms, and set policies that guide sound assessment practice</a:t>
            </a:r>
          </a:p>
          <a:p>
            <a:r>
              <a:rPr lang="en-US" sz="2400" b="1" dirty="0">
                <a:solidFill>
                  <a:schemeClr val="accent4">
                    <a:lumMod val="60000"/>
                    <a:lumOff val="40000"/>
                  </a:schemeClr>
                </a:solidFill>
              </a:rPr>
              <a:t>Parents and communities: </a:t>
            </a:r>
            <a:r>
              <a:rPr lang="en-US" sz="2400" b="1" dirty="0"/>
              <a:t>understand importance of quality in general terms and demand that quality standards be met</a:t>
            </a:r>
          </a:p>
          <a:p>
            <a:r>
              <a:rPr lang="en-US" sz="2400" b="1" dirty="0">
                <a:solidFill>
                  <a:schemeClr val="accent4">
                    <a:lumMod val="60000"/>
                    <a:lumOff val="40000"/>
                  </a:schemeClr>
                </a:solidFill>
              </a:rPr>
              <a:t>Students:</a:t>
            </a:r>
            <a:r>
              <a:rPr lang="en-US" sz="2400" b="1" dirty="0"/>
              <a:t> understand quality well enough to know when to ask questions of their teachers</a:t>
            </a:r>
          </a:p>
        </p:txBody>
      </p:sp>
      <p:sp>
        <p:nvSpPr>
          <p:cNvPr id="4" name="Footer Placeholder 3">
            <a:extLst>
              <a:ext uri="{FF2B5EF4-FFF2-40B4-BE49-F238E27FC236}">
                <a16:creationId xmlns:a16="http://schemas.microsoft.com/office/drawing/2014/main" id="{D57DCCA6-C335-4B0F-AD98-33D1330FF4AF}"/>
              </a:ext>
            </a:extLst>
          </p:cNvPr>
          <p:cNvSpPr>
            <a:spLocks noGrp="1"/>
          </p:cNvSpPr>
          <p:nvPr>
            <p:ph type="ftr" sz="quarter" idx="11"/>
          </p:nvPr>
        </p:nvSpPr>
        <p:spPr/>
        <p:txBody>
          <a:bodyPr/>
          <a:lstStyle/>
          <a:p>
            <a:r>
              <a:rPr lang="en-US"/>
              <a:t>rickstiggins@gmail.com            www.MichiganAssessmentConsortium.org</a:t>
            </a:r>
            <a:endParaRPr lang="en-US" dirty="0"/>
          </a:p>
        </p:txBody>
      </p:sp>
      <p:sp>
        <p:nvSpPr>
          <p:cNvPr id="5" name="Slide Number Placeholder 4">
            <a:extLst>
              <a:ext uri="{FF2B5EF4-FFF2-40B4-BE49-F238E27FC236}">
                <a16:creationId xmlns:a16="http://schemas.microsoft.com/office/drawing/2014/main" id="{967F123F-5744-4D02-9565-A742E101B930}"/>
              </a:ext>
            </a:extLst>
          </p:cNvPr>
          <p:cNvSpPr>
            <a:spLocks noGrp="1"/>
          </p:cNvSpPr>
          <p:nvPr>
            <p:ph type="sldNum" sz="quarter" idx="12"/>
          </p:nvPr>
        </p:nvSpPr>
        <p:spPr/>
        <p:txBody>
          <a:bodyPr/>
          <a:lstStyle/>
          <a:p>
            <a:fld id="{0B969DCD-B566-4F58-92A3-B98CDD2E7620}" type="slidenum">
              <a:rPr lang="en-US" smtClean="0"/>
              <a:t>21</a:t>
            </a:fld>
            <a:endParaRPr lang="en-US"/>
          </a:p>
        </p:txBody>
      </p:sp>
    </p:spTree>
    <p:extLst>
      <p:ext uri="{BB962C8B-B14F-4D97-AF65-F5344CB8AC3E}">
        <p14:creationId xmlns:p14="http://schemas.microsoft.com/office/powerpoint/2010/main" val="1609794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CF463-D73C-4A94-AFA9-1021D0AD6A0C}"/>
              </a:ext>
            </a:extLst>
          </p:cNvPr>
          <p:cNvSpPr>
            <a:spLocks noGrp="1"/>
          </p:cNvSpPr>
          <p:nvPr>
            <p:ph type="title"/>
          </p:nvPr>
        </p:nvSpPr>
        <p:spPr>
          <a:xfrm>
            <a:off x="838200" y="245858"/>
            <a:ext cx="10515600" cy="1450420"/>
          </a:xfrm>
        </p:spPr>
        <p:txBody>
          <a:bodyPr>
            <a:normAutofit/>
          </a:bodyPr>
          <a:lstStyle/>
          <a:p>
            <a:pPr algn="ctr"/>
            <a:r>
              <a:rPr lang="en-US" b="1" dirty="0">
                <a:latin typeface="+mn-lt"/>
              </a:rPr>
              <a:t>A Balanced local Assessment System</a:t>
            </a:r>
          </a:p>
        </p:txBody>
      </p:sp>
      <p:sp>
        <p:nvSpPr>
          <p:cNvPr id="8" name="Footer Placeholder 7">
            <a:extLst>
              <a:ext uri="{FF2B5EF4-FFF2-40B4-BE49-F238E27FC236}">
                <a16:creationId xmlns:a16="http://schemas.microsoft.com/office/drawing/2014/main" id="{88A1B9AD-E99C-4502-82CD-17A5AF025CE1}"/>
              </a:ext>
            </a:extLst>
          </p:cNvPr>
          <p:cNvSpPr>
            <a:spLocks noGrp="1"/>
          </p:cNvSpPr>
          <p:nvPr>
            <p:ph type="ftr" sz="quarter" idx="11"/>
          </p:nvPr>
        </p:nvSpPr>
        <p:spPr/>
        <p:txBody>
          <a:bodyPr/>
          <a:lstStyle/>
          <a:p>
            <a:r>
              <a:rPr lang="en-US"/>
              <a:t>rickstiggins@gmail.com            www.MichiganAssessmentConsortium.org</a:t>
            </a:r>
            <a:endParaRPr lang="en-US" dirty="0"/>
          </a:p>
        </p:txBody>
      </p:sp>
      <p:sp>
        <p:nvSpPr>
          <p:cNvPr id="9" name="Slide Number Placeholder 8">
            <a:extLst>
              <a:ext uri="{FF2B5EF4-FFF2-40B4-BE49-F238E27FC236}">
                <a16:creationId xmlns:a16="http://schemas.microsoft.com/office/drawing/2014/main" id="{6EFCB7A7-CA76-4F12-8CE1-A04A52C9CD7F}"/>
              </a:ext>
            </a:extLst>
          </p:cNvPr>
          <p:cNvSpPr>
            <a:spLocks noGrp="1"/>
          </p:cNvSpPr>
          <p:nvPr>
            <p:ph type="sldNum" sz="quarter" idx="12"/>
          </p:nvPr>
        </p:nvSpPr>
        <p:spPr/>
        <p:txBody>
          <a:bodyPr/>
          <a:lstStyle/>
          <a:p>
            <a:fld id="{0B969DCD-B566-4F58-92A3-B98CDD2E7620}" type="slidenum">
              <a:rPr lang="en-US" smtClean="0"/>
              <a:t>22</a:t>
            </a:fld>
            <a:endParaRPr lang="en-US"/>
          </a:p>
        </p:txBody>
      </p:sp>
      <p:graphicFrame>
        <p:nvGraphicFramePr>
          <p:cNvPr id="12" name="Content Placeholder 3">
            <a:extLst>
              <a:ext uri="{FF2B5EF4-FFF2-40B4-BE49-F238E27FC236}">
                <a16:creationId xmlns:a16="http://schemas.microsoft.com/office/drawing/2014/main" id="{6F66B7AE-D2C8-450A-A50B-A349AB9C7E5B}"/>
              </a:ext>
            </a:extLst>
          </p:cNvPr>
          <p:cNvGraphicFramePr>
            <a:graphicFrameLocks noGrp="1"/>
          </p:cNvGraphicFramePr>
          <p:nvPr>
            <p:ph idx="1"/>
          </p:nvPr>
        </p:nvGraphicFramePr>
        <p:xfrm>
          <a:off x="982713" y="2148872"/>
          <a:ext cx="10515600" cy="4114799"/>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763401440"/>
                    </a:ext>
                  </a:extLst>
                </a:gridCol>
                <a:gridCol w="2628900">
                  <a:extLst>
                    <a:ext uri="{9D8B030D-6E8A-4147-A177-3AD203B41FA5}">
                      <a16:colId xmlns:a16="http://schemas.microsoft.com/office/drawing/2014/main" val="1429612657"/>
                    </a:ext>
                  </a:extLst>
                </a:gridCol>
                <a:gridCol w="2628900">
                  <a:extLst>
                    <a:ext uri="{9D8B030D-6E8A-4147-A177-3AD203B41FA5}">
                      <a16:colId xmlns:a16="http://schemas.microsoft.com/office/drawing/2014/main" val="3443476736"/>
                    </a:ext>
                  </a:extLst>
                </a:gridCol>
                <a:gridCol w="2628900">
                  <a:extLst>
                    <a:ext uri="{9D8B030D-6E8A-4147-A177-3AD203B41FA5}">
                      <a16:colId xmlns:a16="http://schemas.microsoft.com/office/drawing/2014/main" val="3219942739"/>
                    </a:ext>
                  </a:extLst>
                </a:gridCol>
              </a:tblGrid>
              <a:tr h="1125140">
                <a:tc>
                  <a:txBody>
                    <a:bodyPr/>
                    <a:lstStyle/>
                    <a:p>
                      <a:pPr algn="ctr"/>
                      <a:r>
                        <a:rPr lang="en-US" sz="3200" dirty="0"/>
                        <a:t>Users/</a:t>
                      </a:r>
                    </a:p>
                    <a:p>
                      <a:pPr algn="ctr"/>
                      <a:r>
                        <a:rPr lang="en-US" sz="3200" dirty="0"/>
                        <a:t>Uses</a:t>
                      </a:r>
                    </a:p>
                  </a:txBody>
                  <a:tcPr>
                    <a:solidFill>
                      <a:schemeClr val="bg2">
                        <a:lumMod val="75000"/>
                      </a:schemeClr>
                    </a:solidFill>
                  </a:tcPr>
                </a:tc>
                <a:tc>
                  <a:txBody>
                    <a:bodyPr/>
                    <a:lstStyle/>
                    <a:p>
                      <a:pPr algn="ctr"/>
                      <a:r>
                        <a:rPr lang="en-US" sz="3200" dirty="0"/>
                        <a:t>Formative</a:t>
                      </a:r>
                    </a:p>
                  </a:txBody>
                  <a:tcPr>
                    <a:solidFill>
                      <a:schemeClr val="bg2">
                        <a:lumMod val="75000"/>
                      </a:schemeClr>
                    </a:solidFill>
                  </a:tcPr>
                </a:tc>
                <a:tc>
                  <a:txBody>
                    <a:bodyPr/>
                    <a:lstStyle/>
                    <a:p>
                      <a:pPr algn="ctr"/>
                      <a:r>
                        <a:rPr lang="en-US" sz="3200" dirty="0"/>
                        <a:t>Assessment For Learning</a:t>
                      </a:r>
                    </a:p>
                  </a:txBody>
                  <a:tcPr>
                    <a:solidFill>
                      <a:schemeClr val="bg2">
                        <a:lumMod val="75000"/>
                      </a:schemeClr>
                    </a:solidFill>
                  </a:tcPr>
                </a:tc>
                <a:tc>
                  <a:txBody>
                    <a:bodyPr/>
                    <a:lstStyle/>
                    <a:p>
                      <a:pPr algn="ctr"/>
                      <a:r>
                        <a:rPr lang="en-US" sz="3200" dirty="0"/>
                        <a:t>Summative</a:t>
                      </a:r>
                    </a:p>
                  </a:txBody>
                  <a:tcPr>
                    <a:solidFill>
                      <a:schemeClr val="bg2">
                        <a:lumMod val="75000"/>
                      </a:schemeClr>
                    </a:solidFill>
                  </a:tcPr>
                </a:tc>
                <a:extLst>
                  <a:ext uri="{0D108BD9-81ED-4DB2-BD59-A6C34878D82A}">
                    <a16:rowId xmlns:a16="http://schemas.microsoft.com/office/drawing/2014/main" val="3733462075"/>
                  </a:ext>
                </a:extLst>
              </a:tr>
              <a:tr h="996553">
                <a:tc>
                  <a:txBody>
                    <a:bodyPr/>
                    <a:lstStyle/>
                    <a:p>
                      <a:r>
                        <a:rPr lang="en-US" sz="2800" b="1" dirty="0"/>
                        <a:t>Classroom Assessment</a:t>
                      </a:r>
                    </a:p>
                  </a:txBody>
                  <a:tcPr/>
                </a:tc>
                <a:tc>
                  <a:txBody>
                    <a:bodyPr/>
                    <a:lstStyle/>
                    <a:p>
                      <a:r>
                        <a:rPr lang="en-US" sz="2800" dirty="0"/>
                        <a:t>Who? What? Info needed?</a:t>
                      </a:r>
                    </a:p>
                  </a:txBody>
                  <a:tcPr/>
                </a:tc>
                <a:tc>
                  <a:txBody>
                    <a:bodyPr/>
                    <a:lstStyle/>
                    <a:p>
                      <a:endParaRPr lang="en-US" sz="3600" dirty="0"/>
                    </a:p>
                  </a:txBody>
                  <a:tcPr/>
                </a:tc>
                <a:tc>
                  <a:txBody>
                    <a:bodyPr/>
                    <a:lstStyle/>
                    <a:p>
                      <a:endParaRPr lang="en-US" sz="3600" dirty="0"/>
                    </a:p>
                  </a:txBody>
                  <a:tcPr/>
                </a:tc>
                <a:extLst>
                  <a:ext uri="{0D108BD9-81ED-4DB2-BD59-A6C34878D82A}">
                    <a16:rowId xmlns:a16="http://schemas.microsoft.com/office/drawing/2014/main" val="587853402"/>
                  </a:ext>
                </a:extLst>
              </a:tr>
              <a:tr h="996553">
                <a:tc>
                  <a:txBody>
                    <a:bodyPr/>
                    <a:lstStyle/>
                    <a:p>
                      <a:r>
                        <a:rPr lang="en-US" sz="2800" b="1" dirty="0"/>
                        <a:t>Interim/</a:t>
                      </a:r>
                    </a:p>
                    <a:p>
                      <a:r>
                        <a:rPr lang="en-US" sz="2800" b="1" dirty="0"/>
                        <a:t>Benchmark</a:t>
                      </a:r>
                    </a:p>
                  </a:txBody>
                  <a:tcPr/>
                </a:tc>
                <a:tc>
                  <a:txBody>
                    <a:bodyPr/>
                    <a:lstStyle/>
                    <a:p>
                      <a:endParaRPr lang="en-US" sz="3600"/>
                    </a:p>
                  </a:txBody>
                  <a:tcPr/>
                </a:tc>
                <a:tc>
                  <a:txBody>
                    <a:bodyPr/>
                    <a:lstStyle/>
                    <a:p>
                      <a:endParaRPr lang="en-US" sz="3600" dirty="0"/>
                    </a:p>
                  </a:txBody>
                  <a:tcPr/>
                </a:tc>
                <a:tc>
                  <a:txBody>
                    <a:bodyPr/>
                    <a:lstStyle/>
                    <a:p>
                      <a:endParaRPr lang="en-US" sz="3600" dirty="0"/>
                    </a:p>
                  </a:txBody>
                  <a:tcPr/>
                </a:tc>
                <a:extLst>
                  <a:ext uri="{0D108BD9-81ED-4DB2-BD59-A6C34878D82A}">
                    <a16:rowId xmlns:a16="http://schemas.microsoft.com/office/drawing/2014/main" val="1756445053"/>
                  </a:ext>
                </a:extLst>
              </a:tr>
              <a:tr h="996553">
                <a:tc>
                  <a:txBody>
                    <a:bodyPr/>
                    <a:lstStyle/>
                    <a:p>
                      <a:r>
                        <a:rPr lang="en-US" sz="2800" b="1" dirty="0"/>
                        <a:t>Annual </a:t>
                      </a:r>
                      <a:br>
                        <a:rPr lang="en-US" sz="2800" b="1" dirty="0"/>
                      </a:br>
                      <a:r>
                        <a:rPr lang="en-US" sz="2800" b="1" dirty="0"/>
                        <a:t>Testing</a:t>
                      </a:r>
                    </a:p>
                  </a:txBody>
                  <a:tcPr/>
                </a:tc>
                <a:tc>
                  <a:txBody>
                    <a:bodyPr/>
                    <a:lstStyle/>
                    <a:p>
                      <a:endParaRPr lang="en-US" sz="3600" dirty="0"/>
                    </a:p>
                  </a:txBody>
                  <a:tcPr/>
                </a:tc>
                <a:tc>
                  <a:txBody>
                    <a:bodyPr/>
                    <a:lstStyle/>
                    <a:p>
                      <a:endParaRPr lang="en-US" sz="3600" dirty="0"/>
                    </a:p>
                  </a:txBody>
                  <a:tcPr/>
                </a:tc>
                <a:tc>
                  <a:txBody>
                    <a:bodyPr/>
                    <a:lstStyle/>
                    <a:p>
                      <a:endParaRPr lang="en-US" sz="3600" dirty="0"/>
                    </a:p>
                  </a:txBody>
                  <a:tcPr/>
                </a:tc>
                <a:extLst>
                  <a:ext uri="{0D108BD9-81ED-4DB2-BD59-A6C34878D82A}">
                    <a16:rowId xmlns:a16="http://schemas.microsoft.com/office/drawing/2014/main" val="1355665193"/>
                  </a:ext>
                </a:extLst>
              </a:tr>
            </a:tbl>
          </a:graphicData>
        </a:graphic>
      </p:graphicFrame>
    </p:spTree>
    <p:extLst>
      <p:ext uri="{BB962C8B-B14F-4D97-AF65-F5344CB8AC3E}">
        <p14:creationId xmlns:p14="http://schemas.microsoft.com/office/powerpoint/2010/main" val="3586012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DE2B9-2D25-4EB6-A5F7-9A1FB95E70EF}"/>
              </a:ext>
            </a:extLst>
          </p:cNvPr>
          <p:cNvSpPr>
            <a:spLocks noGrp="1"/>
          </p:cNvSpPr>
          <p:nvPr>
            <p:ph type="title"/>
          </p:nvPr>
        </p:nvSpPr>
        <p:spPr/>
        <p:txBody>
          <a:bodyPr/>
          <a:lstStyle/>
          <a:p>
            <a:r>
              <a:rPr lang="en-US" b="1" dirty="0"/>
              <a:t>What if a decision maker in </a:t>
            </a:r>
            <a:br>
              <a:rPr lang="en-US" b="1" dirty="0"/>
            </a:br>
            <a:r>
              <a:rPr lang="en-US" b="1" dirty="0"/>
              <a:t>any cell is:</a:t>
            </a:r>
          </a:p>
        </p:txBody>
      </p:sp>
      <p:sp>
        <p:nvSpPr>
          <p:cNvPr id="3" name="Content Placeholder 2">
            <a:extLst>
              <a:ext uri="{FF2B5EF4-FFF2-40B4-BE49-F238E27FC236}">
                <a16:creationId xmlns:a16="http://schemas.microsoft.com/office/drawing/2014/main" id="{7F1A7E85-561F-40BF-BA83-82AF43A71CD1}"/>
              </a:ext>
            </a:extLst>
          </p:cNvPr>
          <p:cNvSpPr>
            <a:spLocks noGrp="1"/>
          </p:cNvSpPr>
          <p:nvPr>
            <p:ph idx="1"/>
          </p:nvPr>
        </p:nvSpPr>
        <p:spPr>
          <a:xfrm>
            <a:off x="972881" y="2558020"/>
            <a:ext cx="9784080" cy="3084806"/>
          </a:xfrm>
        </p:spPr>
        <p:txBody>
          <a:bodyPr vert="horz" lIns="91440" tIns="45720" rIns="91440" bIns="45720" rtlCol="0" anchor="t">
            <a:normAutofit/>
          </a:bodyPr>
          <a:lstStyle/>
          <a:p>
            <a:r>
              <a:rPr lang="en-US" sz="4000" b="1" dirty="0"/>
              <a:t>Unclear about the learning target?</a:t>
            </a:r>
          </a:p>
          <a:p>
            <a:r>
              <a:rPr lang="en-US" sz="4000" b="1" dirty="0"/>
              <a:t>Unable to assure assessment quality?</a:t>
            </a:r>
          </a:p>
          <a:p>
            <a:r>
              <a:rPr lang="en-US" sz="4000" b="1" dirty="0"/>
              <a:t>Unable to communicate results effectively?</a:t>
            </a:r>
          </a:p>
        </p:txBody>
      </p:sp>
      <p:sp>
        <p:nvSpPr>
          <p:cNvPr id="4" name="Footer Placeholder 3">
            <a:extLst>
              <a:ext uri="{FF2B5EF4-FFF2-40B4-BE49-F238E27FC236}">
                <a16:creationId xmlns:a16="http://schemas.microsoft.com/office/drawing/2014/main" id="{D57DCCA6-C335-4B0F-AD98-33D1330FF4AF}"/>
              </a:ext>
            </a:extLst>
          </p:cNvPr>
          <p:cNvSpPr>
            <a:spLocks noGrp="1"/>
          </p:cNvSpPr>
          <p:nvPr>
            <p:ph type="ftr" sz="quarter" idx="11"/>
          </p:nvPr>
        </p:nvSpPr>
        <p:spPr/>
        <p:txBody>
          <a:bodyPr/>
          <a:lstStyle/>
          <a:p>
            <a:r>
              <a:rPr lang="en-US"/>
              <a:t>rickstiggins@gmail.com            www.MichiganAssessmentConsortium.org</a:t>
            </a:r>
            <a:endParaRPr lang="en-US" dirty="0"/>
          </a:p>
        </p:txBody>
      </p:sp>
      <p:sp>
        <p:nvSpPr>
          <p:cNvPr id="5" name="Slide Number Placeholder 4">
            <a:extLst>
              <a:ext uri="{FF2B5EF4-FFF2-40B4-BE49-F238E27FC236}">
                <a16:creationId xmlns:a16="http://schemas.microsoft.com/office/drawing/2014/main" id="{967F123F-5744-4D02-9565-A742E101B930}"/>
              </a:ext>
            </a:extLst>
          </p:cNvPr>
          <p:cNvSpPr>
            <a:spLocks noGrp="1"/>
          </p:cNvSpPr>
          <p:nvPr>
            <p:ph type="sldNum" sz="quarter" idx="12"/>
          </p:nvPr>
        </p:nvSpPr>
        <p:spPr/>
        <p:txBody>
          <a:bodyPr/>
          <a:lstStyle/>
          <a:p>
            <a:fld id="{0B969DCD-B566-4F58-92A3-B98CDD2E7620}" type="slidenum">
              <a:rPr lang="en-US" smtClean="0"/>
              <a:t>23</a:t>
            </a:fld>
            <a:endParaRPr lang="en-US"/>
          </a:p>
        </p:txBody>
      </p:sp>
    </p:spTree>
    <p:extLst>
      <p:ext uri="{BB962C8B-B14F-4D97-AF65-F5344CB8AC3E}">
        <p14:creationId xmlns:p14="http://schemas.microsoft.com/office/powerpoint/2010/main" val="1485564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913A5A-1771-4608-A989-265B952EBA8C}"/>
              </a:ext>
            </a:extLst>
          </p:cNvPr>
          <p:cNvSpPr>
            <a:spLocks noGrp="1"/>
          </p:cNvSpPr>
          <p:nvPr>
            <p:ph type="title"/>
          </p:nvPr>
        </p:nvSpPr>
        <p:spPr>
          <a:xfrm>
            <a:off x="643467" y="1325880"/>
            <a:ext cx="3089437" cy="4206240"/>
          </a:xfrm>
        </p:spPr>
        <p:txBody>
          <a:bodyPr>
            <a:normAutofit/>
          </a:bodyPr>
          <a:lstStyle/>
          <a:p>
            <a:pPr algn="r"/>
            <a:r>
              <a:rPr lang="en-US" sz="3200" b="1" dirty="0">
                <a:solidFill>
                  <a:schemeClr val="tx2"/>
                </a:solidFill>
                <a:latin typeface="+mn-lt"/>
              </a:rPr>
              <a:t>Here are the </a:t>
            </a:r>
            <a:r>
              <a:rPr lang="en-US" sz="3200" b="1" dirty="0">
                <a:solidFill>
                  <a:srgbClr val="EB7647"/>
                </a:solidFill>
                <a:latin typeface="+mn-lt"/>
              </a:rPr>
              <a:t>essential</a:t>
            </a:r>
            <a:r>
              <a:rPr lang="en-US" sz="3200" b="1" dirty="0">
                <a:solidFill>
                  <a:schemeClr val="tx2"/>
                </a:solidFill>
                <a:latin typeface="+mn-lt"/>
              </a:rPr>
              <a:t> </a:t>
            </a:r>
            <a:r>
              <a:rPr lang="en-US" sz="3200" b="1" dirty="0">
                <a:solidFill>
                  <a:srgbClr val="EB7647"/>
                </a:solidFill>
                <a:latin typeface="+mn-lt"/>
              </a:rPr>
              <a:t>leadership issues</a:t>
            </a:r>
          </a:p>
        </p:txBody>
      </p:sp>
      <p:sp>
        <p:nvSpPr>
          <p:cNvPr id="10" name="Rectangle 9">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FBFC67D-91D6-4621-B20E-1BB0B3D0863D}"/>
              </a:ext>
            </a:extLst>
          </p:cNvPr>
          <p:cNvSpPr>
            <a:spLocks noGrp="1"/>
          </p:cNvSpPr>
          <p:nvPr>
            <p:ph idx="1"/>
          </p:nvPr>
        </p:nvSpPr>
        <p:spPr>
          <a:xfrm>
            <a:off x="4381668" y="751650"/>
            <a:ext cx="6605331" cy="5305840"/>
          </a:xfrm>
        </p:spPr>
        <p:txBody>
          <a:bodyPr anchor="ctr">
            <a:normAutofit/>
          </a:bodyPr>
          <a:lstStyle/>
          <a:p>
            <a:r>
              <a:rPr lang="en-US" sz="3600" b="1" dirty="0">
                <a:solidFill>
                  <a:schemeClr val="tx2"/>
                </a:solidFill>
              </a:rPr>
              <a:t>If assessment is a key part of instruction and you are an instructional leader, are you ready to supervise assessment practice in your classrooms? </a:t>
            </a:r>
          </a:p>
          <a:p>
            <a:r>
              <a:rPr lang="en-US" sz="3600" b="1" dirty="0">
                <a:solidFill>
                  <a:schemeClr val="tx2"/>
                </a:solidFill>
              </a:rPr>
              <a:t>How assessment literate are your faculties?</a:t>
            </a:r>
          </a:p>
        </p:txBody>
      </p:sp>
      <p:sp>
        <p:nvSpPr>
          <p:cNvPr id="14" name="Rectangle 13">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ooter Placeholder 8">
            <a:extLst>
              <a:ext uri="{FF2B5EF4-FFF2-40B4-BE49-F238E27FC236}">
                <a16:creationId xmlns:a16="http://schemas.microsoft.com/office/drawing/2014/main" id="{0820DCED-2C15-4B84-8A35-EB47ECC60E60}"/>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11" name="Slide Number Placeholder 10">
            <a:extLst>
              <a:ext uri="{FF2B5EF4-FFF2-40B4-BE49-F238E27FC236}">
                <a16:creationId xmlns:a16="http://schemas.microsoft.com/office/drawing/2014/main" id="{2D6C8B23-E4D0-476B-A4B6-0DF9C107B62D}"/>
              </a:ext>
            </a:extLst>
          </p:cNvPr>
          <p:cNvSpPr>
            <a:spLocks noGrp="1"/>
          </p:cNvSpPr>
          <p:nvPr>
            <p:ph type="sldNum" sz="quarter" idx="12"/>
          </p:nvPr>
        </p:nvSpPr>
        <p:spPr/>
        <p:txBody>
          <a:bodyPr/>
          <a:lstStyle/>
          <a:p>
            <a:fld id="{0B969DCD-B566-4F58-92A3-B98CDD2E7620}" type="slidenum">
              <a:rPr lang="en-US" smtClean="0"/>
              <a:t>24</a:t>
            </a:fld>
            <a:endParaRPr lang="en-US"/>
          </a:p>
        </p:txBody>
      </p:sp>
    </p:spTree>
    <p:extLst>
      <p:ext uri="{BB962C8B-B14F-4D97-AF65-F5344CB8AC3E}">
        <p14:creationId xmlns:p14="http://schemas.microsoft.com/office/powerpoint/2010/main" val="3036600129"/>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5D585-C561-4F70-8D44-80B45443074D}"/>
              </a:ext>
            </a:extLst>
          </p:cNvPr>
          <p:cNvSpPr>
            <a:spLocks noGrp="1"/>
          </p:cNvSpPr>
          <p:nvPr>
            <p:ph type="title"/>
          </p:nvPr>
        </p:nvSpPr>
        <p:spPr/>
        <p:txBody>
          <a:bodyPr/>
          <a:lstStyle/>
          <a:p>
            <a:r>
              <a:rPr lang="en-US" b="1" dirty="0"/>
              <a:t>For more information</a:t>
            </a:r>
          </a:p>
        </p:txBody>
      </p:sp>
      <p:sp>
        <p:nvSpPr>
          <p:cNvPr id="3" name="Content Placeholder 2">
            <a:extLst>
              <a:ext uri="{FF2B5EF4-FFF2-40B4-BE49-F238E27FC236}">
                <a16:creationId xmlns:a16="http://schemas.microsoft.com/office/drawing/2014/main" id="{5B4CBE8E-CE21-47AC-BCF2-18630FB8A5D8}"/>
              </a:ext>
            </a:extLst>
          </p:cNvPr>
          <p:cNvSpPr>
            <a:spLocks noGrp="1"/>
          </p:cNvSpPr>
          <p:nvPr>
            <p:ph idx="1"/>
          </p:nvPr>
        </p:nvSpPr>
        <p:spPr>
          <a:xfrm>
            <a:off x="1202918" y="2011680"/>
            <a:ext cx="10276067" cy="4411174"/>
          </a:xfrm>
        </p:spPr>
        <p:txBody>
          <a:bodyPr>
            <a:normAutofit/>
          </a:bodyPr>
          <a:lstStyle/>
          <a:p>
            <a:pPr marL="0" indent="0">
              <a:lnSpc>
                <a:spcPct val="100000"/>
              </a:lnSpc>
              <a:spcAft>
                <a:spcPts val="600"/>
              </a:spcAft>
              <a:buNone/>
            </a:pPr>
            <a:r>
              <a:rPr lang="en-US" sz="3200" dirty="0">
                <a:effectLst/>
                <a:latin typeface="Corbel" panose="020B0503020204020204" pitchFamily="34" charset="0"/>
              </a:rPr>
              <a:t>This webinar series is presented by the Michigan Assessment Consortium in collaboration with Rick Stiggins. </a:t>
            </a:r>
            <a:endParaRPr lang="en-US" sz="3200" b="0" i="0" strike="noStrike" dirty="0">
              <a:effectLst/>
              <a:latin typeface="Corbel" panose="020B0503020204020204" pitchFamily="34" charset="0"/>
            </a:endParaRPr>
          </a:p>
          <a:p>
            <a:pPr>
              <a:lnSpc>
                <a:spcPct val="100000"/>
              </a:lnSpc>
              <a:spcAft>
                <a:spcPts val="600"/>
              </a:spcAft>
            </a:pPr>
            <a:r>
              <a:rPr lang="en-US" sz="2800" b="0" i="0" strike="noStrike" dirty="0">
                <a:effectLst/>
                <a:latin typeface="Corbel" panose="020B0503020204020204" pitchFamily="34" charset="0"/>
              </a:rPr>
              <a:t>Contact Rick Stiggins at </a:t>
            </a:r>
            <a:r>
              <a:rPr lang="en-US" sz="2800" b="0" i="0" strike="noStrike" dirty="0">
                <a:solidFill>
                  <a:schemeClr val="accent4">
                    <a:lumMod val="60000"/>
                    <a:lumOff val="40000"/>
                  </a:schemeClr>
                </a:solidFill>
                <a:effectLst/>
                <a:latin typeface="Corbel" panose="020B0503020204020204" pitchFamily="34" charset="0"/>
                <a:hlinkClick r:id="rId2">
                  <a:extLst>
                    <a:ext uri="{A12FA001-AC4F-418D-AE19-62706E023703}">
                      <ahyp:hlinkClr xmlns:ahyp="http://schemas.microsoft.com/office/drawing/2018/hyperlinkcolor" val="tx"/>
                    </a:ext>
                  </a:extLst>
                </a:hlinkClick>
              </a:rPr>
              <a:t>rickstiggins@gmail.com</a:t>
            </a:r>
            <a:r>
              <a:rPr lang="en-US" sz="2800" dirty="0">
                <a:latin typeface="Corbel" panose="020B0503020204020204" pitchFamily="34" charset="0"/>
              </a:rPr>
              <a:t> </a:t>
            </a:r>
            <a:r>
              <a:rPr lang="en-US" sz="2800" b="0" i="0" strike="noStrike" dirty="0">
                <a:effectLst/>
                <a:latin typeface="Corbel" panose="020B0503020204020204" pitchFamily="34" charset="0"/>
              </a:rPr>
              <a:t>with questions or feedback about this webinar series.</a:t>
            </a:r>
          </a:p>
          <a:p>
            <a:pPr>
              <a:lnSpc>
                <a:spcPct val="100000"/>
              </a:lnSpc>
              <a:spcAft>
                <a:spcPts val="600"/>
              </a:spcAft>
            </a:pPr>
            <a:r>
              <a:rPr lang="en-US" sz="2800" dirty="0">
                <a:latin typeface="Corbel" panose="020B0503020204020204" pitchFamily="34" charset="0"/>
              </a:rPr>
              <a:t>Visit </a:t>
            </a:r>
            <a:r>
              <a:rPr lang="en-US" sz="2800" dirty="0">
                <a:solidFill>
                  <a:schemeClr val="accent4">
                    <a:lumMod val="60000"/>
                    <a:lumOff val="40000"/>
                  </a:schemeClr>
                </a:solidFill>
                <a:latin typeface="Corbel" panose="020B0503020204020204" pitchFamily="34" charset="0"/>
                <a:hlinkClick r:id="rId3">
                  <a:extLst>
                    <a:ext uri="{A12FA001-AC4F-418D-AE19-62706E023703}">
                      <ahyp:hlinkClr xmlns:ahyp="http://schemas.microsoft.com/office/drawing/2018/hyperlinkcolor" val="tx"/>
                    </a:ext>
                  </a:extLst>
                </a:hlinkClick>
              </a:rPr>
              <a:t>www.MichiganAssessmentConsortium.org</a:t>
            </a:r>
            <a:r>
              <a:rPr lang="en-US" sz="2800" dirty="0">
                <a:solidFill>
                  <a:schemeClr val="accent4">
                    <a:lumMod val="60000"/>
                    <a:lumOff val="40000"/>
                  </a:schemeClr>
                </a:solidFill>
                <a:latin typeface="Corbel" panose="020B0503020204020204" pitchFamily="34" charset="0"/>
              </a:rPr>
              <a:t> </a:t>
            </a:r>
            <a:r>
              <a:rPr lang="en-US" sz="2800" dirty="0">
                <a:latin typeface="Corbel" panose="020B0503020204020204" pitchFamily="34" charset="0"/>
              </a:rPr>
              <a:t>for more information about balanced assessment systems and for opportunities to improve assessment literacy for yourself or in your professional community. </a:t>
            </a:r>
          </a:p>
        </p:txBody>
      </p:sp>
      <p:sp>
        <p:nvSpPr>
          <p:cNvPr id="5" name="Footer Placeholder 4">
            <a:extLst>
              <a:ext uri="{FF2B5EF4-FFF2-40B4-BE49-F238E27FC236}">
                <a16:creationId xmlns:a16="http://schemas.microsoft.com/office/drawing/2014/main" id="{121211FF-46E9-4ACF-8B12-3ACEE7A0601D}"/>
              </a:ext>
            </a:extLst>
          </p:cNvPr>
          <p:cNvSpPr>
            <a:spLocks noGrp="1"/>
          </p:cNvSpPr>
          <p:nvPr>
            <p:ph type="ftr" sz="quarter" idx="11"/>
          </p:nvPr>
        </p:nvSpPr>
        <p:spPr/>
        <p:txBody>
          <a:bodyPr/>
          <a:lstStyle/>
          <a:p>
            <a:r>
              <a:rPr lang="en-US"/>
              <a:t>rickstiggins@gmail.com            www.MichiganAssessmentConsortium.org</a:t>
            </a:r>
            <a:endParaRPr lang="en-US" dirty="0"/>
          </a:p>
        </p:txBody>
      </p:sp>
      <p:sp>
        <p:nvSpPr>
          <p:cNvPr id="6" name="Slide Number Placeholder 5">
            <a:extLst>
              <a:ext uri="{FF2B5EF4-FFF2-40B4-BE49-F238E27FC236}">
                <a16:creationId xmlns:a16="http://schemas.microsoft.com/office/drawing/2014/main" id="{B37103B6-3B04-4F53-A1D5-6D60ED643FAD}"/>
              </a:ext>
            </a:extLst>
          </p:cNvPr>
          <p:cNvSpPr>
            <a:spLocks noGrp="1"/>
          </p:cNvSpPr>
          <p:nvPr>
            <p:ph type="sldNum" sz="quarter" idx="12"/>
          </p:nvPr>
        </p:nvSpPr>
        <p:spPr/>
        <p:txBody>
          <a:bodyPr/>
          <a:lstStyle/>
          <a:p>
            <a:fld id="{0B969DCD-B566-4F58-92A3-B98CDD2E7620}" type="slidenum">
              <a:rPr lang="en-US" smtClean="0"/>
              <a:t>25</a:t>
            </a:fld>
            <a:endParaRPr lang="en-US"/>
          </a:p>
        </p:txBody>
      </p:sp>
    </p:spTree>
    <p:extLst>
      <p:ext uri="{BB962C8B-B14F-4D97-AF65-F5344CB8AC3E}">
        <p14:creationId xmlns:p14="http://schemas.microsoft.com/office/powerpoint/2010/main" val="852517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5D585-C561-4F70-8D44-80B45443074D}"/>
              </a:ext>
            </a:extLst>
          </p:cNvPr>
          <p:cNvSpPr>
            <a:spLocks noGrp="1"/>
          </p:cNvSpPr>
          <p:nvPr>
            <p:ph type="title"/>
          </p:nvPr>
        </p:nvSpPr>
        <p:spPr>
          <a:xfrm>
            <a:off x="1202919" y="284176"/>
            <a:ext cx="4942067" cy="1508760"/>
          </a:xfrm>
        </p:spPr>
        <p:txBody>
          <a:bodyPr/>
          <a:lstStyle/>
          <a:p>
            <a:r>
              <a:rPr lang="en-US" b="1" dirty="0"/>
              <a:t>About this series</a:t>
            </a:r>
          </a:p>
        </p:txBody>
      </p:sp>
      <p:sp>
        <p:nvSpPr>
          <p:cNvPr id="3" name="Content Placeholder 2">
            <a:extLst>
              <a:ext uri="{FF2B5EF4-FFF2-40B4-BE49-F238E27FC236}">
                <a16:creationId xmlns:a16="http://schemas.microsoft.com/office/drawing/2014/main" id="{5B4CBE8E-CE21-47AC-BCF2-18630FB8A5D8}"/>
              </a:ext>
            </a:extLst>
          </p:cNvPr>
          <p:cNvSpPr>
            <a:spLocks noGrp="1"/>
          </p:cNvSpPr>
          <p:nvPr>
            <p:ph idx="1"/>
          </p:nvPr>
        </p:nvSpPr>
        <p:spPr>
          <a:xfrm>
            <a:off x="1202918" y="2011680"/>
            <a:ext cx="10276067" cy="4411174"/>
          </a:xfrm>
        </p:spPr>
        <p:txBody>
          <a:bodyPr>
            <a:noAutofit/>
          </a:bodyPr>
          <a:lstStyle/>
          <a:p>
            <a:pPr marL="0" indent="0">
              <a:lnSpc>
                <a:spcPct val="100000"/>
              </a:lnSpc>
              <a:spcAft>
                <a:spcPts val="600"/>
              </a:spcAft>
              <a:buNone/>
            </a:pPr>
            <a:r>
              <a:rPr lang="en-US" sz="2000" dirty="0">
                <a:effectLst/>
                <a:latin typeface="Corbel" panose="020B0503020204020204" pitchFamily="34" charset="0"/>
              </a:rPr>
              <a:t>We invite you to share this series of four interactive webinars, in which Rick Stiggins addresses fundamental concepts needed by all educators who aspire to implementing high quality assessment practice designed to advance student learning.</a:t>
            </a:r>
          </a:p>
          <a:p>
            <a:pPr marL="0" indent="0">
              <a:lnSpc>
                <a:spcPct val="100000"/>
              </a:lnSpc>
              <a:spcBef>
                <a:spcPts val="600"/>
              </a:spcBef>
              <a:spcAft>
                <a:spcPts val="600"/>
              </a:spcAft>
              <a:buNone/>
            </a:pPr>
            <a:r>
              <a:rPr lang="en-US" sz="2000" b="1" dirty="0">
                <a:effectLst/>
                <a:latin typeface="Corbel" panose="020B0503020204020204" pitchFamily="34" charset="0"/>
              </a:rPr>
              <a:t>Appropriate for: </a:t>
            </a:r>
            <a:r>
              <a:rPr lang="en-US" sz="2000" dirty="0">
                <a:effectLst/>
                <a:latin typeface="Corbel" panose="020B0503020204020204" pitchFamily="34" charset="0"/>
              </a:rPr>
              <a:t>teachers, principals, instructional coaches, central office administrators, superintendents, and others </a:t>
            </a:r>
          </a:p>
          <a:p>
            <a:pPr marL="0" indent="0">
              <a:lnSpc>
                <a:spcPct val="100000"/>
              </a:lnSpc>
              <a:spcBef>
                <a:spcPts val="600"/>
              </a:spcBef>
              <a:spcAft>
                <a:spcPts val="600"/>
              </a:spcAft>
              <a:buNone/>
            </a:pPr>
            <a:r>
              <a:rPr lang="en-US" sz="2000" b="1" dirty="0">
                <a:effectLst/>
                <a:latin typeface="Corbel" panose="020B0503020204020204" pitchFamily="34" charset="0"/>
              </a:rPr>
              <a:t>Webinars in this series include:</a:t>
            </a:r>
          </a:p>
          <a:p>
            <a:pPr>
              <a:lnSpc>
                <a:spcPct val="100000"/>
              </a:lnSpc>
              <a:spcBef>
                <a:spcPts val="0"/>
              </a:spcBef>
              <a:spcAft>
                <a:spcPts val="300"/>
              </a:spcAft>
            </a:pPr>
            <a:r>
              <a:rPr lang="en-US" sz="2000" dirty="0">
                <a:effectLst/>
                <a:latin typeface="Corbel" panose="020B0503020204020204" pitchFamily="34" charset="0"/>
              </a:rPr>
              <a:t>Session 1: Balanced Local Assessment Systems </a:t>
            </a:r>
          </a:p>
          <a:p>
            <a:pPr>
              <a:lnSpc>
                <a:spcPct val="100000"/>
              </a:lnSpc>
              <a:spcBef>
                <a:spcPts val="0"/>
              </a:spcBef>
              <a:spcAft>
                <a:spcPts val="300"/>
              </a:spcAft>
            </a:pPr>
            <a:r>
              <a:rPr lang="en-US" sz="2000" dirty="0">
                <a:effectLst/>
                <a:latin typeface="Corbel" panose="020B0503020204020204" pitchFamily="34" charset="0"/>
              </a:rPr>
              <a:t>Session 2: Foundation of Assessment Literacy </a:t>
            </a:r>
            <a:r>
              <a:rPr lang="en-US" sz="2000" dirty="0">
                <a:solidFill>
                  <a:srgbClr val="EB7647"/>
                </a:solidFill>
                <a:effectLst/>
                <a:latin typeface="Corbel" panose="020B0503020204020204" pitchFamily="34" charset="0"/>
              </a:rPr>
              <a:t>(this webinar)</a:t>
            </a:r>
          </a:p>
          <a:p>
            <a:pPr>
              <a:lnSpc>
                <a:spcPct val="100000"/>
              </a:lnSpc>
              <a:spcBef>
                <a:spcPts val="0"/>
              </a:spcBef>
              <a:spcAft>
                <a:spcPts val="300"/>
              </a:spcAft>
            </a:pPr>
            <a:r>
              <a:rPr lang="en-US" sz="2000" dirty="0">
                <a:effectLst/>
                <a:latin typeface="Corbel" panose="020B0503020204020204" pitchFamily="34" charset="0"/>
              </a:rPr>
              <a:t>Session 3: Emotional Dynamics of Assessment</a:t>
            </a:r>
          </a:p>
          <a:p>
            <a:pPr>
              <a:lnSpc>
                <a:spcPct val="100000"/>
              </a:lnSpc>
              <a:spcBef>
                <a:spcPts val="0"/>
              </a:spcBef>
              <a:spcAft>
                <a:spcPts val="300"/>
              </a:spcAft>
            </a:pPr>
            <a:r>
              <a:rPr lang="en-US" sz="2000" dirty="0">
                <a:effectLst/>
                <a:latin typeface="Corbel" panose="020B0503020204020204" pitchFamily="34" charset="0"/>
              </a:rPr>
              <a:t>Session 4: Evaluate Your Assessment System</a:t>
            </a:r>
          </a:p>
          <a:p>
            <a:pPr marL="0" indent="0">
              <a:lnSpc>
                <a:spcPct val="100000"/>
              </a:lnSpc>
              <a:spcAft>
                <a:spcPts val="600"/>
              </a:spcAft>
              <a:buNone/>
            </a:pPr>
            <a:r>
              <a:rPr lang="en-US" sz="2000" dirty="0">
                <a:latin typeface="+mj-lt"/>
              </a:rPr>
              <a:t>All webinars and interactive handouts are available at </a:t>
            </a:r>
            <a:r>
              <a:rPr lang="en-US" sz="2000" dirty="0">
                <a:latin typeface="+mj-lt"/>
                <a:hlinkClick r:id="rId2">
                  <a:extLst>
                    <a:ext uri="{A12FA001-AC4F-418D-AE19-62706E023703}">
                      <ahyp:hlinkClr xmlns:ahyp="http://schemas.microsoft.com/office/drawing/2018/hyperlinkcolor" val="tx"/>
                    </a:ext>
                  </a:extLst>
                </a:hlinkClick>
              </a:rPr>
              <a:t>www.michiganassessmentconsortium.org/events/Stiggins-webinars</a:t>
            </a:r>
            <a:endParaRPr lang="en-US" sz="2000" dirty="0">
              <a:latin typeface="+mj-lt"/>
            </a:endParaRPr>
          </a:p>
        </p:txBody>
      </p:sp>
      <p:sp>
        <p:nvSpPr>
          <p:cNvPr id="5" name="Footer Placeholder 4">
            <a:extLst>
              <a:ext uri="{FF2B5EF4-FFF2-40B4-BE49-F238E27FC236}">
                <a16:creationId xmlns:a16="http://schemas.microsoft.com/office/drawing/2014/main" id="{121211FF-46E9-4ACF-8B12-3ACEE7A0601D}"/>
              </a:ext>
            </a:extLst>
          </p:cNvPr>
          <p:cNvSpPr>
            <a:spLocks noGrp="1"/>
          </p:cNvSpPr>
          <p:nvPr>
            <p:ph type="ftr" sz="quarter" idx="11"/>
          </p:nvPr>
        </p:nvSpPr>
        <p:spPr/>
        <p:txBody>
          <a:bodyPr/>
          <a:lstStyle/>
          <a:p>
            <a:r>
              <a:rPr lang="en-US" dirty="0"/>
              <a:t>rickstiggins@gmail.com            www.MichiganAssessmentConsortium.org</a:t>
            </a:r>
          </a:p>
        </p:txBody>
      </p:sp>
      <p:sp>
        <p:nvSpPr>
          <p:cNvPr id="6" name="Slide Number Placeholder 5">
            <a:extLst>
              <a:ext uri="{FF2B5EF4-FFF2-40B4-BE49-F238E27FC236}">
                <a16:creationId xmlns:a16="http://schemas.microsoft.com/office/drawing/2014/main" id="{B37103B6-3B04-4F53-A1D5-6D60ED643FAD}"/>
              </a:ext>
            </a:extLst>
          </p:cNvPr>
          <p:cNvSpPr>
            <a:spLocks noGrp="1"/>
          </p:cNvSpPr>
          <p:nvPr>
            <p:ph type="sldNum" sz="quarter" idx="12"/>
          </p:nvPr>
        </p:nvSpPr>
        <p:spPr/>
        <p:txBody>
          <a:bodyPr/>
          <a:lstStyle/>
          <a:p>
            <a:fld id="{0B969DCD-B566-4F58-92A3-B98CDD2E7620}" type="slidenum">
              <a:rPr lang="en-US" smtClean="0"/>
              <a:t>26</a:t>
            </a:fld>
            <a:endParaRPr lang="en-US"/>
          </a:p>
        </p:txBody>
      </p:sp>
      <p:grpSp>
        <p:nvGrpSpPr>
          <p:cNvPr id="11" name="Group 10">
            <a:extLst>
              <a:ext uri="{FF2B5EF4-FFF2-40B4-BE49-F238E27FC236}">
                <a16:creationId xmlns:a16="http://schemas.microsoft.com/office/drawing/2014/main" id="{42493B97-1015-442B-9EA2-27149AC7C1CB}"/>
              </a:ext>
            </a:extLst>
          </p:cNvPr>
          <p:cNvGrpSpPr/>
          <p:nvPr/>
        </p:nvGrpSpPr>
        <p:grpSpPr>
          <a:xfrm>
            <a:off x="7026729" y="500537"/>
            <a:ext cx="4844143" cy="1113077"/>
            <a:chOff x="6999514" y="391677"/>
            <a:chExt cx="4844143" cy="1113077"/>
          </a:xfrm>
        </p:grpSpPr>
        <p:sp>
          <p:nvSpPr>
            <p:cNvPr id="4" name="TextBox 3">
              <a:extLst>
                <a:ext uri="{FF2B5EF4-FFF2-40B4-BE49-F238E27FC236}">
                  <a16:creationId xmlns:a16="http://schemas.microsoft.com/office/drawing/2014/main" id="{3F4C5A27-A84E-498E-B0D1-370C600E83C0}"/>
                </a:ext>
              </a:extLst>
            </p:cNvPr>
            <p:cNvSpPr txBox="1"/>
            <p:nvPr/>
          </p:nvSpPr>
          <p:spPr>
            <a:xfrm>
              <a:off x="6999514" y="735313"/>
              <a:ext cx="4844143" cy="769441"/>
            </a:xfrm>
            <a:prstGeom prst="rect">
              <a:avLst/>
            </a:prstGeom>
            <a:noFill/>
          </p:spPr>
          <p:txBody>
            <a:bodyPr wrap="square" rtlCol="0">
              <a:spAutoFit/>
            </a:bodyPr>
            <a:lstStyle/>
            <a:p>
              <a:endParaRPr lang="en-US" sz="1200" dirty="0">
                <a:solidFill>
                  <a:schemeClr val="bg2">
                    <a:lumMod val="75000"/>
                  </a:schemeClr>
                </a:solidFill>
              </a:endParaRPr>
            </a:p>
            <a:p>
              <a:pPr algn="r"/>
              <a:r>
                <a:rPr lang="en-US" sz="1600" dirty="0">
                  <a:solidFill>
                    <a:schemeClr val="bg2">
                      <a:lumMod val="75000"/>
                    </a:schemeClr>
                  </a:solidFill>
                </a:rPr>
                <a:t>This work is licensed under a Creative Commons </a:t>
              </a:r>
              <a:br>
                <a:rPr lang="en-US" sz="1600" dirty="0">
                  <a:solidFill>
                    <a:schemeClr val="bg2">
                      <a:lumMod val="75000"/>
                    </a:schemeClr>
                  </a:solidFill>
                </a:rPr>
              </a:br>
              <a:r>
                <a:rPr lang="en-US" sz="1600" dirty="0">
                  <a:solidFill>
                    <a:schemeClr val="bg2">
                      <a:lumMod val="75000"/>
                    </a:schemeClr>
                  </a:solidFill>
                </a:rPr>
                <a:t>Attribution-</a:t>
              </a:r>
              <a:r>
                <a:rPr lang="en-US" sz="1600" dirty="0" err="1">
                  <a:solidFill>
                    <a:schemeClr val="bg2">
                      <a:lumMod val="75000"/>
                    </a:schemeClr>
                  </a:solidFill>
                </a:rPr>
                <a:t>NonCommercial</a:t>
              </a:r>
              <a:r>
                <a:rPr lang="en-US" sz="1600" dirty="0">
                  <a:solidFill>
                    <a:schemeClr val="bg2">
                      <a:lumMod val="75000"/>
                    </a:schemeClr>
                  </a:solidFill>
                </a:rPr>
                <a:t> 4.0 International License.</a:t>
              </a:r>
            </a:p>
          </p:txBody>
        </p:sp>
        <p:pic>
          <p:nvPicPr>
            <p:cNvPr id="10" name="Picture 9">
              <a:hlinkClick r:id="rId3"/>
              <a:extLst>
                <a:ext uri="{FF2B5EF4-FFF2-40B4-BE49-F238E27FC236}">
                  <a16:creationId xmlns:a16="http://schemas.microsoft.com/office/drawing/2014/main" id="{914BB2CE-F525-4650-9552-31A406A1DA3A}"/>
                </a:ext>
              </a:extLst>
            </p:cNvPr>
            <p:cNvPicPr>
              <a:picLocks noChangeAspect="1"/>
            </p:cNvPicPr>
            <p:nvPr/>
          </p:nvPicPr>
          <p:blipFill>
            <a:blip r:embed="rId4"/>
            <a:stretch>
              <a:fillRect/>
            </a:stretch>
          </p:blipFill>
          <p:spPr>
            <a:xfrm>
              <a:off x="10239546" y="391677"/>
              <a:ext cx="1499069" cy="528081"/>
            </a:xfrm>
            <a:prstGeom prst="rect">
              <a:avLst/>
            </a:prstGeom>
          </p:spPr>
        </p:pic>
      </p:grpSp>
    </p:spTree>
    <p:extLst>
      <p:ext uri="{BB962C8B-B14F-4D97-AF65-F5344CB8AC3E}">
        <p14:creationId xmlns:p14="http://schemas.microsoft.com/office/powerpoint/2010/main" val="635976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049D8DFA-139C-473F-838D-D33ABE8856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11">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82A0BD-305B-41B3-80DF-E223CF51303D}"/>
              </a:ext>
            </a:extLst>
          </p:cNvPr>
          <p:cNvSpPr>
            <a:spLocks noGrp="1"/>
          </p:cNvSpPr>
          <p:nvPr>
            <p:ph type="title"/>
          </p:nvPr>
        </p:nvSpPr>
        <p:spPr>
          <a:xfrm>
            <a:off x="622570" y="838646"/>
            <a:ext cx="3709991" cy="5180709"/>
          </a:xfrm>
        </p:spPr>
        <p:txBody>
          <a:bodyPr vert="horz" lIns="91440" tIns="45720" rIns="91440" bIns="45720" rtlCol="0" anchor="ctr">
            <a:normAutofit/>
          </a:bodyPr>
          <a:lstStyle/>
          <a:p>
            <a:pPr>
              <a:lnSpc>
                <a:spcPct val="150000"/>
              </a:lnSpc>
            </a:pPr>
            <a:r>
              <a:rPr lang="en-US" sz="3600" b="1" dirty="0"/>
              <a:t>An Interactive workshop in four parts</a:t>
            </a:r>
          </a:p>
        </p:txBody>
      </p:sp>
      <p:sp useBgFill="1">
        <p:nvSpPr>
          <p:cNvPr id="11" name="Rectangle 13">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C2EFD8C-9619-4B3B-965B-7078E50AC3BB}"/>
              </a:ext>
            </a:extLst>
          </p:cNvPr>
          <p:cNvSpPr>
            <a:spLocks noGrp="1"/>
          </p:cNvSpPr>
          <p:nvPr>
            <p:ph idx="4294967295"/>
          </p:nvPr>
        </p:nvSpPr>
        <p:spPr>
          <a:xfrm>
            <a:off x="5163671" y="838647"/>
            <a:ext cx="5823328" cy="5180708"/>
          </a:xfrm>
        </p:spPr>
        <p:txBody>
          <a:bodyPr vert="horz" lIns="91440" tIns="45720" rIns="91440" bIns="45720" rtlCol="0" anchor="ctr">
            <a:normAutofit/>
          </a:bodyPr>
          <a:lstStyle/>
          <a:p>
            <a:pPr marL="0" indent="4445">
              <a:lnSpc>
                <a:spcPct val="100000"/>
              </a:lnSpc>
              <a:buNone/>
              <a:tabLst>
                <a:tab pos="0" algn="l"/>
              </a:tabLst>
            </a:pPr>
            <a:r>
              <a:rPr lang="en-US" sz="3200" dirty="0">
                <a:solidFill>
                  <a:schemeClr val="tx2"/>
                </a:solidFill>
              </a:rPr>
              <a:t>All webinar recordings and related handouts can be found at </a:t>
            </a:r>
            <a:r>
              <a:rPr lang="en-US" sz="3200" dirty="0">
                <a:solidFill>
                  <a:schemeClr val="accent4"/>
                </a:solidFill>
                <a:hlinkClick r:id="rId2">
                  <a:extLst>
                    <a:ext uri="{A12FA001-AC4F-418D-AE19-62706E023703}">
                      <ahyp:hlinkClr xmlns:ahyp="http://schemas.microsoft.com/office/drawing/2018/hyperlinkcolor" val="tx"/>
                    </a:ext>
                  </a:extLst>
                </a:hlinkClick>
              </a:rPr>
              <a:t>www.michiganassessmentconsortium.org/events/Stiggins-webinars</a:t>
            </a:r>
            <a:endParaRPr lang="en-US" sz="3200" dirty="0">
              <a:solidFill>
                <a:schemeClr val="accent4"/>
              </a:solidFill>
            </a:endParaRPr>
          </a:p>
        </p:txBody>
      </p:sp>
      <p:sp>
        <p:nvSpPr>
          <p:cNvPr id="15" name="Footer Placeholder 14">
            <a:extLst>
              <a:ext uri="{FF2B5EF4-FFF2-40B4-BE49-F238E27FC236}">
                <a16:creationId xmlns:a16="http://schemas.microsoft.com/office/drawing/2014/main" id="{029FAE24-B157-4274-B9A7-1AB768F3EF37}"/>
              </a:ext>
            </a:extLst>
          </p:cNvPr>
          <p:cNvSpPr>
            <a:spLocks noGrp="1"/>
          </p:cNvSpPr>
          <p:nvPr>
            <p:ph type="ftr" sz="quarter" idx="11"/>
          </p:nvPr>
        </p:nvSpPr>
        <p:spPr/>
        <p:txBody>
          <a:bodyPr/>
          <a:lstStyle/>
          <a:p>
            <a:r>
              <a:rPr lang="en-US" dirty="0"/>
              <a:t>rickstiggins@gmail.com            www.MichiganAssessmentConsortium.org</a:t>
            </a:r>
          </a:p>
        </p:txBody>
      </p:sp>
      <p:sp>
        <p:nvSpPr>
          <p:cNvPr id="17" name="Slide Number Placeholder 16">
            <a:extLst>
              <a:ext uri="{FF2B5EF4-FFF2-40B4-BE49-F238E27FC236}">
                <a16:creationId xmlns:a16="http://schemas.microsoft.com/office/drawing/2014/main" id="{891E8F36-6E98-4C7F-BFBD-5B3A75989BFF}"/>
              </a:ext>
            </a:extLst>
          </p:cNvPr>
          <p:cNvSpPr>
            <a:spLocks noGrp="1"/>
          </p:cNvSpPr>
          <p:nvPr>
            <p:ph type="sldNum" sz="quarter" idx="12"/>
          </p:nvPr>
        </p:nvSpPr>
        <p:spPr/>
        <p:txBody>
          <a:bodyPr/>
          <a:lstStyle/>
          <a:p>
            <a:fld id="{0B969DCD-B566-4F58-92A3-B98CDD2E7620}" type="slidenum">
              <a:rPr lang="en-US" smtClean="0"/>
              <a:t>3</a:t>
            </a:fld>
            <a:endParaRPr lang="en-US"/>
          </a:p>
        </p:txBody>
      </p:sp>
    </p:spTree>
    <p:extLst>
      <p:ext uri="{BB962C8B-B14F-4D97-AF65-F5344CB8AC3E}">
        <p14:creationId xmlns:p14="http://schemas.microsoft.com/office/powerpoint/2010/main" val="272280699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CF463-D73C-4A94-AFA9-1021D0AD6A0C}"/>
              </a:ext>
            </a:extLst>
          </p:cNvPr>
          <p:cNvSpPr>
            <a:spLocks noGrp="1"/>
          </p:cNvSpPr>
          <p:nvPr>
            <p:ph type="title"/>
          </p:nvPr>
        </p:nvSpPr>
        <p:spPr>
          <a:xfrm>
            <a:off x="838200" y="245858"/>
            <a:ext cx="10515600" cy="1450420"/>
          </a:xfrm>
        </p:spPr>
        <p:txBody>
          <a:bodyPr>
            <a:normAutofit/>
          </a:bodyPr>
          <a:lstStyle/>
          <a:p>
            <a:pPr algn="ctr"/>
            <a:r>
              <a:rPr lang="en-US" b="1" dirty="0">
                <a:latin typeface="+mn-lt"/>
              </a:rPr>
              <a:t>A Balanced local Assessment System</a:t>
            </a:r>
          </a:p>
        </p:txBody>
      </p:sp>
      <p:sp>
        <p:nvSpPr>
          <p:cNvPr id="8" name="Footer Placeholder 7">
            <a:extLst>
              <a:ext uri="{FF2B5EF4-FFF2-40B4-BE49-F238E27FC236}">
                <a16:creationId xmlns:a16="http://schemas.microsoft.com/office/drawing/2014/main" id="{88A1B9AD-E99C-4502-82CD-17A5AF025CE1}"/>
              </a:ext>
            </a:extLst>
          </p:cNvPr>
          <p:cNvSpPr>
            <a:spLocks noGrp="1"/>
          </p:cNvSpPr>
          <p:nvPr>
            <p:ph type="ftr" sz="quarter" idx="11"/>
          </p:nvPr>
        </p:nvSpPr>
        <p:spPr/>
        <p:txBody>
          <a:bodyPr/>
          <a:lstStyle/>
          <a:p>
            <a:r>
              <a:rPr lang="en-US"/>
              <a:t>rickstiggins@gmail.com            www.MichiganAssessmentConsortium.org</a:t>
            </a:r>
            <a:endParaRPr lang="en-US" dirty="0"/>
          </a:p>
        </p:txBody>
      </p:sp>
      <p:sp>
        <p:nvSpPr>
          <p:cNvPr id="9" name="Slide Number Placeholder 8">
            <a:extLst>
              <a:ext uri="{FF2B5EF4-FFF2-40B4-BE49-F238E27FC236}">
                <a16:creationId xmlns:a16="http://schemas.microsoft.com/office/drawing/2014/main" id="{6EFCB7A7-CA76-4F12-8CE1-A04A52C9CD7F}"/>
              </a:ext>
            </a:extLst>
          </p:cNvPr>
          <p:cNvSpPr>
            <a:spLocks noGrp="1"/>
          </p:cNvSpPr>
          <p:nvPr>
            <p:ph type="sldNum" sz="quarter" idx="12"/>
          </p:nvPr>
        </p:nvSpPr>
        <p:spPr/>
        <p:txBody>
          <a:bodyPr/>
          <a:lstStyle/>
          <a:p>
            <a:fld id="{0B969DCD-B566-4F58-92A3-B98CDD2E7620}" type="slidenum">
              <a:rPr lang="en-US" smtClean="0"/>
              <a:t>4</a:t>
            </a:fld>
            <a:endParaRPr lang="en-US"/>
          </a:p>
        </p:txBody>
      </p:sp>
      <p:graphicFrame>
        <p:nvGraphicFramePr>
          <p:cNvPr id="12" name="Content Placeholder 3">
            <a:extLst>
              <a:ext uri="{FF2B5EF4-FFF2-40B4-BE49-F238E27FC236}">
                <a16:creationId xmlns:a16="http://schemas.microsoft.com/office/drawing/2014/main" id="{6F66B7AE-D2C8-450A-A50B-A349AB9C7E5B}"/>
              </a:ext>
            </a:extLst>
          </p:cNvPr>
          <p:cNvGraphicFramePr>
            <a:graphicFrameLocks noGrp="1"/>
          </p:cNvGraphicFramePr>
          <p:nvPr>
            <p:ph idx="1"/>
            <p:extLst>
              <p:ext uri="{D42A27DB-BD31-4B8C-83A1-F6EECF244321}">
                <p14:modId xmlns:p14="http://schemas.microsoft.com/office/powerpoint/2010/main" val="3531473727"/>
              </p:ext>
            </p:extLst>
          </p:nvPr>
        </p:nvGraphicFramePr>
        <p:xfrm>
          <a:off x="982713" y="2148872"/>
          <a:ext cx="10515600" cy="4114799"/>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763401440"/>
                    </a:ext>
                  </a:extLst>
                </a:gridCol>
                <a:gridCol w="2628900">
                  <a:extLst>
                    <a:ext uri="{9D8B030D-6E8A-4147-A177-3AD203B41FA5}">
                      <a16:colId xmlns:a16="http://schemas.microsoft.com/office/drawing/2014/main" val="1429612657"/>
                    </a:ext>
                  </a:extLst>
                </a:gridCol>
                <a:gridCol w="2628900">
                  <a:extLst>
                    <a:ext uri="{9D8B030D-6E8A-4147-A177-3AD203B41FA5}">
                      <a16:colId xmlns:a16="http://schemas.microsoft.com/office/drawing/2014/main" val="3443476736"/>
                    </a:ext>
                  </a:extLst>
                </a:gridCol>
                <a:gridCol w="2628900">
                  <a:extLst>
                    <a:ext uri="{9D8B030D-6E8A-4147-A177-3AD203B41FA5}">
                      <a16:colId xmlns:a16="http://schemas.microsoft.com/office/drawing/2014/main" val="3219942739"/>
                    </a:ext>
                  </a:extLst>
                </a:gridCol>
              </a:tblGrid>
              <a:tr h="1125140">
                <a:tc>
                  <a:txBody>
                    <a:bodyPr/>
                    <a:lstStyle/>
                    <a:p>
                      <a:pPr algn="ctr"/>
                      <a:r>
                        <a:rPr lang="en-US" sz="3200" dirty="0"/>
                        <a:t>Users/</a:t>
                      </a:r>
                    </a:p>
                    <a:p>
                      <a:pPr algn="ctr"/>
                      <a:r>
                        <a:rPr lang="en-US" sz="3200" dirty="0"/>
                        <a:t>Uses</a:t>
                      </a:r>
                    </a:p>
                  </a:txBody>
                  <a:tcPr>
                    <a:solidFill>
                      <a:schemeClr val="bg2">
                        <a:lumMod val="75000"/>
                      </a:schemeClr>
                    </a:solidFill>
                  </a:tcPr>
                </a:tc>
                <a:tc>
                  <a:txBody>
                    <a:bodyPr/>
                    <a:lstStyle/>
                    <a:p>
                      <a:pPr algn="ctr"/>
                      <a:r>
                        <a:rPr lang="en-US" sz="3200" dirty="0"/>
                        <a:t>Formative</a:t>
                      </a:r>
                    </a:p>
                  </a:txBody>
                  <a:tcPr>
                    <a:solidFill>
                      <a:schemeClr val="bg2">
                        <a:lumMod val="75000"/>
                      </a:schemeClr>
                    </a:solidFill>
                  </a:tcPr>
                </a:tc>
                <a:tc>
                  <a:txBody>
                    <a:bodyPr/>
                    <a:lstStyle/>
                    <a:p>
                      <a:pPr algn="ctr"/>
                      <a:r>
                        <a:rPr lang="en-US" sz="3200" dirty="0"/>
                        <a:t>Assessment For Learning</a:t>
                      </a:r>
                    </a:p>
                  </a:txBody>
                  <a:tcPr>
                    <a:solidFill>
                      <a:schemeClr val="bg2">
                        <a:lumMod val="75000"/>
                      </a:schemeClr>
                    </a:solidFill>
                  </a:tcPr>
                </a:tc>
                <a:tc>
                  <a:txBody>
                    <a:bodyPr/>
                    <a:lstStyle/>
                    <a:p>
                      <a:pPr algn="ctr"/>
                      <a:r>
                        <a:rPr lang="en-US" sz="3200" dirty="0"/>
                        <a:t>Summative</a:t>
                      </a:r>
                    </a:p>
                  </a:txBody>
                  <a:tcPr>
                    <a:solidFill>
                      <a:schemeClr val="bg2">
                        <a:lumMod val="75000"/>
                      </a:schemeClr>
                    </a:solidFill>
                  </a:tcPr>
                </a:tc>
                <a:extLst>
                  <a:ext uri="{0D108BD9-81ED-4DB2-BD59-A6C34878D82A}">
                    <a16:rowId xmlns:a16="http://schemas.microsoft.com/office/drawing/2014/main" val="3733462075"/>
                  </a:ext>
                </a:extLst>
              </a:tr>
              <a:tr h="996553">
                <a:tc>
                  <a:txBody>
                    <a:bodyPr/>
                    <a:lstStyle/>
                    <a:p>
                      <a:r>
                        <a:rPr lang="en-US" sz="2800" b="1" dirty="0"/>
                        <a:t>Classroom Assessment</a:t>
                      </a:r>
                    </a:p>
                  </a:txBody>
                  <a:tcPr/>
                </a:tc>
                <a:tc>
                  <a:txBody>
                    <a:bodyPr/>
                    <a:lstStyle/>
                    <a:p>
                      <a:r>
                        <a:rPr lang="en-US" sz="2800" dirty="0"/>
                        <a:t>Who? What? Info needed?</a:t>
                      </a:r>
                    </a:p>
                  </a:txBody>
                  <a:tcPr/>
                </a:tc>
                <a:tc>
                  <a:txBody>
                    <a:bodyPr/>
                    <a:lstStyle/>
                    <a:p>
                      <a:endParaRPr lang="en-US" sz="3600" dirty="0"/>
                    </a:p>
                  </a:txBody>
                  <a:tcPr/>
                </a:tc>
                <a:tc>
                  <a:txBody>
                    <a:bodyPr/>
                    <a:lstStyle/>
                    <a:p>
                      <a:endParaRPr lang="en-US" sz="3600" dirty="0"/>
                    </a:p>
                  </a:txBody>
                  <a:tcPr/>
                </a:tc>
                <a:extLst>
                  <a:ext uri="{0D108BD9-81ED-4DB2-BD59-A6C34878D82A}">
                    <a16:rowId xmlns:a16="http://schemas.microsoft.com/office/drawing/2014/main" val="587853402"/>
                  </a:ext>
                </a:extLst>
              </a:tr>
              <a:tr h="996553">
                <a:tc>
                  <a:txBody>
                    <a:bodyPr/>
                    <a:lstStyle/>
                    <a:p>
                      <a:r>
                        <a:rPr lang="en-US" sz="2800" b="1" dirty="0"/>
                        <a:t>Interim/</a:t>
                      </a:r>
                    </a:p>
                    <a:p>
                      <a:r>
                        <a:rPr lang="en-US" sz="2800" b="1" dirty="0"/>
                        <a:t>Benchmark</a:t>
                      </a:r>
                    </a:p>
                  </a:txBody>
                  <a:tcPr/>
                </a:tc>
                <a:tc>
                  <a:txBody>
                    <a:bodyPr/>
                    <a:lstStyle/>
                    <a:p>
                      <a:endParaRPr lang="en-US" sz="3600"/>
                    </a:p>
                  </a:txBody>
                  <a:tcPr/>
                </a:tc>
                <a:tc>
                  <a:txBody>
                    <a:bodyPr/>
                    <a:lstStyle/>
                    <a:p>
                      <a:endParaRPr lang="en-US" sz="3600" dirty="0"/>
                    </a:p>
                  </a:txBody>
                  <a:tcPr/>
                </a:tc>
                <a:tc>
                  <a:txBody>
                    <a:bodyPr/>
                    <a:lstStyle/>
                    <a:p>
                      <a:endParaRPr lang="en-US" sz="3600" dirty="0"/>
                    </a:p>
                  </a:txBody>
                  <a:tcPr/>
                </a:tc>
                <a:extLst>
                  <a:ext uri="{0D108BD9-81ED-4DB2-BD59-A6C34878D82A}">
                    <a16:rowId xmlns:a16="http://schemas.microsoft.com/office/drawing/2014/main" val="1756445053"/>
                  </a:ext>
                </a:extLst>
              </a:tr>
              <a:tr h="996553">
                <a:tc>
                  <a:txBody>
                    <a:bodyPr/>
                    <a:lstStyle/>
                    <a:p>
                      <a:r>
                        <a:rPr lang="en-US" sz="2800" b="1" dirty="0"/>
                        <a:t>Annual </a:t>
                      </a:r>
                      <a:br>
                        <a:rPr lang="en-US" sz="2800" b="1" dirty="0"/>
                      </a:br>
                      <a:r>
                        <a:rPr lang="en-US" sz="2800" b="1" dirty="0"/>
                        <a:t>Testing</a:t>
                      </a:r>
                    </a:p>
                  </a:txBody>
                  <a:tcPr/>
                </a:tc>
                <a:tc>
                  <a:txBody>
                    <a:bodyPr/>
                    <a:lstStyle/>
                    <a:p>
                      <a:endParaRPr lang="en-US" sz="3600" dirty="0"/>
                    </a:p>
                  </a:txBody>
                  <a:tcPr/>
                </a:tc>
                <a:tc>
                  <a:txBody>
                    <a:bodyPr/>
                    <a:lstStyle/>
                    <a:p>
                      <a:endParaRPr lang="en-US" sz="3600" dirty="0"/>
                    </a:p>
                  </a:txBody>
                  <a:tcPr/>
                </a:tc>
                <a:tc>
                  <a:txBody>
                    <a:bodyPr/>
                    <a:lstStyle/>
                    <a:p>
                      <a:endParaRPr lang="en-US" sz="3600" dirty="0"/>
                    </a:p>
                  </a:txBody>
                  <a:tcPr/>
                </a:tc>
                <a:extLst>
                  <a:ext uri="{0D108BD9-81ED-4DB2-BD59-A6C34878D82A}">
                    <a16:rowId xmlns:a16="http://schemas.microsoft.com/office/drawing/2014/main" val="1355665193"/>
                  </a:ext>
                </a:extLst>
              </a:tr>
            </a:tbl>
          </a:graphicData>
        </a:graphic>
      </p:graphicFrame>
    </p:spTree>
    <p:extLst>
      <p:ext uri="{BB962C8B-B14F-4D97-AF65-F5344CB8AC3E}">
        <p14:creationId xmlns:p14="http://schemas.microsoft.com/office/powerpoint/2010/main" val="446810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B4BD0-CB36-46BC-B76A-7CFE455AD54E}"/>
              </a:ext>
            </a:extLst>
          </p:cNvPr>
          <p:cNvSpPr>
            <a:spLocks noGrp="1"/>
          </p:cNvSpPr>
          <p:nvPr>
            <p:ph type="title"/>
          </p:nvPr>
        </p:nvSpPr>
        <p:spPr>
          <a:xfrm>
            <a:off x="643467" y="1325880"/>
            <a:ext cx="3089437" cy="4206240"/>
          </a:xfrm>
        </p:spPr>
        <p:txBody>
          <a:bodyPr>
            <a:normAutofit/>
          </a:bodyPr>
          <a:lstStyle/>
          <a:p>
            <a:pPr algn="r"/>
            <a:r>
              <a:rPr lang="en-US" sz="3200" b="1" dirty="0">
                <a:solidFill>
                  <a:schemeClr val="tx2"/>
                </a:solidFill>
                <a:latin typeface="+mn-lt"/>
              </a:rPr>
              <a:t>What if a decision maker in any cell is:</a:t>
            </a:r>
          </a:p>
        </p:txBody>
      </p:sp>
      <p:sp>
        <p:nvSpPr>
          <p:cNvPr id="2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3"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96397F-5D17-4B5F-A78F-1157E7E3EA43}"/>
              </a:ext>
            </a:extLst>
          </p:cNvPr>
          <p:cNvSpPr>
            <a:spLocks noGrp="1"/>
          </p:cNvSpPr>
          <p:nvPr>
            <p:ph idx="1"/>
          </p:nvPr>
        </p:nvSpPr>
        <p:spPr>
          <a:xfrm>
            <a:off x="4381668" y="730520"/>
            <a:ext cx="6605331" cy="5437255"/>
          </a:xfrm>
        </p:spPr>
        <p:txBody>
          <a:bodyPr anchor="ctr">
            <a:normAutofit/>
          </a:bodyPr>
          <a:lstStyle/>
          <a:p>
            <a:r>
              <a:rPr lang="en-US" sz="3600" b="1" dirty="0">
                <a:solidFill>
                  <a:schemeClr val="tx2"/>
                </a:solidFill>
              </a:rPr>
              <a:t>Unclear about the learning target or how to assess it?</a:t>
            </a:r>
          </a:p>
          <a:p>
            <a:r>
              <a:rPr lang="en-US" sz="3600" b="1" dirty="0">
                <a:solidFill>
                  <a:schemeClr val="tx2"/>
                </a:solidFill>
              </a:rPr>
              <a:t>Unable to create quality assessments?</a:t>
            </a:r>
          </a:p>
          <a:p>
            <a:r>
              <a:rPr lang="en-US" sz="3600" b="1" dirty="0">
                <a:solidFill>
                  <a:schemeClr val="tx2"/>
                </a:solidFill>
              </a:rPr>
              <a:t>Unable to communicate results effectively?</a:t>
            </a:r>
            <a:endParaRPr lang="en-US" sz="3600" b="1">
              <a:solidFill>
                <a:schemeClr val="tx2"/>
              </a:solidFill>
            </a:endParaRPr>
          </a:p>
        </p:txBody>
      </p:sp>
      <p:sp>
        <p:nvSpPr>
          <p:cNvPr id="24"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a:extLst>
              <a:ext uri="{FF2B5EF4-FFF2-40B4-BE49-F238E27FC236}">
                <a16:creationId xmlns:a16="http://schemas.microsoft.com/office/drawing/2014/main" id="{DB31224C-6B2F-4497-B87B-9921E3D3C0E9}"/>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9" name="Slide Number Placeholder 8">
            <a:extLst>
              <a:ext uri="{FF2B5EF4-FFF2-40B4-BE49-F238E27FC236}">
                <a16:creationId xmlns:a16="http://schemas.microsoft.com/office/drawing/2014/main" id="{6683D1D2-0737-43FC-B38E-5E7B1F2FADA0}"/>
              </a:ext>
            </a:extLst>
          </p:cNvPr>
          <p:cNvSpPr>
            <a:spLocks noGrp="1"/>
          </p:cNvSpPr>
          <p:nvPr>
            <p:ph type="sldNum" sz="quarter" idx="12"/>
          </p:nvPr>
        </p:nvSpPr>
        <p:spPr/>
        <p:txBody>
          <a:bodyPr/>
          <a:lstStyle/>
          <a:p>
            <a:fld id="{0B969DCD-B566-4F58-92A3-B98CDD2E7620}" type="slidenum">
              <a:rPr lang="en-US" smtClean="0"/>
              <a:t>5</a:t>
            </a:fld>
            <a:endParaRPr lang="en-US"/>
          </a:p>
        </p:txBody>
      </p:sp>
    </p:spTree>
    <p:extLst>
      <p:ext uri="{BB962C8B-B14F-4D97-AF65-F5344CB8AC3E}">
        <p14:creationId xmlns:p14="http://schemas.microsoft.com/office/powerpoint/2010/main" val="247428365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B4BD0-CB36-46BC-B76A-7CFE455AD54E}"/>
              </a:ext>
            </a:extLst>
          </p:cNvPr>
          <p:cNvSpPr>
            <a:spLocks noGrp="1"/>
          </p:cNvSpPr>
          <p:nvPr>
            <p:ph type="title"/>
          </p:nvPr>
        </p:nvSpPr>
        <p:spPr>
          <a:xfrm>
            <a:off x="0" y="1325880"/>
            <a:ext cx="3772551" cy="4206240"/>
          </a:xfrm>
        </p:spPr>
        <p:txBody>
          <a:bodyPr>
            <a:normAutofit/>
          </a:bodyPr>
          <a:lstStyle/>
          <a:p>
            <a:pPr algn="r"/>
            <a:r>
              <a:rPr lang="en-US" sz="3200" b="1" dirty="0">
                <a:solidFill>
                  <a:schemeClr val="tx2"/>
                </a:solidFill>
                <a:latin typeface="+mn-lt"/>
              </a:rPr>
              <a:t>Two Parts of </a:t>
            </a:r>
            <a:r>
              <a:rPr lang="en-US" sz="3200" b="1" dirty="0" err="1">
                <a:solidFill>
                  <a:schemeClr val="tx2"/>
                </a:solidFill>
                <a:latin typeface="+mn-lt"/>
              </a:rPr>
              <a:t>ASsessment</a:t>
            </a:r>
            <a:r>
              <a:rPr lang="en-US" sz="3200" b="1" dirty="0">
                <a:solidFill>
                  <a:schemeClr val="tx2"/>
                </a:solidFill>
                <a:latin typeface="+mn-lt"/>
              </a:rPr>
              <a:t> Literacy</a:t>
            </a:r>
          </a:p>
        </p:txBody>
      </p:sp>
      <p:sp>
        <p:nvSpPr>
          <p:cNvPr id="2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3"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96397F-5D17-4B5F-A78F-1157E7E3EA43}"/>
              </a:ext>
            </a:extLst>
          </p:cNvPr>
          <p:cNvSpPr>
            <a:spLocks noGrp="1"/>
          </p:cNvSpPr>
          <p:nvPr>
            <p:ph idx="1"/>
          </p:nvPr>
        </p:nvSpPr>
        <p:spPr>
          <a:xfrm>
            <a:off x="4381668" y="1650670"/>
            <a:ext cx="6605331" cy="4358954"/>
          </a:xfrm>
        </p:spPr>
        <p:txBody>
          <a:bodyPr anchor="ctr">
            <a:normAutofit/>
          </a:bodyPr>
          <a:lstStyle/>
          <a:p>
            <a:pPr>
              <a:lnSpc>
                <a:spcPct val="100000"/>
              </a:lnSpc>
            </a:pPr>
            <a:r>
              <a:rPr lang="en-US" sz="3200" b="1" dirty="0">
                <a:solidFill>
                  <a:schemeClr val="tx2"/>
                </a:solidFill>
              </a:rPr>
              <a:t>Develop and use assessments that accurately reflect student learning</a:t>
            </a:r>
          </a:p>
          <a:p>
            <a:pPr>
              <a:lnSpc>
                <a:spcPct val="100000"/>
              </a:lnSpc>
            </a:pPr>
            <a:r>
              <a:rPr lang="en-US" sz="3200" b="1" dirty="0">
                <a:solidFill>
                  <a:schemeClr val="tx2"/>
                </a:solidFill>
              </a:rPr>
              <a:t>Use the assessment process and its results to either support or verify achievement, depending on the context</a:t>
            </a:r>
          </a:p>
        </p:txBody>
      </p:sp>
      <p:sp>
        <p:nvSpPr>
          <p:cNvPr id="24"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a:extLst>
              <a:ext uri="{FF2B5EF4-FFF2-40B4-BE49-F238E27FC236}">
                <a16:creationId xmlns:a16="http://schemas.microsoft.com/office/drawing/2014/main" id="{DB31224C-6B2F-4497-B87B-9921E3D3C0E9}"/>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9" name="Slide Number Placeholder 8">
            <a:extLst>
              <a:ext uri="{FF2B5EF4-FFF2-40B4-BE49-F238E27FC236}">
                <a16:creationId xmlns:a16="http://schemas.microsoft.com/office/drawing/2014/main" id="{6683D1D2-0737-43FC-B38E-5E7B1F2FADA0}"/>
              </a:ext>
            </a:extLst>
          </p:cNvPr>
          <p:cNvSpPr>
            <a:spLocks noGrp="1"/>
          </p:cNvSpPr>
          <p:nvPr>
            <p:ph type="sldNum" sz="quarter" idx="12"/>
          </p:nvPr>
        </p:nvSpPr>
        <p:spPr/>
        <p:txBody>
          <a:bodyPr/>
          <a:lstStyle/>
          <a:p>
            <a:fld id="{0B969DCD-B566-4F58-92A3-B98CDD2E7620}" type="slidenum">
              <a:rPr lang="en-US" smtClean="0"/>
              <a:t>6</a:t>
            </a:fld>
            <a:endParaRPr lang="en-US"/>
          </a:p>
        </p:txBody>
      </p:sp>
      <p:sp>
        <p:nvSpPr>
          <p:cNvPr id="4" name="TextBox 3">
            <a:extLst>
              <a:ext uri="{FF2B5EF4-FFF2-40B4-BE49-F238E27FC236}">
                <a16:creationId xmlns:a16="http://schemas.microsoft.com/office/drawing/2014/main" id="{95C628CC-FF7E-4279-A473-1390BA3EFFA5}"/>
              </a:ext>
            </a:extLst>
          </p:cNvPr>
          <p:cNvSpPr txBox="1"/>
          <p:nvPr/>
        </p:nvSpPr>
        <p:spPr>
          <a:xfrm>
            <a:off x="634573" y="528026"/>
            <a:ext cx="10094976" cy="1077218"/>
          </a:xfrm>
          <a:prstGeom prst="rect">
            <a:avLst/>
          </a:prstGeom>
          <a:noFill/>
        </p:spPr>
        <p:txBody>
          <a:bodyPr wrap="square" lIns="91440" tIns="45720" rIns="91440" bIns="45720" rtlCol="0" anchor="t">
            <a:spAutoFit/>
          </a:bodyPr>
          <a:lstStyle/>
          <a:p>
            <a:pPr algn="ctr"/>
            <a:r>
              <a:rPr lang="en-US" sz="3200" b="1" dirty="0">
                <a:solidFill>
                  <a:schemeClr val="accent4"/>
                </a:solidFill>
              </a:rPr>
              <a:t>ASSESSMENT LITERATE </a:t>
            </a:r>
            <a:r>
              <a:rPr lang="en-US" sz="3200" b="1" dirty="0">
                <a:solidFill>
                  <a:schemeClr val="tx2"/>
                </a:solidFill>
              </a:rPr>
              <a:t>educators understand </a:t>
            </a:r>
            <a:br>
              <a:rPr lang="en-US" sz="3200" b="1" dirty="0"/>
            </a:br>
            <a:r>
              <a:rPr lang="en-US" sz="3200" b="1" dirty="0">
                <a:solidFill>
                  <a:schemeClr val="tx2"/>
                </a:solidFill>
              </a:rPr>
              <a:t>the basic principles of sound assessment practice</a:t>
            </a:r>
            <a:r>
              <a:rPr lang="en-US" sz="3200" b="1" dirty="0">
                <a:solidFill>
                  <a:schemeClr val="tx2">
                    <a:lumMod val="75000"/>
                  </a:schemeClr>
                </a:solidFill>
              </a:rPr>
              <a:t>. </a:t>
            </a:r>
          </a:p>
        </p:txBody>
      </p:sp>
    </p:spTree>
    <p:extLst>
      <p:ext uri="{BB962C8B-B14F-4D97-AF65-F5344CB8AC3E}">
        <p14:creationId xmlns:p14="http://schemas.microsoft.com/office/powerpoint/2010/main" val="2954577587"/>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C7C0D9A-5BEB-4B6A-9314-3CEB870A93DF}"/>
              </a:ext>
            </a:extLst>
          </p:cNvPr>
          <p:cNvSpPr>
            <a:spLocks noGrp="1"/>
          </p:cNvSpPr>
          <p:nvPr>
            <p:ph type="ftr" sz="quarter" idx="11"/>
          </p:nvPr>
        </p:nvSpPr>
        <p:spPr/>
        <p:txBody>
          <a:bodyPr/>
          <a:lstStyle/>
          <a:p>
            <a:r>
              <a:rPr lang="en-US"/>
              <a:t>rickstiggins@gmail.com            www.MichiganAssessmentConsortium.org</a:t>
            </a:r>
            <a:endParaRPr lang="en-US" dirty="0"/>
          </a:p>
        </p:txBody>
      </p:sp>
      <p:sp>
        <p:nvSpPr>
          <p:cNvPr id="8" name="Slide Number Placeholder 7">
            <a:extLst>
              <a:ext uri="{FF2B5EF4-FFF2-40B4-BE49-F238E27FC236}">
                <a16:creationId xmlns:a16="http://schemas.microsoft.com/office/drawing/2014/main" id="{162CA7A6-786C-40FF-B97F-E9CAD15C2D81}"/>
              </a:ext>
            </a:extLst>
          </p:cNvPr>
          <p:cNvSpPr>
            <a:spLocks noGrp="1"/>
          </p:cNvSpPr>
          <p:nvPr>
            <p:ph type="sldNum" sz="quarter" idx="12"/>
          </p:nvPr>
        </p:nvSpPr>
        <p:spPr/>
        <p:txBody>
          <a:bodyPr/>
          <a:lstStyle/>
          <a:p>
            <a:fld id="{0B969DCD-B566-4F58-92A3-B98CDD2E7620}" type="slidenum">
              <a:rPr lang="en-US" smtClean="0"/>
              <a:t>7</a:t>
            </a:fld>
            <a:endParaRPr lang="en-US"/>
          </a:p>
        </p:txBody>
      </p:sp>
      <p:sp>
        <p:nvSpPr>
          <p:cNvPr id="4" name="Title 3">
            <a:extLst>
              <a:ext uri="{FF2B5EF4-FFF2-40B4-BE49-F238E27FC236}">
                <a16:creationId xmlns:a16="http://schemas.microsoft.com/office/drawing/2014/main" id="{046E19B0-CF04-4CEF-8093-94740A637F47}"/>
              </a:ext>
            </a:extLst>
          </p:cNvPr>
          <p:cNvSpPr>
            <a:spLocks noGrp="1"/>
          </p:cNvSpPr>
          <p:nvPr>
            <p:ph type="title" idx="4294967295"/>
          </p:nvPr>
        </p:nvSpPr>
        <p:spPr>
          <a:xfrm>
            <a:off x="0" y="284163"/>
            <a:ext cx="9783763" cy="1508125"/>
          </a:xfrm>
        </p:spPr>
        <p:txBody>
          <a:bodyPr/>
          <a:lstStyle/>
          <a:p>
            <a:r>
              <a:rPr lang="en-US" dirty="0"/>
              <a:t> Pre-pandemic assignments:</a:t>
            </a:r>
          </a:p>
        </p:txBody>
      </p:sp>
      <p:grpSp>
        <p:nvGrpSpPr>
          <p:cNvPr id="6" name="Group 5">
            <a:extLst>
              <a:ext uri="{FF2B5EF4-FFF2-40B4-BE49-F238E27FC236}">
                <a16:creationId xmlns:a16="http://schemas.microsoft.com/office/drawing/2014/main" id="{2806A358-92D7-4BE3-81A0-F4A5B8E9441B}"/>
              </a:ext>
            </a:extLst>
          </p:cNvPr>
          <p:cNvGrpSpPr/>
          <p:nvPr/>
        </p:nvGrpSpPr>
        <p:grpSpPr>
          <a:xfrm>
            <a:off x="2133601" y="471054"/>
            <a:ext cx="8077200" cy="5715000"/>
            <a:chOff x="2133600" y="381000"/>
            <a:chExt cx="8077200" cy="5715000"/>
          </a:xfrm>
        </p:grpSpPr>
        <p:sp>
          <p:nvSpPr>
            <p:cNvPr id="9" name="Oval 2">
              <a:extLst>
                <a:ext uri="{FF2B5EF4-FFF2-40B4-BE49-F238E27FC236}">
                  <a16:creationId xmlns:a16="http://schemas.microsoft.com/office/drawing/2014/main" id="{5A492B4B-704E-45FD-9175-22D271EFEA9A}"/>
                </a:ext>
              </a:extLst>
            </p:cNvPr>
            <p:cNvSpPr>
              <a:spLocks noChangeArrowheads="1"/>
            </p:cNvSpPr>
            <p:nvPr/>
          </p:nvSpPr>
          <p:spPr bwMode="auto">
            <a:xfrm>
              <a:off x="2362200" y="1371600"/>
              <a:ext cx="2438400" cy="1371600"/>
            </a:xfrm>
            <a:prstGeom prst="ellipse">
              <a:avLst/>
            </a:prstGeom>
            <a:solidFill>
              <a:srgbClr val="E8F7E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PURPOSE</a:t>
              </a:r>
            </a:p>
          </p:txBody>
        </p:sp>
        <p:sp>
          <p:nvSpPr>
            <p:cNvPr id="10" name="Oval 3">
              <a:extLst>
                <a:ext uri="{FF2B5EF4-FFF2-40B4-BE49-F238E27FC236}">
                  <a16:creationId xmlns:a16="http://schemas.microsoft.com/office/drawing/2014/main" id="{5F595DC3-5EC2-42C8-AF4B-1D2A8E27A8AB}"/>
                </a:ext>
              </a:extLst>
            </p:cNvPr>
            <p:cNvSpPr>
              <a:spLocks noChangeArrowheads="1"/>
            </p:cNvSpPr>
            <p:nvPr/>
          </p:nvSpPr>
          <p:spPr bwMode="auto">
            <a:xfrm>
              <a:off x="2286000" y="4724400"/>
              <a:ext cx="2438400" cy="1371600"/>
            </a:xfrm>
            <a:prstGeom prst="ellipse">
              <a:avLst/>
            </a:prstGeom>
            <a:solidFill>
              <a:srgbClr val="E8F7E5">
                <a:alpha val="89018"/>
              </a:srgbClr>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TARGET</a:t>
              </a:r>
            </a:p>
          </p:txBody>
        </p:sp>
        <p:sp>
          <p:nvSpPr>
            <p:cNvPr id="11" name="Text Box 4">
              <a:extLst>
                <a:ext uri="{FF2B5EF4-FFF2-40B4-BE49-F238E27FC236}">
                  <a16:creationId xmlns:a16="http://schemas.microsoft.com/office/drawing/2014/main" id="{702A932E-8059-44AB-B02F-B3B10C665BCA}"/>
                </a:ext>
              </a:extLst>
            </p:cNvPr>
            <p:cNvSpPr txBox="1">
              <a:spLocks noChangeArrowheads="1"/>
            </p:cNvSpPr>
            <p:nvPr/>
          </p:nvSpPr>
          <p:spPr bwMode="auto">
            <a:xfrm>
              <a:off x="2971800" y="381000"/>
              <a:ext cx="2667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eaLnBrk="1" hangingPunct="1">
                <a:spcBef>
                  <a:spcPct val="50000"/>
                </a:spcBef>
                <a:buFontTx/>
                <a:buNone/>
              </a:pPr>
              <a:r>
                <a:rPr lang="en-US" altLang="en-US" b="1" dirty="0">
                  <a:latin typeface="Trebuchet MS" pitchFamily="34" charset="0"/>
                </a:rPr>
                <a:t>ACCURACY</a:t>
              </a:r>
            </a:p>
          </p:txBody>
        </p:sp>
        <p:sp>
          <p:nvSpPr>
            <p:cNvPr id="12" name="Text Box 5">
              <a:extLst>
                <a:ext uri="{FF2B5EF4-FFF2-40B4-BE49-F238E27FC236}">
                  <a16:creationId xmlns:a16="http://schemas.microsoft.com/office/drawing/2014/main" id="{61AF0AE1-8E76-4CD1-84BF-FEF6FEE6CF04}"/>
                </a:ext>
              </a:extLst>
            </p:cNvPr>
            <p:cNvSpPr txBox="1">
              <a:spLocks noChangeArrowheads="1"/>
            </p:cNvSpPr>
            <p:nvPr/>
          </p:nvSpPr>
          <p:spPr bwMode="auto">
            <a:xfrm>
              <a:off x="6629400" y="381000"/>
              <a:ext cx="3581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eaLnBrk="1" hangingPunct="1">
                <a:spcBef>
                  <a:spcPct val="50000"/>
                </a:spcBef>
                <a:buFontTx/>
                <a:buNone/>
              </a:pPr>
              <a:r>
                <a:rPr lang="en-US" altLang="en-US" b="1" dirty="0">
                  <a:latin typeface="Trebuchet MS" pitchFamily="34" charset="0"/>
                </a:rPr>
                <a:t>EFFECTIVE USE</a:t>
              </a:r>
            </a:p>
          </p:txBody>
        </p:sp>
        <p:sp>
          <p:nvSpPr>
            <p:cNvPr id="13" name="Oval 6">
              <a:extLst>
                <a:ext uri="{FF2B5EF4-FFF2-40B4-BE49-F238E27FC236}">
                  <a16:creationId xmlns:a16="http://schemas.microsoft.com/office/drawing/2014/main" id="{7775D4D8-F656-4D1D-8A1E-F153757A4B47}"/>
                </a:ext>
              </a:extLst>
            </p:cNvPr>
            <p:cNvSpPr>
              <a:spLocks noChangeArrowheads="1"/>
            </p:cNvSpPr>
            <p:nvPr/>
          </p:nvSpPr>
          <p:spPr bwMode="auto">
            <a:xfrm>
              <a:off x="6629400" y="3810000"/>
              <a:ext cx="3429000" cy="1752600"/>
            </a:xfrm>
            <a:prstGeom prst="ellipse">
              <a:avLst/>
            </a:prstGeom>
            <a:solidFill>
              <a:srgbClr val="E8F7E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STUDENT</a:t>
              </a:r>
            </a:p>
            <a:p>
              <a:pPr algn="ctr" eaLnBrk="1" hangingPunct="1">
                <a:spcBef>
                  <a:spcPct val="0"/>
                </a:spcBef>
                <a:buFontTx/>
                <a:buNone/>
              </a:pPr>
              <a:r>
                <a:rPr lang="en-US" altLang="en-US" sz="2800" b="1" dirty="0">
                  <a:solidFill>
                    <a:schemeClr val="accent4"/>
                  </a:solidFill>
                  <a:latin typeface="Trebuchet MS" pitchFamily="34" charset="0"/>
                </a:rPr>
                <a:t>INVOLVEMENT</a:t>
              </a:r>
            </a:p>
          </p:txBody>
        </p:sp>
        <p:sp>
          <p:nvSpPr>
            <p:cNvPr id="14" name="Line 8">
              <a:extLst>
                <a:ext uri="{FF2B5EF4-FFF2-40B4-BE49-F238E27FC236}">
                  <a16:creationId xmlns:a16="http://schemas.microsoft.com/office/drawing/2014/main" id="{B7A46B62-499C-4FC5-8F93-27984EB36C21}"/>
                </a:ext>
              </a:extLst>
            </p:cNvPr>
            <p:cNvSpPr>
              <a:spLocks noChangeShapeType="1"/>
            </p:cNvSpPr>
            <p:nvPr/>
          </p:nvSpPr>
          <p:spPr bwMode="auto">
            <a:xfrm>
              <a:off x="2133600" y="838200"/>
              <a:ext cx="784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5" name="Group 9">
              <a:extLst>
                <a:ext uri="{FF2B5EF4-FFF2-40B4-BE49-F238E27FC236}">
                  <a16:creationId xmlns:a16="http://schemas.microsoft.com/office/drawing/2014/main" id="{E1E989D7-EDC4-42F9-AEC7-C79129597E6F}"/>
                </a:ext>
              </a:extLst>
            </p:cNvPr>
            <p:cNvGrpSpPr>
              <a:grpSpLocks/>
            </p:cNvGrpSpPr>
            <p:nvPr/>
          </p:nvGrpSpPr>
          <p:grpSpPr bwMode="auto">
            <a:xfrm>
              <a:off x="3124200" y="2743200"/>
              <a:ext cx="2438400" cy="1981200"/>
              <a:chOff x="1008" y="1728"/>
              <a:chExt cx="1536" cy="1248"/>
            </a:xfrm>
          </p:grpSpPr>
          <p:sp>
            <p:nvSpPr>
              <p:cNvPr id="24" name="Oval 10">
                <a:extLst>
                  <a:ext uri="{FF2B5EF4-FFF2-40B4-BE49-F238E27FC236}">
                    <a16:creationId xmlns:a16="http://schemas.microsoft.com/office/drawing/2014/main" id="{D172C490-8453-4288-95F4-CD26EF0937C7}"/>
                  </a:ext>
                </a:extLst>
              </p:cNvPr>
              <p:cNvSpPr>
                <a:spLocks noChangeArrowheads="1"/>
              </p:cNvSpPr>
              <p:nvPr/>
            </p:nvSpPr>
            <p:spPr bwMode="auto">
              <a:xfrm>
                <a:off x="1008" y="1920"/>
                <a:ext cx="1536" cy="864"/>
              </a:xfrm>
              <a:prstGeom prst="ellipse">
                <a:avLst/>
              </a:prstGeom>
              <a:solidFill>
                <a:srgbClr val="E8F7E5">
                  <a:alpha val="89018"/>
                </a:srgbClr>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DESIGN</a:t>
                </a:r>
              </a:p>
            </p:txBody>
          </p:sp>
          <p:sp>
            <p:nvSpPr>
              <p:cNvPr id="25" name="Line 11">
                <a:extLst>
                  <a:ext uri="{FF2B5EF4-FFF2-40B4-BE49-F238E27FC236}">
                    <a16:creationId xmlns:a16="http://schemas.microsoft.com/office/drawing/2014/main" id="{3298F21D-A8BF-4F29-BB18-7EB9C92168E9}"/>
                  </a:ext>
                </a:extLst>
              </p:cNvPr>
              <p:cNvSpPr>
                <a:spLocks noChangeShapeType="1"/>
              </p:cNvSpPr>
              <p:nvPr/>
            </p:nvSpPr>
            <p:spPr bwMode="auto">
              <a:xfrm>
                <a:off x="1152" y="1728"/>
                <a:ext cx="336" cy="240"/>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26" name="Line 12">
                <a:extLst>
                  <a:ext uri="{FF2B5EF4-FFF2-40B4-BE49-F238E27FC236}">
                    <a16:creationId xmlns:a16="http://schemas.microsoft.com/office/drawing/2014/main" id="{C7178EE8-9560-4782-AD89-0B686203B09B}"/>
                  </a:ext>
                </a:extLst>
              </p:cNvPr>
              <p:cNvSpPr>
                <a:spLocks noChangeShapeType="1"/>
              </p:cNvSpPr>
              <p:nvPr/>
            </p:nvSpPr>
            <p:spPr bwMode="auto">
              <a:xfrm flipV="1">
                <a:off x="1104" y="2784"/>
                <a:ext cx="432" cy="192"/>
              </a:xfrm>
              <a:prstGeom prst="line">
                <a:avLst/>
              </a:prstGeom>
              <a:noFill/>
              <a:ln w="28575">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grpSp>
        <p:grpSp>
          <p:nvGrpSpPr>
            <p:cNvPr id="16" name="Group 13">
              <a:extLst>
                <a:ext uri="{FF2B5EF4-FFF2-40B4-BE49-F238E27FC236}">
                  <a16:creationId xmlns:a16="http://schemas.microsoft.com/office/drawing/2014/main" id="{5319ECB1-B055-430C-909B-522264CF86CC}"/>
                </a:ext>
              </a:extLst>
            </p:cNvPr>
            <p:cNvGrpSpPr>
              <a:grpSpLocks/>
            </p:cNvGrpSpPr>
            <p:nvPr/>
          </p:nvGrpSpPr>
          <p:grpSpPr bwMode="auto">
            <a:xfrm>
              <a:off x="5410200" y="1371600"/>
              <a:ext cx="4572000" cy="2057400"/>
              <a:chOff x="2448" y="864"/>
              <a:chExt cx="2880" cy="1296"/>
            </a:xfrm>
          </p:grpSpPr>
          <p:sp>
            <p:nvSpPr>
              <p:cNvPr id="22" name="Oval 14">
                <a:extLst>
                  <a:ext uri="{FF2B5EF4-FFF2-40B4-BE49-F238E27FC236}">
                    <a16:creationId xmlns:a16="http://schemas.microsoft.com/office/drawing/2014/main" id="{7ECD4556-BE44-488A-ACF3-21FDA17DAAC2}"/>
                  </a:ext>
                </a:extLst>
              </p:cNvPr>
              <p:cNvSpPr>
                <a:spLocks noChangeArrowheads="1"/>
              </p:cNvSpPr>
              <p:nvPr/>
            </p:nvSpPr>
            <p:spPr bwMode="auto">
              <a:xfrm>
                <a:off x="3168" y="864"/>
                <a:ext cx="2160" cy="1104"/>
              </a:xfrm>
              <a:prstGeom prst="ellipse">
                <a:avLst/>
              </a:prstGeom>
              <a:solidFill>
                <a:srgbClr val="E8F7E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EFFECTIVE</a:t>
                </a:r>
                <a:r>
                  <a:rPr lang="en-US" altLang="en-US" sz="2800" dirty="0">
                    <a:solidFill>
                      <a:schemeClr val="accent4"/>
                    </a:solidFill>
                    <a:latin typeface="Trebuchet MS" pitchFamily="34" charset="0"/>
                  </a:rPr>
                  <a:t> </a:t>
                </a:r>
              </a:p>
              <a:p>
                <a:pPr algn="ctr" eaLnBrk="1" hangingPunct="1">
                  <a:spcBef>
                    <a:spcPct val="0"/>
                  </a:spcBef>
                  <a:buFontTx/>
                  <a:buNone/>
                </a:pPr>
                <a:r>
                  <a:rPr lang="en-US" altLang="en-US" sz="2800" b="1" dirty="0">
                    <a:solidFill>
                      <a:schemeClr val="accent4"/>
                    </a:solidFill>
                    <a:latin typeface="Trebuchet MS" pitchFamily="34" charset="0"/>
                  </a:rPr>
                  <a:t>COMMUNICATION</a:t>
                </a:r>
              </a:p>
            </p:txBody>
          </p:sp>
          <p:sp>
            <p:nvSpPr>
              <p:cNvPr id="23" name="Line 15">
                <a:extLst>
                  <a:ext uri="{FF2B5EF4-FFF2-40B4-BE49-F238E27FC236}">
                    <a16:creationId xmlns:a16="http://schemas.microsoft.com/office/drawing/2014/main" id="{DEB31988-A457-41DC-82E6-5D02D593C24A}"/>
                  </a:ext>
                </a:extLst>
              </p:cNvPr>
              <p:cNvSpPr>
                <a:spLocks noChangeShapeType="1"/>
              </p:cNvSpPr>
              <p:nvPr/>
            </p:nvSpPr>
            <p:spPr bwMode="auto">
              <a:xfrm flipV="1">
                <a:off x="2448" y="1776"/>
                <a:ext cx="1008" cy="38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7" name="Group 16">
              <a:extLst>
                <a:ext uri="{FF2B5EF4-FFF2-40B4-BE49-F238E27FC236}">
                  <a16:creationId xmlns:a16="http://schemas.microsoft.com/office/drawing/2014/main" id="{095F934D-3751-495A-AA6F-50525969C89C}"/>
                </a:ext>
              </a:extLst>
            </p:cNvPr>
            <p:cNvGrpSpPr>
              <a:grpSpLocks/>
            </p:cNvGrpSpPr>
            <p:nvPr/>
          </p:nvGrpSpPr>
          <p:grpSpPr bwMode="auto">
            <a:xfrm>
              <a:off x="4648200" y="2438400"/>
              <a:ext cx="3657600" cy="2971800"/>
              <a:chOff x="1968" y="1536"/>
              <a:chExt cx="2304" cy="1872"/>
            </a:xfrm>
          </p:grpSpPr>
          <p:sp>
            <p:nvSpPr>
              <p:cNvPr id="18" name="Line 17">
                <a:extLst>
                  <a:ext uri="{FF2B5EF4-FFF2-40B4-BE49-F238E27FC236}">
                    <a16:creationId xmlns:a16="http://schemas.microsoft.com/office/drawing/2014/main" id="{39ED079B-E74C-4C5F-87DF-37425103C53B}"/>
                  </a:ext>
                </a:extLst>
              </p:cNvPr>
              <p:cNvSpPr>
                <a:spLocks noChangeShapeType="1"/>
              </p:cNvSpPr>
              <p:nvPr/>
            </p:nvSpPr>
            <p:spPr bwMode="auto">
              <a:xfrm>
                <a:off x="1968" y="1536"/>
                <a:ext cx="1728" cy="960"/>
              </a:xfrm>
              <a:prstGeom prst="line">
                <a:avLst/>
              </a:prstGeom>
              <a:noFill/>
              <a:ln w="38100">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18">
                <a:extLst>
                  <a:ext uri="{FF2B5EF4-FFF2-40B4-BE49-F238E27FC236}">
                    <a16:creationId xmlns:a16="http://schemas.microsoft.com/office/drawing/2014/main" id="{BDD8DE8C-9C4F-428E-969A-14C6FB670C58}"/>
                  </a:ext>
                </a:extLst>
              </p:cNvPr>
              <p:cNvSpPr>
                <a:spLocks noChangeShapeType="1"/>
              </p:cNvSpPr>
              <p:nvPr/>
            </p:nvSpPr>
            <p:spPr bwMode="auto">
              <a:xfrm flipV="1">
                <a:off x="2016" y="3216"/>
                <a:ext cx="1344" cy="192"/>
              </a:xfrm>
              <a:prstGeom prst="line">
                <a:avLst/>
              </a:prstGeom>
              <a:noFill/>
              <a:ln w="38100">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 name="Line 19">
                <a:extLst>
                  <a:ext uri="{FF2B5EF4-FFF2-40B4-BE49-F238E27FC236}">
                    <a16:creationId xmlns:a16="http://schemas.microsoft.com/office/drawing/2014/main" id="{1B8C9B65-2705-4AEA-A37D-C04D9F2E0497}"/>
                  </a:ext>
                </a:extLst>
              </p:cNvPr>
              <p:cNvSpPr>
                <a:spLocks noChangeShapeType="1"/>
              </p:cNvSpPr>
              <p:nvPr/>
            </p:nvSpPr>
            <p:spPr bwMode="auto">
              <a:xfrm>
                <a:off x="2520" y="2448"/>
                <a:ext cx="720" cy="384"/>
              </a:xfrm>
              <a:prstGeom prst="line">
                <a:avLst/>
              </a:prstGeom>
              <a:noFill/>
              <a:ln w="38100">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Line 20">
                <a:extLst>
                  <a:ext uri="{FF2B5EF4-FFF2-40B4-BE49-F238E27FC236}">
                    <a16:creationId xmlns:a16="http://schemas.microsoft.com/office/drawing/2014/main" id="{05AF8705-EACA-4209-BF3B-264E74C131D4}"/>
                  </a:ext>
                </a:extLst>
              </p:cNvPr>
              <p:cNvSpPr>
                <a:spLocks noChangeShapeType="1"/>
              </p:cNvSpPr>
              <p:nvPr/>
            </p:nvSpPr>
            <p:spPr bwMode="auto">
              <a:xfrm>
                <a:off x="4272" y="1968"/>
                <a:ext cx="0" cy="432"/>
              </a:xfrm>
              <a:prstGeom prst="line">
                <a:avLst/>
              </a:prstGeom>
              <a:noFill/>
              <a:ln w="38100">
                <a:solidFill>
                  <a:schemeClr val="accent4"/>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27" name="Line 7">
            <a:extLst>
              <a:ext uri="{FF2B5EF4-FFF2-40B4-BE49-F238E27FC236}">
                <a16:creationId xmlns:a16="http://schemas.microsoft.com/office/drawing/2014/main" id="{4AD76351-8252-44B7-B8A4-3D7796151720}"/>
              </a:ext>
            </a:extLst>
          </p:cNvPr>
          <p:cNvSpPr>
            <a:spLocks noChangeShapeType="1"/>
          </p:cNvSpPr>
          <p:nvPr/>
        </p:nvSpPr>
        <p:spPr bwMode="auto">
          <a:xfrm>
            <a:off x="6048975" y="265175"/>
            <a:ext cx="0" cy="594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161081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C7C0D9A-5BEB-4B6A-9314-3CEB870A93DF}"/>
              </a:ext>
            </a:extLst>
          </p:cNvPr>
          <p:cNvSpPr>
            <a:spLocks noGrp="1"/>
          </p:cNvSpPr>
          <p:nvPr>
            <p:ph type="ftr" sz="quarter" idx="11"/>
          </p:nvPr>
        </p:nvSpPr>
        <p:spPr/>
        <p:txBody>
          <a:bodyPr/>
          <a:lstStyle/>
          <a:p>
            <a:r>
              <a:rPr lang="en-US"/>
              <a:t>rickstiggins@gmail.com            www.MichiganAssessmentConsortium.org</a:t>
            </a:r>
            <a:endParaRPr lang="en-US" dirty="0"/>
          </a:p>
        </p:txBody>
      </p:sp>
      <p:sp>
        <p:nvSpPr>
          <p:cNvPr id="8" name="Slide Number Placeholder 7">
            <a:extLst>
              <a:ext uri="{FF2B5EF4-FFF2-40B4-BE49-F238E27FC236}">
                <a16:creationId xmlns:a16="http://schemas.microsoft.com/office/drawing/2014/main" id="{162CA7A6-786C-40FF-B97F-E9CAD15C2D81}"/>
              </a:ext>
            </a:extLst>
          </p:cNvPr>
          <p:cNvSpPr>
            <a:spLocks noGrp="1"/>
          </p:cNvSpPr>
          <p:nvPr>
            <p:ph type="sldNum" sz="quarter" idx="12"/>
          </p:nvPr>
        </p:nvSpPr>
        <p:spPr/>
        <p:txBody>
          <a:bodyPr/>
          <a:lstStyle/>
          <a:p>
            <a:fld id="{0B969DCD-B566-4F58-92A3-B98CDD2E7620}" type="slidenum">
              <a:rPr lang="en-US" smtClean="0"/>
              <a:t>8</a:t>
            </a:fld>
            <a:endParaRPr lang="en-US"/>
          </a:p>
        </p:txBody>
      </p:sp>
      <p:sp>
        <p:nvSpPr>
          <p:cNvPr id="4" name="Title 3">
            <a:extLst>
              <a:ext uri="{FF2B5EF4-FFF2-40B4-BE49-F238E27FC236}">
                <a16:creationId xmlns:a16="http://schemas.microsoft.com/office/drawing/2014/main" id="{046E19B0-CF04-4CEF-8093-94740A637F47}"/>
              </a:ext>
            </a:extLst>
          </p:cNvPr>
          <p:cNvSpPr>
            <a:spLocks noGrp="1"/>
          </p:cNvSpPr>
          <p:nvPr>
            <p:ph type="title" idx="4294967295"/>
          </p:nvPr>
        </p:nvSpPr>
        <p:spPr>
          <a:xfrm>
            <a:off x="0" y="284163"/>
            <a:ext cx="9783763" cy="1508125"/>
          </a:xfrm>
        </p:spPr>
        <p:txBody>
          <a:bodyPr/>
          <a:lstStyle/>
          <a:p>
            <a:r>
              <a:rPr lang="en-US" dirty="0"/>
              <a:t> Pre-pandemic assignments:</a:t>
            </a:r>
          </a:p>
        </p:txBody>
      </p:sp>
      <p:sp>
        <p:nvSpPr>
          <p:cNvPr id="9" name="Oval 2">
            <a:extLst>
              <a:ext uri="{FF2B5EF4-FFF2-40B4-BE49-F238E27FC236}">
                <a16:creationId xmlns:a16="http://schemas.microsoft.com/office/drawing/2014/main" id="{5A492B4B-704E-45FD-9175-22D271EFEA9A}"/>
              </a:ext>
            </a:extLst>
          </p:cNvPr>
          <p:cNvSpPr>
            <a:spLocks noChangeArrowheads="1"/>
          </p:cNvSpPr>
          <p:nvPr/>
        </p:nvSpPr>
        <p:spPr bwMode="auto">
          <a:xfrm>
            <a:off x="2362201" y="1461654"/>
            <a:ext cx="2438400" cy="1371600"/>
          </a:xfrm>
          <a:prstGeom prst="ellipse">
            <a:avLst/>
          </a:prstGeom>
          <a:solidFill>
            <a:srgbClr val="E8F7E5"/>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lgn="ctr" eaLnBrk="1" hangingPunct="1">
              <a:spcBef>
                <a:spcPct val="0"/>
              </a:spcBef>
              <a:buFontTx/>
              <a:buNone/>
            </a:pPr>
            <a:r>
              <a:rPr lang="en-US" altLang="en-US" sz="2800" b="1" dirty="0">
                <a:solidFill>
                  <a:schemeClr val="accent4"/>
                </a:solidFill>
                <a:latin typeface="Trebuchet MS" pitchFamily="34" charset="0"/>
              </a:rPr>
              <a:t>PURPOSE</a:t>
            </a:r>
          </a:p>
        </p:txBody>
      </p:sp>
      <p:sp>
        <p:nvSpPr>
          <p:cNvPr id="11" name="Text Box 4">
            <a:extLst>
              <a:ext uri="{FF2B5EF4-FFF2-40B4-BE49-F238E27FC236}">
                <a16:creationId xmlns:a16="http://schemas.microsoft.com/office/drawing/2014/main" id="{702A932E-8059-44AB-B02F-B3B10C665BCA}"/>
              </a:ext>
            </a:extLst>
          </p:cNvPr>
          <p:cNvSpPr txBox="1">
            <a:spLocks noChangeArrowheads="1"/>
          </p:cNvSpPr>
          <p:nvPr/>
        </p:nvSpPr>
        <p:spPr bwMode="auto">
          <a:xfrm>
            <a:off x="2971801" y="471054"/>
            <a:ext cx="2667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eaLnBrk="1" hangingPunct="1">
              <a:spcBef>
                <a:spcPct val="50000"/>
              </a:spcBef>
              <a:buFontTx/>
              <a:buNone/>
            </a:pPr>
            <a:r>
              <a:rPr lang="en-US" altLang="en-US" b="1" dirty="0">
                <a:latin typeface="Trebuchet MS" pitchFamily="34" charset="0"/>
              </a:rPr>
              <a:t>ACCURACY</a:t>
            </a:r>
          </a:p>
        </p:txBody>
      </p:sp>
      <p:sp>
        <p:nvSpPr>
          <p:cNvPr id="12" name="Text Box 5">
            <a:extLst>
              <a:ext uri="{FF2B5EF4-FFF2-40B4-BE49-F238E27FC236}">
                <a16:creationId xmlns:a16="http://schemas.microsoft.com/office/drawing/2014/main" id="{61AF0AE1-8E76-4CD1-84BF-FEF6FEE6CF04}"/>
              </a:ext>
            </a:extLst>
          </p:cNvPr>
          <p:cNvSpPr txBox="1">
            <a:spLocks noChangeArrowheads="1"/>
          </p:cNvSpPr>
          <p:nvPr/>
        </p:nvSpPr>
        <p:spPr bwMode="auto">
          <a:xfrm>
            <a:off x="6629401" y="471054"/>
            <a:ext cx="3581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ea typeface="MS PGothic" pitchFamily="34" charset="-128"/>
              </a:defRPr>
            </a:lvl1pPr>
            <a:lvl2pPr marL="37931725" indent="-37474525"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eaLnBrk="1" hangingPunct="1">
              <a:spcBef>
                <a:spcPct val="50000"/>
              </a:spcBef>
              <a:buFontTx/>
              <a:buNone/>
            </a:pPr>
            <a:r>
              <a:rPr lang="en-US" altLang="en-US" b="1" dirty="0">
                <a:latin typeface="Trebuchet MS" pitchFamily="34" charset="0"/>
              </a:rPr>
              <a:t>EFFECTIVE USE</a:t>
            </a:r>
          </a:p>
        </p:txBody>
      </p:sp>
      <p:sp>
        <p:nvSpPr>
          <p:cNvPr id="14" name="Line 8">
            <a:extLst>
              <a:ext uri="{FF2B5EF4-FFF2-40B4-BE49-F238E27FC236}">
                <a16:creationId xmlns:a16="http://schemas.microsoft.com/office/drawing/2014/main" id="{B7A46B62-499C-4FC5-8F93-27984EB36C21}"/>
              </a:ext>
            </a:extLst>
          </p:cNvPr>
          <p:cNvSpPr>
            <a:spLocks noChangeShapeType="1"/>
          </p:cNvSpPr>
          <p:nvPr/>
        </p:nvSpPr>
        <p:spPr bwMode="auto">
          <a:xfrm>
            <a:off x="2133601" y="928254"/>
            <a:ext cx="784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 name="Line 7">
            <a:extLst>
              <a:ext uri="{FF2B5EF4-FFF2-40B4-BE49-F238E27FC236}">
                <a16:creationId xmlns:a16="http://schemas.microsoft.com/office/drawing/2014/main" id="{4AD76351-8252-44B7-B8A4-3D7796151720}"/>
              </a:ext>
            </a:extLst>
          </p:cNvPr>
          <p:cNvSpPr>
            <a:spLocks noChangeShapeType="1"/>
          </p:cNvSpPr>
          <p:nvPr/>
        </p:nvSpPr>
        <p:spPr bwMode="auto">
          <a:xfrm>
            <a:off x="6048975" y="265175"/>
            <a:ext cx="0" cy="594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4125611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B4BD0-CB36-46BC-B76A-7CFE455AD54E}"/>
              </a:ext>
            </a:extLst>
          </p:cNvPr>
          <p:cNvSpPr>
            <a:spLocks noGrp="1"/>
          </p:cNvSpPr>
          <p:nvPr>
            <p:ph type="title"/>
          </p:nvPr>
        </p:nvSpPr>
        <p:spPr>
          <a:xfrm>
            <a:off x="643467" y="1325880"/>
            <a:ext cx="3089437" cy="4206240"/>
          </a:xfrm>
        </p:spPr>
        <p:txBody>
          <a:bodyPr>
            <a:normAutofit/>
          </a:bodyPr>
          <a:lstStyle/>
          <a:p>
            <a:pPr algn="r"/>
            <a:r>
              <a:rPr lang="en-US" sz="3200" b="1" dirty="0">
                <a:solidFill>
                  <a:schemeClr val="accent4"/>
                </a:solidFill>
                <a:latin typeface="+mn-lt"/>
              </a:rPr>
              <a:t>Key </a:t>
            </a:r>
            <a:r>
              <a:rPr lang="en-US" sz="4400" dirty="0">
                <a:solidFill>
                  <a:schemeClr val="accent4"/>
                </a:solidFill>
                <a:latin typeface="+mn-lt"/>
              </a:rPr>
              <a:t>1:</a:t>
            </a:r>
            <a:br>
              <a:rPr lang="en-US" sz="4400" dirty="0">
                <a:solidFill>
                  <a:schemeClr val="tx2"/>
                </a:solidFill>
                <a:latin typeface="+mn-lt"/>
              </a:rPr>
            </a:br>
            <a:r>
              <a:rPr lang="en-US" sz="3200" b="1" dirty="0">
                <a:solidFill>
                  <a:schemeClr val="tx2"/>
                </a:solidFill>
                <a:latin typeface="+mn-lt"/>
              </a:rPr>
              <a:t>Clear assessment purpose</a:t>
            </a:r>
            <a:endParaRPr lang="en-US" sz="4400" dirty="0">
              <a:solidFill>
                <a:schemeClr val="tx2"/>
              </a:solidFill>
              <a:latin typeface="+mn-lt"/>
            </a:endParaRPr>
          </a:p>
        </p:txBody>
      </p:sp>
      <p:sp>
        <p:nvSpPr>
          <p:cNvPr id="2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3"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96397F-5D17-4B5F-A78F-1157E7E3EA43}"/>
              </a:ext>
            </a:extLst>
          </p:cNvPr>
          <p:cNvSpPr>
            <a:spLocks noGrp="1"/>
          </p:cNvSpPr>
          <p:nvPr>
            <p:ph idx="1"/>
          </p:nvPr>
        </p:nvSpPr>
        <p:spPr>
          <a:xfrm>
            <a:off x="4381668" y="1650670"/>
            <a:ext cx="6605331" cy="3740728"/>
          </a:xfrm>
        </p:spPr>
        <p:txBody>
          <a:bodyPr vert="horz" lIns="91440" tIns="45720" rIns="91440" bIns="45720" rtlCol="0" anchor="ctr">
            <a:noAutofit/>
          </a:bodyPr>
          <a:lstStyle/>
          <a:p>
            <a:r>
              <a:rPr lang="en-US" sz="3600" b="1" dirty="0">
                <a:solidFill>
                  <a:schemeClr val="tx2"/>
                </a:solidFill>
              </a:rPr>
              <a:t>Who’s going to use the information?</a:t>
            </a:r>
          </a:p>
          <a:p>
            <a:r>
              <a:rPr lang="en-US" sz="3600" b="1" dirty="0">
                <a:solidFill>
                  <a:schemeClr val="tx2"/>
                </a:solidFill>
              </a:rPr>
              <a:t>How will they use it; that is, what decision(s) must they make?</a:t>
            </a:r>
          </a:p>
          <a:p>
            <a:r>
              <a:rPr lang="en-US" sz="3600" b="1" dirty="0">
                <a:solidFill>
                  <a:schemeClr val="tx2"/>
                </a:solidFill>
              </a:rPr>
              <a:t>Therefore, what information will they need?</a:t>
            </a:r>
          </a:p>
          <a:p>
            <a:r>
              <a:rPr lang="en-US" sz="3600" b="1" dirty="0">
                <a:solidFill>
                  <a:schemeClr val="tx2"/>
                </a:solidFill>
              </a:rPr>
              <a:t>The assessment must provide that information…</a:t>
            </a:r>
          </a:p>
        </p:txBody>
      </p:sp>
      <p:sp>
        <p:nvSpPr>
          <p:cNvPr id="24"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a:extLst>
              <a:ext uri="{FF2B5EF4-FFF2-40B4-BE49-F238E27FC236}">
                <a16:creationId xmlns:a16="http://schemas.microsoft.com/office/drawing/2014/main" id="{DB31224C-6B2F-4497-B87B-9921E3D3C0E9}"/>
              </a:ext>
            </a:extLst>
          </p:cNvPr>
          <p:cNvSpPr>
            <a:spLocks noGrp="1"/>
          </p:cNvSpPr>
          <p:nvPr>
            <p:ph type="ftr" sz="quarter" idx="11"/>
          </p:nvPr>
        </p:nvSpPr>
        <p:spPr/>
        <p:txBody>
          <a:bodyPr/>
          <a:lstStyle/>
          <a:p>
            <a:r>
              <a:rPr lang="en-US" dirty="0">
                <a:solidFill>
                  <a:schemeClr val="bg1"/>
                </a:solidFill>
              </a:rPr>
              <a:t>rickstiggins@gmail.com            www.MichiganAssessmentConsortium.org</a:t>
            </a:r>
          </a:p>
        </p:txBody>
      </p:sp>
      <p:sp>
        <p:nvSpPr>
          <p:cNvPr id="9" name="Slide Number Placeholder 8">
            <a:extLst>
              <a:ext uri="{FF2B5EF4-FFF2-40B4-BE49-F238E27FC236}">
                <a16:creationId xmlns:a16="http://schemas.microsoft.com/office/drawing/2014/main" id="{6683D1D2-0737-43FC-B38E-5E7B1F2FADA0}"/>
              </a:ext>
            </a:extLst>
          </p:cNvPr>
          <p:cNvSpPr>
            <a:spLocks noGrp="1"/>
          </p:cNvSpPr>
          <p:nvPr>
            <p:ph type="sldNum" sz="quarter" idx="12"/>
          </p:nvPr>
        </p:nvSpPr>
        <p:spPr/>
        <p:txBody>
          <a:bodyPr/>
          <a:lstStyle/>
          <a:p>
            <a:fld id="{0B969DCD-B566-4F58-92A3-B98CDD2E7620}" type="slidenum">
              <a:rPr lang="en-US" smtClean="0"/>
              <a:t>9</a:t>
            </a:fld>
            <a:endParaRPr lang="en-US"/>
          </a:p>
        </p:txBody>
      </p:sp>
    </p:spTree>
    <p:extLst>
      <p:ext uri="{BB962C8B-B14F-4D97-AF65-F5344CB8AC3E}">
        <p14:creationId xmlns:p14="http://schemas.microsoft.com/office/powerpoint/2010/main" val="324834183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MAC">
      <a:dk1>
        <a:sysClr val="windowText" lastClr="000000"/>
      </a:dk1>
      <a:lt1>
        <a:sysClr val="window" lastClr="FFFFFF"/>
      </a:lt1>
      <a:dk2>
        <a:srgbClr val="0065AB"/>
      </a:dk2>
      <a:lt2>
        <a:srgbClr val="E7E6E6"/>
      </a:lt2>
      <a:accent1>
        <a:srgbClr val="0065AB"/>
      </a:accent1>
      <a:accent2>
        <a:srgbClr val="30318C"/>
      </a:accent2>
      <a:accent3>
        <a:srgbClr val="009BCA"/>
      </a:accent3>
      <a:accent4>
        <a:srgbClr val="00A892"/>
      </a:accent4>
      <a:accent5>
        <a:srgbClr val="83C86F"/>
      </a:accent5>
      <a:accent6>
        <a:srgbClr val="AEABAB"/>
      </a:accent6>
      <a:hlink>
        <a:srgbClr val="0065AB"/>
      </a:hlink>
      <a:folHlink>
        <a:srgbClr val="77C7FF"/>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1_Banded">
  <a:themeElements>
    <a:clrScheme name="Custom 17">
      <a:dk1>
        <a:sysClr val="windowText" lastClr="000000"/>
      </a:dk1>
      <a:lt1>
        <a:sysClr val="window" lastClr="FFFFFF"/>
      </a:lt1>
      <a:dk2>
        <a:srgbClr val="0065AB"/>
      </a:dk2>
      <a:lt2>
        <a:srgbClr val="E7E6E6"/>
      </a:lt2>
      <a:accent1>
        <a:srgbClr val="0065AB"/>
      </a:accent1>
      <a:accent2>
        <a:srgbClr val="30318C"/>
      </a:accent2>
      <a:accent3>
        <a:srgbClr val="009BCA"/>
      </a:accent3>
      <a:accent4>
        <a:srgbClr val="00A892"/>
      </a:accent4>
      <a:accent5>
        <a:srgbClr val="83C86F"/>
      </a:accent5>
      <a:accent6>
        <a:srgbClr val="AEABAB"/>
      </a:accent6>
      <a:hlink>
        <a:srgbClr val="0065AB"/>
      </a:hlink>
      <a:folHlink>
        <a:srgbClr val="76FFED"/>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807AF25A44CA4BB23750260D9119C4" ma:contentTypeVersion="14" ma:contentTypeDescription="Create a new document." ma:contentTypeScope="" ma:versionID="1c423ca1d2734fa06a6e16fe4403a3dd">
  <xsd:schema xmlns:xsd="http://www.w3.org/2001/XMLSchema" xmlns:xs="http://www.w3.org/2001/XMLSchema" xmlns:p="http://schemas.microsoft.com/office/2006/metadata/properties" xmlns:ns3="8ba2d67e-bb95-4dde-9b47-7ed605e64749" xmlns:ns4="14ba8033-4e01-4c0f-96b0-47f0aa3b734c" targetNamespace="http://schemas.microsoft.com/office/2006/metadata/properties" ma:root="true" ma:fieldsID="515df73440f9fdd6a70fa4e85d9b5066" ns3:_="" ns4:_="">
    <xsd:import namespace="8ba2d67e-bb95-4dde-9b47-7ed605e64749"/>
    <xsd:import namespace="14ba8033-4e01-4c0f-96b0-47f0aa3b734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a2d67e-bb95-4dde-9b47-7ed605e6474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4ba8033-4e01-4c0f-96b0-47f0aa3b734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961EBEA-6042-4E69-BC37-DF177822A2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a2d67e-bb95-4dde-9b47-7ed605e64749"/>
    <ds:schemaRef ds:uri="14ba8033-4e01-4c0f-96b0-47f0aa3b73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75E8B75-0A75-472C-845A-C4F36BAA9388}">
  <ds:schemaRefs>
    <ds:schemaRef ds:uri="http://schemas.microsoft.com/sharepoint/v3/contenttype/forms"/>
  </ds:schemaRefs>
</ds:datastoreItem>
</file>

<file path=customXml/itemProps3.xml><?xml version="1.0" encoding="utf-8"?>
<ds:datastoreItem xmlns:ds="http://schemas.openxmlformats.org/officeDocument/2006/customXml" ds:itemID="{B5D31C8A-B983-4B5D-9EC1-3A459FEE37B1}">
  <ds:schemaRefs>
    <ds:schemaRef ds:uri="http://purl.org/dc/elements/1.1/"/>
    <ds:schemaRef ds:uri="14ba8033-4e01-4c0f-96b0-47f0aa3b734c"/>
    <ds:schemaRef ds:uri="http://schemas.microsoft.com/office/2006/documentManagement/types"/>
    <ds:schemaRef ds:uri="http://schemas.microsoft.com/office/infopath/2007/PartnerControls"/>
    <ds:schemaRef ds:uri="http://www.w3.org/XML/1998/namespace"/>
    <ds:schemaRef ds:uri="http://purl.org/dc/terms/"/>
    <ds:schemaRef ds:uri="http://schemas.openxmlformats.org/package/2006/metadata/core-properties"/>
    <ds:schemaRef ds:uri="8ba2d67e-bb95-4dde-9b47-7ed605e64749"/>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TM03090430[[fn=Banded]]</Template>
  <TotalTime>1074</TotalTime>
  <Words>1327</Words>
  <Application>Microsoft Office PowerPoint</Application>
  <PresentationFormat>Widescreen</PresentationFormat>
  <Paragraphs>213</Paragraphs>
  <Slides>26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26</vt:i4>
      </vt:variant>
    </vt:vector>
  </HeadingPairs>
  <TitlesOfParts>
    <vt:vector size="32" baseType="lpstr">
      <vt:lpstr>Calibri</vt:lpstr>
      <vt:lpstr>Corbel</vt:lpstr>
      <vt:lpstr>Trebuchet MS</vt:lpstr>
      <vt:lpstr>Wingdings</vt:lpstr>
      <vt:lpstr>Banded</vt:lpstr>
      <vt:lpstr>1_Banded</vt:lpstr>
      <vt:lpstr>       A VISION OF EXCELLENCE  IN  ASSESSMENT Session #2:  A Foundation of Quality Assessment </vt:lpstr>
      <vt:lpstr>An Interactive workshop in four parts</vt:lpstr>
      <vt:lpstr>An Interactive workshop in four parts</vt:lpstr>
      <vt:lpstr>A Balanced local Assessment System</vt:lpstr>
      <vt:lpstr>What if a decision maker in any cell is:</vt:lpstr>
      <vt:lpstr>Two Parts of ASsessment Literacy</vt:lpstr>
      <vt:lpstr> Pre-pandemic assignments:</vt:lpstr>
      <vt:lpstr> Pre-pandemic assignments:</vt:lpstr>
      <vt:lpstr>Key 1: Clear assessment purpose</vt:lpstr>
      <vt:lpstr> Pre-pandemic assignments:</vt:lpstr>
      <vt:lpstr>Key 2: Clear Learning Targets</vt:lpstr>
      <vt:lpstr>Clarifying Learning Targets  for Assessment</vt:lpstr>
      <vt:lpstr> Pre-pandemic assignments:</vt:lpstr>
      <vt:lpstr>Key 3 : Sound Assessment Design</vt:lpstr>
      <vt:lpstr>AVAILABLE Assessment Methods</vt:lpstr>
      <vt:lpstr>Rules of engagement</vt:lpstr>
      <vt:lpstr> Pre-pandemic assignments:</vt:lpstr>
      <vt:lpstr>Key 4 : Effective Communication</vt:lpstr>
      <vt:lpstr> Pre-pandemic assignments:</vt:lpstr>
      <vt:lpstr>Key 5 : Student Involvement</vt:lpstr>
      <vt:lpstr>Who needs to be  assessment literate?</vt:lpstr>
      <vt:lpstr>A Balanced local Assessment System</vt:lpstr>
      <vt:lpstr>What if a decision maker in  any cell is:</vt:lpstr>
      <vt:lpstr>Here are the essential leadership issues</vt:lpstr>
      <vt:lpstr>For more information</vt:lpstr>
      <vt:lpstr>About this series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Rick Stiggins</dc:creator>
  <cp:lastModifiedBy>Linda Wacyk</cp:lastModifiedBy>
  <cp:revision>15</cp:revision>
  <dcterms:created xsi:type="dcterms:W3CDTF">2021-11-14T19:11:50Z</dcterms:created>
  <dcterms:modified xsi:type="dcterms:W3CDTF">2022-03-10T14:29:41Z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0x010100EA807AF25A44CA4BB23750260D9119C4</vt:lpwstr>
  </property>
</Properties>
</file>