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5" r:id="rId4"/>
  </p:sldMasterIdLst>
  <p:notesMasterIdLst>
    <p:notesMasterId r:id="rId43"/>
  </p:notesMasterIdLst>
  <p:sldIdLst>
    <p:sldId id="257" r:id="rId5"/>
    <p:sldId id="501" r:id="rId6"/>
    <p:sldId id="526" r:id="rId7"/>
    <p:sldId id="380" r:id="rId8"/>
    <p:sldId id="291" r:id="rId9"/>
    <p:sldId id="504" r:id="rId10"/>
    <p:sldId id="498" r:id="rId11"/>
    <p:sldId id="279" r:id="rId12"/>
    <p:sldId id="505" r:id="rId13"/>
    <p:sldId id="507" r:id="rId14"/>
    <p:sldId id="506" r:id="rId15"/>
    <p:sldId id="502" r:id="rId16"/>
    <p:sldId id="329" r:id="rId17"/>
    <p:sldId id="379" r:id="rId18"/>
    <p:sldId id="289" r:id="rId19"/>
    <p:sldId id="510" r:id="rId20"/>
    <p:sldId id="494" r:id="rId21"/>
    <p:sldId id="508" r:id="rId22"/>
    <p:sldId id="511" r:id="rId23"/>
    <p:sldId id="512" r:id="rId24"/>
    <p:sldId id="367" r:id="rId25"/>
    <p:sldId id="513" r:id="rId26"/>
    <p:sldId id="514" r:id="rId27"/>
    <p:sldId id="338" r:id="rId28"/>
    <p:sldId id="377" r:id="rId29"/>
    <p:sldId id="515" r:id="rId30"/>
    <p:sldId id="516" r:id="rId31"/>
    <p:sldId id="517" r:id="rId32"/>
    <p:sldId id="372" r:id="rId33"/>
    <p:sldId id="518" r:id="rId34"/>
    <p:sldId id="373" r:id="rId35"/>
    <p:sldId id="520" r:id="rId36"/>
    <p:sldId id="524" r:id="rId37"/>
    <p:sldId id="525" r:id="rId38"/>
    <p:sldId id="523" r:id="rId39"/>
    <p:sldId id="376" r:id="rId40"/>
    <p:sldId id="509" r:id="rId41"/>
    <p:sldId id="52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7647"/>
    <a:srgbClr val="F19D7B"/>
    <a:srgbClr val="E27410"/>
    <a:srgbClr val="AC5200"/>
    <a:srgbClr val="0041C4"/>
    <a:srgbClr val="F60000"/>
    <a:srgbClr val="F93C01"/>
    <a:srgbClr val="FF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03" y="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Wacyk" userId="7468ebc8-e89f-4bf0-aba9-a1a5c1b0c52a" providerId="ADAL" clId="{FDD72F3A-9CBB-446A-9AE8-B998C9DFF9E6}"/>
    <pc:docChg chg="modSld">
      <pc:chgData name="Linda Wacyk" userId="7468ebc8-e89f-4bf0-aba9-a1a5c1b0c52a" providerId="ADAL" clId="{FDD72F3A-9CBB-446A-9AE8-B998C9DFF9E6}" dt="2022-03-10T14:26:28.751" v="1" actId="20577"/>
      <pc:docMkLst>
        <pc:docMk/>
      </pc:docMkLst>
      <pc:sldChg chg="modSp mod">
        <pc:chgData name="Linda Wacyk" userId="7468ebc8-e89f-4bf0-aba9-a1a5c1b0c52a" providerId="ADAL" clId="{FDD72F3A-9CBB-446A-9AE8-B998C9DFF9E6}" dt="2022-03-10T14:26:28.751" v="1" actId="20577"/>
        <pc:sldMkLst>
          <pc:docMk/>
          <pc:sldMk cId="3543441139" sldId="377"/>
        </pc:sldMkLst>
        <pc:spChg chg="mod">
          <ac:chgData name="Linda Wacyk" userId="7468ebc8-e89f-4bf0-aba9-a1a5c1b0c52a" providerId="ADAL" clId="{FDD72F3A-9CBB-446A-9AE8-B998C9DFF9E6}" dt="2022-03-10T14:26:28.751" v="1" actId="20577"/>
          <ac:spMkLst>
            <pc:docMk/>
            <pc:sldMk cId="3543441139" sldId="377"/>
            <ac:spMk id="10" creationId="{EC0CA062-5F51-49E0-9403-1A56F087FC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441A9-9782-4A31-BE06-4FC9A40C6FBA}"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EC5CF-9037-4EDD-87C2-C0321F5CC362}" type="slidenum">
              <a:rPr lang="en-US" smtClean="0"/>
              <a:t>‹#›</a:t>
            </a:fld>
            <a:endParaRPr lang="en-US"/>
          </a:p>
        </p:txBody>
      </p:sp>
    </p:spTree>
    <p:extLst>
      <p:ext uri="{BB962C8B-B14F-4D97-AF65-F5344CB8AC3E}">
        <p14:creationId xmlns:p14="http://schemas.microsoft.com/office/powerpoint/2010/main" val="253835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545A08-E4B8-4E47-8935-9F7C92003309}" type="datetime1">
              <a:rPr lang="en-US" smtClean="0"/>
              <a:t>3/10/2022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rickstiggins@gmail.com            www.MichiganAssessmentConsortium.org</a:t>
            </a:r>
            <a:endParaRPr lang="en-US" dirty="0"/>
          </a:p>
        </p:txBody>
      </p:sp>
      <p:sp>
        <p:nvSpPr>
          <p:cNvPr id="6" name="Slide Number Placeholder 5"/>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16794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B80F6-918E-4692-B0F0-3F97184E4FF7}" type="datetime1">
              <a:rPr lang="en-US" smtClean="0"/>
              <a:t>3/10/2022</a:t>
            </a:fld>
            <a:endParaRPr lang="en-US"/>
          </a:p>
        </p:txBody>
      </p:sp>
      <p:sp>
        <p:nvSpPr>
          <p:cNvPr id="5" name="Footer Placeholder 4"/>
          <p:cNvSpPr>
            <a:spLocks noGrp="1"/>
          </p:cNvSpPr>
          <p:nvPr>
            <p:ph type="ftr" sz="quarter" idx="11"/>
          </p:nvPr>
        </p:nvSpPr>
        <p:spPr/>
        <p:txBody>
          <a:bodyPr/>
          <a:lstStyle/>
          <a:p>
            <a:r>
              <a:rPr lang="en-US"/>
              <a:t>rickstiggins@gmail.com            www.MichiganAssessmentConsortium.org</a:t>
            </a:r>
          </a:p>
        </p:txBody>
      </p:sp>
      <p:sp>
        <p:nvSpPr>
          <p:cNvPr id="6" name="Slide Number Placeholder 5"/>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105310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1055914" cy="365125"/>
          </a:xfrm>
        </p:spPr>
        <p:txBody>
          <a:bodyPr/>
          <a:lstStyle/>
          <a:p>
            <a:fld id="{FEC36C5D-EC1F-465F-A32F-AA2B034C5A5F}" type="datetime1">
              <a:rPr lang="en-US" smtClean="0"/>
              <a:t>3/10/2022</a:t>
            </a:fld>
            <a:endParaRPr lang="en-US" dirty="0"/>
          </a:p>
        </p:txBody>
      </p:sp>
      <p:sp>
        <p:nvSpPr>
          <p:cNvPr id="5" name="Footer Placeholder 4"/>
          <p:cNvSpPr>
            <a:spLocks noGrp="1"/>
          </p:cNvSpPr>
          <p:nvPr>
            <p:ph type="ftr" sz="quarter" idx="11"/>
          </p:nvPr>
        </p:nvSpPr>
        <p:spPr>
          <a:xfrm>
            <a:off x="2351315" y="6422854"/>
            <a:ext cx="5704490" cy="365125"/>
          </a:xfrm>
        </p:spPr>
        <p:txBody>
          <a:bodyPr/>
          <a:lstStyle/>
          <a:p>
            <a:r>
              <a:rPr lang="en-US" dirty="0"/>
              <a:t>rickstiggins@gmail.com            www.MichiganAssessmentConsortium.org</a:t>
            </a:r>
          </a:p>
        </p:txBody>
      </p:sp>
      <p:sp>
        <p:nvSpPr>
          <p:cNvPr id="6" name="Slide Number Placeholder 5"/>
          <p:cNvSpPr>
            <a:spLocks noGrp="1"/>
          </p:cNvSpPr>
          <p:nvPr>
            <p:ph type="sldNum" sz="quarter" idx="12"/>
          </p:nvPr>
        </p:nvSpPr>
        <p:spPr>
          <a:xfrm>
            <a:off x="8073048" y="6422854"/>
            <a:ext cx="879759" cy="365125"/>
          </a:xfrm>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204106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540593-F5DA-4798-A23A-E700E9E15224}" type="datetime1">
              <a:rPr lang="en-US" smtClean="0"/>
              <a:t>3/10/2022</a:t>
            </a:fld>
            <a:endParaRPr lang="en-US"/>
          </a:p>
        </p:txBody>
      </p:sp>
      <p:sp>
        <p:nvSpPr>
          <p:cNvPr id="5" name="Footer Placeholder 4"/>
          <p:cNvSpPr>
            <a:spLocks noGrp="1"/>
          </p:cNvSpPr>
          <p:nvPr>
            <p:ph type="ftr" sz="quarter" idx="11"/>
          </p:nvPr>
        </p:nvSpPr>
        <p:spPr/>
        <p:txBody>
          <a:bodyPr/>
          <a:lstStyle>
            <a:lvl1pPr>
              <a:defRPr/>
            </a:lvl1pPr>
          </a:lstStyle>
          <a:p>
            <a:r>
              <a:rPr lang="en-US"/>
              <a:t>rickstiggins@gmail.com            www.MichiganAssessmentConsortium.org</a:t>
            </a:r>
            <a:endParaRPr lang="en-US" dirty="0"/>
          </a:p>
        </p:txBody>
      </p:sp>
      <p:sp>
        <p:nvSpPr>
          <p:cNvPr id="6" name="Slide Number Placeholder 5"/>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394818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41B3132-BA6C-49B2-8AAD-26B8A338768E}" type="datetime1">
              <a:rPr lang="en-US" smtClean="0"/>
              <a:t>3/10/2022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rickstiggins@gmail.com            www.MichiganAssessmentConsortium.org</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969DCD-B566-4F58-92A3-B98CDD2E7620}" type="slidenum">
              <a:rPr lang="en-US" smtClean="0"/>
              <a:t>‹#›</a:t>
            </a:fld>
            <a:endParaRPr lang="en-US"/>
          </a:p>
        </p:txBody>
      </p:sp>
    </p:spTree>
    <p:extLst>
      <p:ext uri="{BB962C8B-B14F-4D97-AF65-F5344CB8AC3E}">
        <p14:creationId xmlns:p14="http://schemas.microsoft.com/office/powerpoint/2010/main" val="18355598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839DC6-357D-4506-B8F8-162F7B0A719D}" type="datetime1">
              <a:rPr lang="en-US" smtClean="0"/>
              <a:t>3/10/2022</a:t>
            </a:fld>
            <a:endParaRPr lang="en-US"/>
          </a:p>
        </p:txBody>
      </p:sp>
      <p:sp>
        <p:nvSpPr>
          <p:cNvPr id="6" name="Footer Placeholder 5"/>
          <p:cNvSpPr>
            <a:spLocks noGrp="1"/>
          </p:cNvSpPr>
          <p:nvPr>
            <p:ph type="ftr" sz="quarter" idx="11"/>
          </p:nvPr>
        </p:nvSpPr>
        <p:spPr/>
        <p:txBody>
          <a:bodyPr/>
          <a:lstStyle/>
          <a:p>
            <a:r>
              <a:rPr lang="en-US"/>
              <a:t>rickstiggins@gmail.com            www.MichiganAssessmentConsortium.org</a:t>
            </a:r>
          </a:p>
        </p:txBody>
      </p:sp>
      <p:sp>
        <p:nvSpPr>
          <p:cNvPr id="7" name="Slide Number Placeholder 6"/>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365869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B13F4C-9128-4CD1-8E1D-B807AABFF762}" type="datetime1">
              <a:rPr lang="en-US" smtClean="0"/>
              <a:t>3/10/2022</a:t>
            </a:fld>
            <a:endParaRPr lang="en-US"/>
          </a:p>
        </p:txBody>
      </p:sp>
      <p:sp>
        <p:nvSpPr>
          <p:cNvPr id="8" name="Footer Placeholder 7"/>
          <p:cNvSpPr>
            <a:spLocks noGrp="1"/>
          </p:cNvSpPr>
          <p:nvPr>
            <p:ph type="ftr" sz="quarter" idx="11"/>
          </p:nvPr>
        </p:nvSpPr>
        <p:spPr/>
        <p:txBody>
          <a:bodyPr/>
          <a:lstStyle/>
          <a:p>
            <a:r>
              <a:rPr lang="en-US"/>
              <a:t>rickstiggins@gmail.com            www.MichiganAssessmentConsortium.org</a:t>
            </a:r>
          </a:p>
        </p:txBody>
      </p:sp>
      <p:sp>
        <p:nvSpPr>
          <p:cNvPr id="9" name="Slide Number Placeholder 8"/>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320923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AC2FE9-E880-42D2-8206-9B08F44510BA}" type="datetime1">
              <a:rPr lang="en-US" smtClean="0"/>
              <a:t>3/10/2022</a:t>
            </a:fld>
            <a:endParaRPr lang="en-US"/>
          </a:p>
        </p:txBody>
      </p:sp>
      <p:sp>
        <p:nvSpPr>
          <p:cNvPr id="4" name="Footer Placeholder 3"/>
          <p:cNvSpPr>
            <a:spLocks noGrp="1"/>
          </p:cNvSpPr>
          <p:nvPr>
            <p:ph type="ftr" sz="quarter" idx="11"/>
          </p:nvPr>
        </p:nvSpPr>
        <p:spPr/>
        <p:txBody>
          <a:bodyPr/>
          <a:lstStyle/>
          <a:p>
            <a:r>
              <a:rPr lang="en-US"/>
              <a:t>rickstiggins@gmail.com            www.MichiganAssessmentConsortium.org</a:t>
            </a:r>
          </a:p>
        </p:txBody>
      </p:sp>
      <p:sp>
        <p:nvSpPr>
          <p:cNvPr id="5" name="Slide Number Placeholder 4"/>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413444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55B3B-6875-4558-8F44-2522BDBE25B2}" type="datetime1">
              <a:rPr lang="en-US" smtClean="0"/>
              <a:t>3/10/2022</a:t>
            </a:fld>
            <a:endParaRPr lang="en-US"/>
          </a:p>
        </p:txBody>
      </p:sp>
      <p:sp>
        <p:nvSpPr>
          <p:cNvPr id="3" name="Footer Placeholder 2"/>
          <p:cNvSpPr>
            <a:spLocks noGrp="1"/>
          </p:cNvSpPr>
          <p:nvPr>
            <p:ph type="ftr" sz="quarter" idx="11"/>
          </p:nvPr>
        </p:nvSpPr>
        <p:spPr/>
        <p:txBody>
          <a:bodyPr/>
          <a:lstStyle/>
          <a:p>
            <a:r>
              <a:rPr lang="en-US"/>
              <a:t>rickstiggins@gmail.com            www.MichiganAssessmentConsortium.org</a:t>
            </a:r>
          </a:p>
        </p:txBody>
      </p:sp>
      <p:sp>
        <p:nvSpPr>
          <p:cNvPr id="4" name="Slide Number Placeholder 3"/>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390978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B751F3-E14F-4CD5-9921-DA6974BB082F}" type="datetime1">
              <a:rPr lang="en-US" smtClean="0"/>
              <a:t>3/10/2022</a:t>
            </a:fld>
            <a:endParaRPr lang="en-US"/>
          </a:p>
        </p:txBody>
      </p:sp>
      <p:sp>
        <p:nvSpPr>
          <p:cNvPr id="6" name="Footer Placeholder 5"/>
          <p:cNvSpPr>
            <a:spLocks noGrp="1"/>
          </p:cNvSpPr>
          <p:nvPr>
            <p:ph type="ftr" sz="quarter" idx="11"/>
          </p:nvPr>
        </p:nvSpPr>
        <p:spPr/>
        <p:txBody>
          <a:bodyPr/>
          <a:lstStyle/>
          <a:p>
            <a:r>
              <a:rPr lang="en-US"/>
              <a:t>rickstiggins@gmail.com            www.MichiganAssessmentConsortium.org</a:t>
            </a:r>
          </a:p>
        </p:txBody>
      </p:sp>
      <p:sp>
        <p:nvSpPr>
          <p:cNvPr id="7" name="Slide Number Placeholder 6"/>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360983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4825D-E768-40A9-A992-BC4F53105222}" type="datetime1">
              <a:rPr lang="en-US" smtClean="0"/>
              <a:t>3/10/2022</a:t>
            </a:fld>
            <a:endParaRPr lang="en-US"/>
          </a:p>
        </p:txBody>
      </p:sp>
      <p:sp>
        <p:nvSpPr>
          <p:cNvPr id="6" name="Footer Placeholder 5"/>
          <p:cNvSpPr>
            <a:spLocks noGrp="1"/>
          </p:cNvSpPr>
          <p:nvPr>
            <p:ph type="ftr" sz="quarter" idx="11"/>
          </p:nvPr>
        </p:nvSpPr>
        <p:spPr/>
        <p:txBody>
          <a:bodyPr/>
          <a:lstStyle/>
          <a:p>
            <a:r>
              <a:rPr lang="en-US"/>
              <a:t>rickstiggins@gmail.com            www.MichiganAssessmentConsortium.org</a:t>
            </a:r>
            <a:endParaRPr lang="en-US" dirty="0"/>
          </a:p>
        </p:txBody>
      </p:sp>
      <p:sp>
        <p:nvSpPr>
          <p:cNvPr id="7" name="Slide Number Placeholder 6"/>
          <p:cNvSpPr>
            <a:spLocks noGrp="1"/>
          </p:cNvSpPr>
          <p:nvPr>
            <p:ph type="sldNum" sz="quarter" idx="12"/>
          </p:nvPr>
        </p:nvSpPr>
        <p:spPr/>
        <p:txBody>
          <a:bodyPr/>
          <a:lstStyle/>
          <a:p>
            <a:fld id="{0B969DCD-B566-4F58-92A3-B98CDD2E7620}" type="slidenum">
              <a:rPr lang="en-US" smtClean="0"/>
              <a:t>‹#›</a:t>
            </a:fld>
            <a:endParaRPr lang="en-US"/>
          </a:p>
        </p:txBody>
      </p:sp>
    </p:spTree>
    <p:extLst>
      <p:ext uri="{BB962C8B-B14F-4D97-AF65-F5344CB8AC3E}">
        <p14:creationId xmlns:p14="http://schemas.microsoft.com/office/powerpoint/2010/main" val="14212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755C399-AE1C-427B-8342-E4179D78683C}" type="datetime1">
              <a:rPr lang="en-US" smtClean="0"/>
              <a:t>3/10/2022</a:t>
            </a:fld>
            <a:endParaRPr lang="en-US" dirty="0"/>
          </a:p>
        </p:txBody>
      </p:sp>
      <p:sp>
        <p:nvSpPr>
          <p:cNvPr id="5" name="Footer Placeholder 4"/>
          <p:cNvSpPr>
            <a:spLocks noGrp="1"/>
          </p:cNvSpPr>
          <p:nvPr>
            <p:ph type="ftr" sz="quarter" idx="3"/>
          </p:nvPr>
        </p:nvSpPr>
        <p:spPr>
          <a:xfrm>
            <a:off x="4203160" y="6422854"/>
            <a:ext cx="6437751" cy="435146"/>
          </a:xfrm>
          <a:prstGeom prst="rect">
            <a:avLst/>
          </a:prstGeom>
        </p:spPr>
        <p:txBody>
          <a:bodyPr vert="horz" lIns="91440" tIns="45720" rIns="91440" bIns="45720" rtlCol="0" anchor="ctr"/>
          <a:lstStyle>
            <a:lvl1pPr algn="r">
              <a:defRPr sz="1400">
                <a:solidFill>
                  <a:schemeClr val="tx1"/>
                </a:solidFill>
              </a:defRPr>
            </a:lvl1pPr>
          </a:lstStyle>
          <a:p>
            <a:r>
              <a:rPr lang="en-US" dirty="0"/>
              <a:t>rickstiggins@gmail.com     •     www.MichiganAssessmentConsortium.org</a:t>
            </a: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600" b="0">
                <a:solidFill>
                  <a:schemeClr val="tx1"/>
                </a:solidFill>
              </a:defRPr>
            </a:lvl1pPr>
          </a:lstStyle>
          <a:p>
            <a:fld id="{0B969DCD-B566-4F58-92A3-B98CDD2E7620}" type="slidenum">
              <a:rPr lang="en-US" smtClean="0"/>
              <a:pPr/>
              <a:t>‹#›</a:t>
            </a:fld>
            <a:endParaRPr lang="en-US" dirty="0"/>
          </a:p>
        </p:txBody>
      </p:sp>
    </p:spTree>
    <p:extLst>
      <p:ext uri="{BB962C8B-B14F-4D97-AF65-F5344CB8AC3E}">
        <p14:creationId xmlns:p14="http://schemas.microsoft.com/office/powerpoint/2010/main" val="4290201119"/>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it.ly/Stiggins-H1" TargetMode="External"/><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ichiganassessmentconsortium.org/events/Stiggins-webinars"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ichiganassessmentconsortium.org/" TargetMode="External"/><Relationship Id="rId2" Type="http://schemas.openxmlformats.org/officeDocument/2006/relationships/hyperlink" Target="mailto:rickstiggins@gmail.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hyperlink" Target="http://www.michiganassessmentconsortium.org/events/Stiggins-webinar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D4E2-E4B6-4E9C-9A41-5B92A7DB82DF}"/>
              </a:ext>
            </a:extLst>
          </p:cNvPr>
          <p:cNvSpPr>
            <a:spLocks noGrp="1"/>
          </p:cNvSpPr>
          <p:nvPr>
            <p:ph type="ctrTitle"/>
          </p:nvPr>
        </p:nvSpPr>
        <p:spPr>
          <a:xfrm>
            <a:off x="3516086" y="232650"/>
            <a:ext cx="7644039" cy="3911937"/>
          </a:xfrm>
        </p:spPr>
        <p:txBody>
          <a:bodyPr>
            <a:normAutofit/>
          </a:bodyPr>
          <a:lstStyle/>
          <a:p>
            <a:pPr>
              <a:lnSpc>
                <a:spcPct val="90000"/>
              </a:lnSpc>
            </a:pPr>
            <a:br>
              <a:rPr lang="en-US" sz="2100" b="1" dirty="0">
                <a:latin typeface="+mn-lt"/>
              </a:rPr>
            </a:br>
            <a:br>
              <a:rPr lang="en-US" sz="2100" b="1" dirty="0">
                <a:latin typeface="+mn-lt"/>
              </a:rPr>
            </a:br>
            <a:br>
              <a:rPr lang="en-US" sz="2100" b="1" dirty="0">
                <a:latin typeface="+mn-lt"/>
              </a:rPr>
            </a:br>
            <a:br>
              <a:rPr lang="en-US" sz="2100" b="1" dirty="0">
                <a:latin typeface="+mn-lt"/>
              </a:rPr>
            </a:br>
            <a:br>
              <a:rPr lang="en-US" sz="2100" b="1" dirty="0">
                <a:latin typeface="+mn-lt"/>
              </a:rPr>
            </a:br>
            <a:br>
              <a:rPr lang="en-US" sz="2100" b="1" dirty="0">
                <a:latin typeface="+mn-lt"/>
              </a:rPr>
            </a:br>
            <a:br>
              <a:rPr lang="en-US" sz="2100" b="1" dirty="0">
                <a:latin typeface="+mn-lt"/>
              </a:rPr>
            </a:br>
            <a:r>
              <a:rPr lang="en-US" sz="3600" b="1" dirty="0">
                <a:solidFill>
                  <a:srgbClr val="E27410"/>
                </a:solidFill>
                <a:latin typeface="+mn-lt"/>
              </a:rPr>
              <a:t>A VISION OF EXCELLENCE </a:t>
            </a:r>
            <a:br>
              <a:rPr lang="en-US" sz="3600" b="1" dirty="0">
                <a:solidFill>
                  <a:srgbClr val="E27410"/>
                </a:solidFill>
                <a:latin typeface="+mn-lt"/>
              </a:rPr>
            </a:br>
            <a:r>
              <a:rPr lang="en-US" sz="3600" b="1" dirty="0">
                <a:solidFill>
                  <a:srgbClr val="E27410"/>
                </a:solidFill>
                <a:latin typeface="+mn-lt"/>
              </a:rPr>
              <a:t>IN  ASSESSMENT</a:t>
            </a:r>
            <a:br>
              <a:rPr lang="en-US" sz="2100" b="1" dirty="0">
                <a:latin typeface="+mn-lt"/>
              </a:rPr>
            </a:br>
            <a:r>
              <a:rPr lang="en-US" sz="2400" b="1" dirty="0">
                <a:latin typeface="+mn-lt"/>
              </a:rPr>
              <a:t>Session #1: </a:t>
            </a:r>
            <a:br>
              <a:rPr lang="en-US" sz="2400" b="1" dirty="0">
                <a:latin typeface="+mn-lt"/>
              </a:rPr>
            </a:br>
            <a:r>
              <a:rPr lang="en-US" sz="2400" b="1" dirty="0">
                <a:latin typeface="+mn-lt"/>
              </a:rPr>
              <a:t>Balanced Assessment Systems</a:t>
            </a:r>
            <a:br>
              <a:rPr lang="en-US" sz="2100" b="1" dirty="0">
                <a:solidFill>
                  <a:srgbClr val="E27410"/>
                </a:solidFill>
                <a:latin typeface="+mn-lt"/>
              </a:rPr>
            </a:br>
            <a:endParaRPr lang="en-US" sz="2100" b="1" dirty="0">
              <a:solidFill>
                <a:srgbClr val="E27410"/>
              </a:solidFill>
              <a:latin typeface="+mn-lt"/>
            </a:endParaRPr>
          </a:p>
        </p:txBody>
      </p:sp>
      <p:sp>
        <p:nvSpPr>
          <p:cNvPr id="3" name="Subtitle 2">
            <a:extLst>
              <a:ext uri="{FF2B5EF4-FFF2-40B4-BE49-F238E27FC236}">
                <a16:creationId xmlns:a16="http://schemas.microsoft.com/office/drawing/2014/main" id="{0265E16F-66EE-4F0F-A5E8-9BCE0383DF35}"/>
              </a:ext>
            </a:extLst>
          </p:cNvPr>
          <p:cNvSpPr>
            <a:spLocks noGrp="1"/>
          </p:cNvSpPr>
          <p:nvPr>
            <p:ph type="subTitle" idx="1"/>
          </p:nvPr>
        </p:nvSpPr>
        <p:spPr>
          <a:xfrm>
            <a:off x="1353072" y="4554040"/>
            <a:ext cx="2605995" cy="592330"/>
          </a:xfrm>
        </p:spPr>
        <p:txBody>
          <a:bodyPr>
            <a:noAutofit/>
          </a:bodyPr>
          <a:lstStyle/>
          <a:p>
            <a:pPr>
              <a:lnSpc>
                <a:spcPct val="90000"/>
              </a:lnSpc>
            </a:pPr>
            <a:r>
              <a:rPr lang="en-US" sz="2800" b="1" dirty="0"/>
              <a:t>Rick Stiggins</a:t>
            </a:r>
          </a:p>
        </p:txBody>
      </p:sp>
      <p:pic>
        <p:nvPicPr>
          <p:cNvPr id="4" name="Picture 3">
            <a:extLst>
              <a:ext uri="{FF2B5EF4-FFF2-40B4-BE49-F238E27FC236}">
                <a16:creationId xmlns:a16="http://schemas.microsoft.com/office/drawing/2014/main" id="{9FE53169-8B28-4A8F-9625-E2BCDE92C8B6}"/>
              </a:ext>
            </a:extLst>
          </p:cNvPr>
          <p:cNvPicPr>
            <a:picLocks noChangeAspect="1"/>
          </p:cNvPicPr>
          <p:nvPr/>
        </p:nvPicPr>
        <p:blipFill>
          <a:blip r:embed="rId2"/>
          <a:stretch>
            <a:fillRect/>
          </a:stretch>
        </p:blipFill>
        <p:spPr>
          <a:xfrm>
            <a:off x="1574119" y="1717544"/>
            <a:ext cx="2163900" cy="2631770"/>
          </a:xfrm>
          <a:prstGeom prst="rect">
            <a:avLst/>
          </a:prstGeom>
          <a:ln w="50800">
            <a:solidFill>
              <a:srgbClr val="E27410"/>
            </a:solidFill>
          </a:ln>
        </p:spPr>
      </p:pic>
    </p:spTree>
    <p:extLst>
      <p:ext uri="{BB962C8B-B14F-4D97-AF65-F5344CB8AC3E}">
        <p14:creationId xmlns:p14="http://schemas.microsoft.com/office/powerpoint/2010/main" val="167151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13A5A-1771-4608-A989-265B952EBA8C}"/>
              </a:ext>
            </a:extLst>
          </p:cNvPr>
          <p:cNvSpPr>
            <a:spLocks noGrp="1"/>
          </p:cNvSpPr>
          <p:nvPr>
            <p:ph type="title"/>
          </p:nvPr>
        </p:nvSpPr>
        <p:spPr>
          <a:xfrm>
            <a:off x="643467" y="1325880"/>
            <a:ext cx="3089437" cy="4206240"/>
          </a:xfrm>
        </p:spPr>
        <p:txBody>
          <a:bodyPr>
            <a:normAutofit/>
          </a:bodyPr>
          <a:lstStyle/>
          <a:p>
            <a:pPr algn="r"/>
            <a:r>
              <a:rPr lang="en-US" sz="3200" b="1" dirty="0">
                <a:solidFill>
                  <a:schemeClr val="tx2"/>
                </a:solidFill>
                <a:latin typeface="+mn-lt"/>
              </a:rPr>
              <a:t>Our society is evolving:</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BFC67D-91D6-4621-B20E-1BB0B3D0863D}"/>
              </a:ext>
            </a:extLst>
          </p:cNvPr>
          <p:cNvSpPr>
            <a:spLocks noGrp="1"/>
          </p:cNvSpPr>
          <p:nvPr>
            <p:ph idx="1"/>
          </p:nvPr>
        </p:nvSpPr>
        <p:spPr>
          <a:xfrm>
            <a:off x="4381668" y="1662545"/>
            <a:ext cx="6605331" cy="4069388"/>
          </a:xfrm>
        </p:spPr>
        <p:txBody>
          <a:bodyPr anchor="ctr">
            <a:normAutofit/>
          </a:bodyPr>
          <a:lstStyle/>
          <a:p>
            <a:r>
              <a:rPr lang="en-US" sz="2800" dirty="0">
                <a:solidFill>
                  <a:schemeClr val="tx2"/>
                </a:solidFill>
              </a:rPr>
              <a:t>Greater socioeconomic diversity</a:t>
            </a:r>
          </a:p>
          <a:p>
            <a:r>
              <a:rPr lang="en-US" sz="2800" dirty="0">
                <a:solidFill>
                  <a:schemeClr val="tx2"/>
                </a:solidFill>
              </a:rPr>
              <a:t>Stunningly fast technological change</a:t>
            </a:r>
          </a:p>
          <a:p>
            <a:r>
              <a:rPr lang="en-US" sz="2800" dirty="0">
                <a:solidFill>
                  <a:schemeClr val="tx2"/>
                </a:solidFill>
              </a:rPr>
              <a:t>Rapidly evolving workforce demands</a:t>
            </a:r>
          </a:p>
          <a:p>
            <a:r>
              <a:rPr lang="en-US" sz="2800" dirty="0">
                <a:solidFill>
                  <a:schemeClr val="tx2"/>
                </a:solidFill>
              </a:rPr>
              <a:t>Rapidly evolving career opportunities</a:t>
            </a:r>
          </a:p>
          <a:p>
            <a:r>
              <a:rPr lang="en-US" sz="2800" dirty="0">
                <a:solidFill>
                  <a:schemeClr val="tx2"/>
                </a:solidFill>
              </a:rPr>
              <a:t>Demands for new and better educational opportunities</a:t>
            </a:r>
          </a:p>
          <a:p>
            <a:pPr marL="0" indent="0">
              <a:lnSpc>
                <a:spcPct val="100000"/>
              </a:lnSpc>
              <a:spcBef>
                <a:spcPts val="1800"/>
              </a:spcBef>
              <a:buNone/>
            </a:pPr>
            <a:r>
              <a:rPr lang="en-US" sz="2800" b="1" dirty="0">
                <a:solidFill>
                  <a:srgbClr val="E27410"/>
                </a:solidFill>
              </a:rPr>
              <a:t>Our schools must evolve in response…</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oter Placeholder 8">
            <a:extLst>
              <a:ext uri="{FF2B5EF4-FFF2-40B4-BE49-F238E27FC236}">
                <a16:creationId xmlns:a16="http://schemas.microsoft.com/office/drawing/2014/main" id="{0820DCED-2C15-4B84-8A35-EB47ECC60E60}"/>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11" name="Slide Number Placeholder 10">
            <a:extLst>
              <a:ext uri="{FF2B5EF4-FFF2-40B4-BE49-F238E27FC236}">
                <a16:creationId xmlns:a16="http://schemas.microsoft.com/office/drawing/2014/main" id="{2D6C8B23-E4D0-476B-A4B6-0DF9C107B62D}"/>
              </a:ext>
            </a:extLst>
          </p:cNvPr>
          <p:cNvSpPr>
            <a:spLocks noGrp="1"/>
          </p:cNvSpPr>
          <p:nvPr>
            <p:ph type="sldNum" sz="quarter" idx="12"/>
          </p:nvPr>
        </p:nvSpPr>
        <p:spPr/>
        <p:txBody>
          <a:bodyPr/>
          <a:lstStyle/>
          <a:p>
            <a:fld id="{0B969DCD-B566-4F58-92A3-B98CDD2E7620}" type="slidenum">
              <a:rPr lang="en-US" smtClean="0"/>
              <a:t>10</a:t>
            </a:fld>
            <a:endParaRPr lang="en-US"/>
          </a:p>
        </p:txBody>
      </p:sp>
    </p:spTree>
    <p:extLst>
      <p:ext uri="{BB962C8B-B14F-4D97-AF65-F5344CB8AC3E}">
        <p14:creationId xmlns:p14="http://schemas.microsoft.com/office/powerpoint/2010/main" val="3036600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BFC67D-91D6-4621-B20E-1BB0B3D0863D}"/>
              </a:ext>
            </a:extLst>
          </p:cNvPr>
          <p:cNvSpPr>
            <a:spLocks noGrp="1"/>
          </p:cNvSpPr>
          <p:nvPr>
            <p:ph idx="1"/>
          </p:nvPr>
        </p:nvSpPr>
        <p:spPr>
          <a:xfrm>
            <a:off x="4381668" y="1126067"/>
            <a:ext cx="6605331" cy="4605866"/>
          </a:xfrm>
        </p:spPr>
        <p:txBody>
          <a:bodyPr anchor="ctr">
            <a:normAutofit/>
          </a:bodyPr>
          <a:lstStyle/>
          <a:p>
            <a:pPr marL="0" indent="0">
              <a:buNone/>
            </a:pPr>
            <a:r>
              <a:rPr lang="en-US" sz="3200" dirty="0">
                <a:solidFill>
                  <a:schemeClr val="tx2"/>
                </a:solidFill>
              </a:rPr>
              <a:t>There are certain foundational lifelong learner proficiencies that are </a:t>
            </a:r>
            <a:r>
              <a:rPr lang="en-US" sz="3200" dirty="0">
                <a:solidFill>
                  <a:srgbClr val="EB7647"/>
                </a:solidFill>
              </a:rPr>
              <a:t>ESSENTIAL FOR SURVIVAL</a:t>
            </a:r>
            <a:r>
              <a:rPr lang="en-US" sz="3200" dirty="0">
                <a:solidFill>
                  <a:srgbClr val="E27410"/>
                </a:solidFill>
              </a:rPr>
              <a:t> </a:t>
            </a:r>
            <a:r>
              <a:rPr lang="en-US" sz="3200" dirty="0">
                <a:solidFill>
                  <a:schemeClr val="tx2"/>
                </a:solidFill>
              </a:rPr>
              <a:t>in our changing culture.</a:t>
            </a:r>
            <a:br>
              <a:rPr lang="en-US" sz="3200" dirty="0">
                <a:solidFill>
                  <a:schemeClr val="tx2"/>
                </a:solidFill>
              </a:rPr>
            </a:br>
            <a:r>
              <a:rPr lang="en-US" sz="3200" dirty="0">
                <a:solidFill>
                  <a:schemeClr val="tx2"/>
                </a:solidFill>
              </a:rPr>
              <a:t>  </a:t>
            </a:r>
            <a:br>
              <a:rPr lang="en-US" sz="3200" dirty="0">
                <a:solidFill>
                  <a:schemeClr val="tx2"/>
                </a:solidFill>
              </a:rPr>
            </a:br>
            <a:r>
              <a:rPr lang="en-US" sz="3200" dirty="0">
                <a:solidFill>
                  <a:srgbClr val="EB7647"/>
                </a:solidFill>
              </a:rPr>
              <a:t>Our schools must deliver those proficiencies to everyone…</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oter Placeholder 8">
            <a:extLst>
              <a:ext uri="{FF2B5EF4-FFF2-40B4-BE49-F238E27FC236}">
                <a16:creationId xmlns:a16="http://schemas.microsoft.com/office/drawing/2014/main" id="{91A742F5-C734-444C-A14F-02F0A716FB29}"/>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11" name="Slide Number Placeholder 10">
            <a:extLst>
              <a:ext uri="{FF2B5EF4-FFF2-40B4-BE49-F238E27FC236}">
                <a16:creationId xmlns:a16="http://schemas.microsoft.com/office/drawing/2014/main" id="{0AF60019-F506-43AC-B6B6-BB3DD28F27D3}"/>
              </a:ext>
            </a:extLst>
          </p:cNvPr>
          <p:cNvSpPr>
            <a:spLocks noGrp="1"/>
          </p:cNvSpPr>
          <p:nvPr>
            <p:ph type="sldNum" sz="quarter" idx="12"/>
          </p:nvPr>
        </p:nvSpPr>
        <p:spPr/>
        <p:txBody>
          <a:bodyPr/>
          <a:lstStyle/>
          <a:p>
            <a:fld id="{0B969DCD-B566-4F58-92A3-B98CDD2E7620}" type="slidenum">
              <a:rPr lang="en-US" smtClean="0"/>
              <a:t>11</a:t>
            </a:fld>
            <a:endParaRPr lang="en-US"/>
          </a:p>
        </p:txBody>
      </p:sp>
    </p:spTree>
    <p:extLst>
      <p:ext uri="{BB962C8B-B14F-4D97-AF65-F5344CB8AC3E}">
        <p14:creationId xmlns:p14="http://schemas.microsoft.com/office/powerpoint/2010/main" val="51399991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13A5A-1771-4608-A989-265B952EBA8C}"/>
              </a:ext>
            </a:extLst>
          </p:cNvPr>
          <p:cNvSpPr>
            <a:spLocks noGrp="1"/>
          </p:cNvSpPr>
          <p:nvPr>
            <p:ph type="title"/>
          </p:nvPr>
        </p:nvSpPr>
        <p:spPr>
          <a:xfrm>
            <a:off x="643467" y="1325880"/>
            <a:ext cx="3089437" cy="4206240"/>
          </a:xfrm>
        </p:spPr>
        <p:txBody>
          <a:bodyPr>
            <a:normAutofit/>
          </a:bodyPr>
          <a:lstStyle/>
          <a:p>
            <a:pPr algn="r"/>
            <a:r>
              <a:rPr lang="en-US" sz="3200" b="1" dirty="0">
                <a:solidFill>
                  <a:schemeClr val="tx2"/>
                </a:solidFill>
                <a:latin typeface="+mn-lt"/>
              </a:rPr>
              <a:t>This new mission has been codified in Federal educational policy</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BFC67D-91D6-4621-B20E-1BB0B3D0863D}"/>
              </a:ext>
            </a:extLst>
          </p:cNvPr>
          <p:cNvSpPr>
            <a:spLocks noGrp="1"/>
          </p:cNvSpPr>
          <p:nvPr>
            <p:ph idx="1"/>
          </p:nvPr>
        </p:nvSpPr>
        <p:spPr>
          <a:xfrm>
            <a:off x="4381668" y="1126067"/>
            <a:ext cx="6605331" cy="4605866"/>
          </a:xfrm>
        </p:spPr>
        <p:txBody>
          <a:bodyPr anchor="ctr">
            <a:normAutofit/>
          </a:bodyPr>
          <a:lstStyle/>
          <a:p>
            <a:pPr marL="0" indent="0">
              <a:buNone/>
            </a:pPr>
            <a:r>
              <a:rPr lang="en-US" sz="2800" b="1" dirty="0">
                <a:solidFill>
                  <a:schemeClr val="tx2"/>
                </a:solidFill>
              </a:rPr>
              <a:t>WE WERE CHARGED WITH:</a:t>
            </a:r>
          </a:p>
          <a:p>
            <a:r>
              <a:rPr lang="en-US" sz="2800" dirty="0">
                <a:solidFill>
                  <a:schemeClr val="tx2"/>
                </a:solidFill>
              </a:rPr>
              <a:t>Leaving no child behind</a:t>
            </a:r>
          </a:p>
          <a:p>
            <a:pPr marL="0" indent="0">
              <a:lnSpc>
                <a:spcPct val="100000"/>
              </a:lnSpc>
              <a:spcBef>
                <a:spcPts val="1800"/>
              </a:spcBef>
              <a:buNone/>
            </a:pPr>
            <a:r>
              <a:rPr lang="en-US" sz="2800" b="1" dirty="0">
                <a:solidFill>
                  <a:schemeClr val="tx2"/>
                </a:solidFill>
              </a:rPr>
              <a:t>NOW WE WANT: </a:t>
            </a:r>
          </a:p>
          <a:p>
            <a:r>
              <a:rPr lang="en-US" sz="2800" dirty="0">
                <a:solidFill>
                  <a:schemeClr val="tx2"/>
                </a:solidFill>
              </a:rPr>
              <a:t>Every student to succeed</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oter Placeholder 8">
            <a:extLst>
              <a:ext uri="{FF2B5EF4-FFF2-40B4-BE49-F238E27FC236}">
                <a16:creationId xmlns:a16="http://schemas.microsoft.com/office/drawing/2014/main" id="{F4E72620-B5B9-48E5-A1E4-B1FBFCDA32B7}"/>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11" name="Slide Number Placeholder 10">
            <a:extLst>
              <a:ext uri="{FF2B5EF4-FFF2-40B4-BE49-F238E27FC236}">
                <a16:creationId xmlns:a16="http://schemas.microsoft.com/office/drawing/2014/main" id="{7C302F78-3258-43E4-B853-343838746A62}"/>
              </a:ext>
            </a:extLst>
          </p:cNvPr>
          <p:cNvSpPr>
            <a:spLocks noGrp="1"/>
          </p:cNvSpPr>
          <p:nvPr>
            <p:ph type="sldNum" sz="quarter" idx="12"/>
          </p:nvPr>
        </p:nvSpPr>
        <p:spPr/>
        <p:txBody>
          <a:bodyPr/>
          <a:lstStyle/>
          <a:p>
            <a:fld id="{0B969DCD-B566-4F58-92A3-B98CDD2E7620}" type="slidenum">
              <a:rPr lang="en-US" smtClean="0"/>
              <a:t>12</a:t>
            </a:fld>
            <a:endParaRPr lang="en-US"/>
          </a:p>
        </p:txBody>
      </p:sp>
    </p:spTree>
    <p:extLst>
      <p:ext uri="{BB962C8B-B14F-4D97-AF65-F5344CB8AC3E}">
        <p14:creationId xmlns:p14="http://schemas.microsoft.com/office/powerpoint/2010/main" val="147831215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Grp="1" noChangeArrowheads="1"/>
          </p:cNvSpPr>
          <p:nvPr>
            <p:ph sz="half" idx="1"/>
          </p:nvPr>
        </p:nvSpPr>
        <p:spPr/>
        <p:txBody>
          <a:bodyPr>
            <a:normAutofit/>
          </a:bodyPr>
          <a:lstStyle/>
          <a:p>
            <a:pPr algn="ctr" eaLnBrk="1" hangingPunct="1">
              <a:spcAft>
                <a:spcPts val="7800"/>
              </a:spcAft>
              <a:buFontTx/>
              <a:buNone/>
            </a:pPr>
            <a:r>
              <a:rPr lang="en-US" sz="3200" b="1" dirty="0">
                <a:solidFill>
                  <a:schemeClr val="accent4">
                    <a:lumMod val="40000"/>
                    <a:lumOff val="60000"/>
                  </a:schemeClr>
                </a:solidFill>
              </a:rPr>
              <a:t>Old mission</a:t>
            </a:r>
          </a:p>
          <a:p>
            <a:pPr algn="ctr" eaLnBrk="1" hangingPunct="1">
              <a:spcAft>
                <a:spcPts val="6600"/>
              </a:spcAft>
              <a:buFontTx/>
              <a:buNone/>
            </a:pPr>
            <a:r>
              <a:rPr lang="en-US" sz="3200" b="1" dirty="0">
                <a:solidFill>
                  <a:schemeClr val="accent4">
                    <a:lumMod val="40000"/>
                    <a:lumOff val="60000"/>
                  </a:schemeClr>
                </a:solidFill>
              </a:rPr>
              <a:t>Big problem</a:t>
            </a:r>
          </a:p>
          <a:p>
            <a:pPr algn="ctr" eaLnBrk="1" hangingPunct="1">
              <a:spcAft>
                <a:spcPts val="6600"/>
              </a:spcAft>
              <a:buFontTx/>
              <a:buNone/>
            </a:pPr>
            <a:r>
              <a:rPr lang="en-US" sz="3200" b="1" dirty="0">
                <a:solidFill>
                  <a:schemeClr val="accent4">
                    <a:lumMod val="40000"/>
                    <a:lumOff val="60000"/>
                  </a:schemeClr>
                </a:solidFill>
              </a:rPr>
              <a:t>New mission</a:t>
            </a:r>
          </a:p>
        </p:txBody>
      </p:sp>
      <p:sp>
        <p:nvSpPr>
          <p:cNvPr id="362502" name="Rectangle 6"/>
          <p:cNvSpPr>
            <a:spLocks noGrp="1" noChangeArrowheads="1"/>
          </p:cNvSpPr>
          <p:nvPr>
            <p:ph sz="half" idx="2"/>
          </p:nvPr>
        </p:nvSpPr>
        <p:spPr/>
        <p:txBody>
          <a:bodyPr>
            <a:normAutofit/>
          </a:bodyPr>
          <a:lstStyle/>
          <a:p>
            <a:pPr eaLnBrk="1" hangingPunct="1">
              <a:lnSpc>
                <a:spcPct val="100000"/>
              </a:lnSpc>
              <a:spcBef>
                <a:spcPts val="0"/>
              </a:spcBef>
              <a:spcAft>
                <a:spcPts val="1200"/>
              </a:spcAft>
              <a:buFontTx/>
              <a:buNone/>
            </a:pPr>
            <a:r>
              <a:rPr lang="en-US" sz="3200" dirty="0"/>
              <a:t>	</a:t>
            </a:r>
            <a:r>
              <a:rPr lang="en-US" sz="2800" dirty="0"/>
              <a:t>Weed out the unwilling or unable; rank the rest based on achievement</a:t>
            </a:r>
          </a:p>
          <a:p>
            <a:pPr eaLnBrk="1" hangingPunct="1">
              <a:lnSpc>
                <a:spcPct val="100000"/>
              </a:lnSpc>
              <a:spcAft>
                <a:spcPts val="1200"/>
              </a:spcAft>
              <a:buFontTx/>
              <a:buNone/>
            </a:pPr>
            <a:r>
              <a:rPr lang="en-US" sz="2400" dirty="0"/>
              <a:t>	</a:t>
            </a:r>
            <a:r>
              <a:rPr lang="en-US" sz="2800" dirty="0"/>
              <a:t>Dropouts &amp; low ranks give up and don’t master essential lifelong learner skills</a:t>
            </a:r>
          </a:p>
          <a:p>
            <a:pPr>
              <a:lnSpc>
                <a:spcPct val="100000"/>
              </a:lnSpc>
              <a:spcAft>
                <a:spcPts val="1200"/>
              </a:spcAft>
              <a:buNone/>
            </a:pPr>
            <a:r>
              <a:rPr lang="en-US" sz="2400" dirty="0"/>
              <a:t>	</a:t>
            </a:r>
            <a:r>
              <a:rPr lang="en-US" sz="2800" dirty="0"/>
              <a:t>Be sure </a:t>
            </a:r>
            <a:r>
              <a:rPr lang="en-US" sz="2800" u="sng" dirty="0"/>
              <a:t>ALL </a:t>
            </a:r>
            <a:r>
              <a:rPr lang="en-US" sz="2800" dirty="0"/>
              <a:t>students become lifelong learners</a:t>
            </a:r>
          </a:p>
          <a:p>
            <a:pPr eaLnBrk="1" hangingPunct="1"/>
            <a:endParaRPr lang="en-US" sz="3200" b="1" dirty="0"/>
          </a:p>
        </p:txBody>
      </p:sp>
      <p:sp>
        <p:nvSpPr>
          <p:cNvPr id="5" name="Title 4">
            <a:extLst>
              <a:ext uri="{FF2B5EF4-FFF2-40B4-BE49-F238E27FC236}">
                <a16:creationId xmlns:a16="http://schemas.microsoft.com/office/drawing/2014/main" id="{84138F5D-99B9-40F2-B5A4-449DE427A8F5}"/>
              </a:ext>
            </a:extLst>
          </p:cNvPr>
          <p:cNvSpPr>
            <a:spLocks noGrp="1"/>
          </p:cNvSpPr>
          <p:nvPr>
            <p:ph type="title"/>
          </p:nvPr>
        </p:nvSpPr>
        <p:spPr/>
        <p:txBody>
          <a:bodyPr/>
          <a:lstStyle/>
          <a:p>
            <a:r>
              <a:rPr lang="en-US" dirty="0"/>
              <a:t>Our society has changed the </a:t>
            </a:r>
            <a:br>
              <a:rPr lang="en-US" dirty="0"/>
            </a:br>
            <a:r>
              <a:rPr lang="en-US" b="1" dirty="0"/>
              <a:t>social mission of its schools</a:t>
            </a:r>
            <a:r>
              <a:rPr lang="en-US" dirty="0"/>
              <a:t>:</a:t>
            </a:r>
          </a:p>
        </p:txBody>
      </p:sp>
      <p:sp>
        <p:nvSpPr>
          <p:cNvPr id="8" name="Footer Placeholder 7">
            <a:extLst>
              <a:ext uri="{FF2B5EF4-FFF2-40B4-BE49-F238E27FC236}">
                <a16:creationId xmlns:a16="http://schemas.microsoft.com/office/drawing/2014/main" id="{02C7CD16-4EFE-40DF-8DB8-7A94533134A5}"/>
              </a:ext>
            </a:extLst>
          </p:cNvPr>
          <p:cNvSpPr>
            <a:spLocks noGrp="1"/>
          </p:cNvSpPr>
          <p:nvPr>
            <p:ph type="ftr" sz="quarter" idx="11"/>
          </p:nvPr>
        </p:nvSpPr>
        <p:spPr/>
        <p:txBody>
          <a:bodyPr/>
          <a:lstStyle/>
          <a:p>
            <a:r>
              <a:rPr lang="en-US"/>
              <a:t>rickstiggins@gmail.com            www.MichiganAssessmentConsortium.org</a:t>
            </a:r>
          </a:p>
        </p:txBody>
      </p:sp>
      <p:sp>
        <p:nvSpPr>
          <p:cNvPr id="10" name="Slide Number Placeholder 9">
            <a:extLst>
              <a:ext uri="{FF2B5EF4-FFF2-40B4-BE49-F238E27FC236}">
                <a16:creationId xmlns:a16="http://schemas.microsoft.com/office/drawing/2014/main" id="{371C9DD0-C2B8-4823-ACF3-AFC42C49E9DD}"/>
              </a:ext>
            </a:extLst>
          </p:cNvPr>
          <p:cNvSpPr>
            <a:spLocks noGrp="1"/>
          </p:cNvSpPr>
          <p:nvPr>
            <p:ph type="sldNum" sz="quarter" idx="12"/>
          </p:nvPr>
        </p:nvSpPr>
        <p:spPr/>
        <p:txBody>
          <a:bodyPr/>
          <a:lstStyle/>
          <a:p>
            <a:fld id="{0B969DCD-B566-4F58-92A3-B98CDD2E7620}" type="slidenum">
              <a:rPr lang="en-US" smtClean="0"/>
              <a:t>13</a:t>
            </a:fld>
            <a:endParaRPr lang="en-US"/>
          </a:p>
        </p:txBody>
      </p:sp>
    </p:spTree>
    <p:extLst>
      <p:ext uri="{BB962C8B-B14F-4D97-AF65-F5344CB8AC3E}">
        <p14:creationId xmlns:p14="http://schemas.microsoft.com/office/powerpoint/2010/main" val="362177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5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5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fontScale="92500" lnSpcReduction="10000"/>
          </a:bodyPr>
          <a:lstStyle/>
          <a:p>
            <a:pPr marL="0" indent="0">
              <a:lnSpc>
                <a:spcPct val="110000"/>
              </a:lnSpc>
              <a:spcBef>
                <a:spcPts val="1800"/>
              </a:spcBef>
              <a:spcAft>
                <a:spcPts val="1800"/>
              </a:spcAft>
              <a:buNone/>
            </a:pPr>
            <a:r>
              <a:rPr lang="en-US" sz="3500" dirty="0"/>
              <a:t>WAS MERELY TO:</a:t>
            </a:r>
          </a:p>
          <a:p>
            <a:pPr>
              <a:lnSpc>
                <a:spcPct val="110000"/>
              </a:lnSpc>
              <a:spcBef>
                <a:spcPts val="600"/>
              </a:spcBef>
              <a:spcAft>
                <a:spcPts val="600"/>
              </a:spcAft>
            </a:pPr>
            <a:r>
              <a:rPr lang="en-US" sz="2600" dirty="0"/>
              <a:t>Provide evidence for grading</a:t>
            </a:r>
          </a:p>
          <a:p>
            <a:pPr>
              <a:lnSpc>
                <a:spcPct val="110000"/>
              </a:lnSpc>
              <a:spcBef>
                <a:spcPts val="600"/>
              </a:spcBef>
              <a:spcAft>
                <a:spcPts val="600"/>
              </a:spcAft>
            </a:pPr>
            <a:r>
              <a:rPr lang="en-US" sz="2600" dirty="0"/>
              <a:t>Provide a basis for sorting based on achievement at the end of high school</a:t>
            </a:r>
          </a:p>
          <a:p>
            <a:pPr>
              <a:lnSpc>
                <a:spcPct val="110000"/>
              </a:lnSpc>
              <a:spcBef>
                <a:spcPts val="600"/>
              </a:spcBef>
              <a:spcAft>
                <a:spcPts val="600"/>
              </a:spcAft>
            </a:pPr>
            <a:r>
              <a:rPr lang="en-US" sz="2600" dirty="0"/>
              <a:t>Serve as the basis for separating winners from losers</a:t>
            </a:r>
          </a:p>
          <a:p>
            <a:pPr>
              <a:lnSpc>
                <a:spcPct val="110000"/>
              </a:lnSpc>
              <a:spcBef>
                <a:spcPts val="600"/>
              </a:spcBef>
              <a:spcAft>
                <a:spcPts val="600"/>
              </a:spcAft>
            </a:pPr>
            <a:r>
              <a:rPr lang="en-US" sz="2600" dirty="0"/>
              <a:t>Provide evidence for evaluating schools, teachers, etc.</a:t>
            </a:r>
          </a:p>
        </p:txBody>
      </p:sp>
      <p:sp>
        <p:nvSpPr>
          <p:cNvPr id="8" name="Content Placeholder 7"/>
          <p:cNvSpPr>
            <a:spLocks noGrp="1"/>
          </p:cNvSpPr>
          <p:nvPr>
            <p:ph sz="half" idx="2"/>
          </p:nvPr>
        </p:nvSpPr>
        <p:spPr>
          <a:xfrm>
            <a:off x="6230391" y="2120900"/>
            <a:ext cx="4754880" cy="4097020"/>
          </a:xfrm>
        </p:spPr>
        <p:txBody>
          <a:bodyPr>
            <a:normAutofit fontScale="92500" lnSpcReduction="10000"/>
          </a:bodyPr>
          <a:lstStyle/>
          <a:p>
            <a:pPr marL="0" indent="0">
              <a:spcBef>
                <a:spcPts val="1800"/>
              </a:spcBef>
              <a:spcAft>
                <a:spcPts val="1800"/>
              </a:spcAft>
              <a:buNone/>
            </a:pPr>
            <a:r>
              <a:rPr lang="en-US" sz="3500" dirty="0"/>
              <a:t>NOW IS TO HELP:</a:t>
            </a:r>
          </a:p>
          <a:p>
            <a:pPr>
              <a:lnSpc>
                <a:spcPct val="110000"/>
              </a:lnSpc>
              <a:spcBef>
                <a:spcPts val="600"/>
              </a:spcBef>
              <a:spcAft>
                <a:spcPts val="600"/>
              </a:spcAft>
            </a:pPr>
            <a:r>
              <a:rPr lang="en-US" sz="2600" dirty="0"/>
              <a:t>Overcome inequities</a:t>
            </a:r>
          </a:p>
          <a:p>
            <a:pPr>
              <a:lnSpc>
                <a:spcPct val="110000"/>
              </a:lnSpc>
              <a:spcBef>
                <a:spcPts val="600"/>
              </a:spcBef>
              <a:spcAft>
                <a:spcPts val="600"/>
              </a:spcAft>
            </a:pPr>
            <a:r>
              <a:rPr lang="en-US" sz="2600" dirty="0"/>
              <a:t>Narrow achievement gaps</a:t>
            </a:r>
          </a:p>
          <a:p>
            <a:pPr>
              <a:lnSpc>
                <a:spcPct val="110000"/>
              </a:lnSpc>
              <a:spcBef>
                <a:spcPts val="600"/>
              </a:spcBef>
              <a:spcAft>
                <a:spcPts val="600"/>
              </a:spcAft>
            </a:pPr>
            <a:r>
              <a:rPr lang="en-US" sz="2600" dirty="0"/>
              <a:t>Reduce drop out rates</a:t>
            </a:r>
          </a:p>
          <a:p>
            <a:pPr>
              <a:lnSpc>
                <a:spcPct val="110000"/>
              </a:lnSpc>
              <a:spcBef>
                <a:spcPts val="600"/>
              </a:spcBef>
              <a:spcAft>
                <a:spcPts val="600"/>
              </a:spcAft>
            </a:pPr>
            <a:r>
              <a:rPr lang="en-US" sz="2600" dirty="0"/>
              <a:t>Help struggling learners win too</a:t>
            </a:r>
          </a:p>
          <a:p>
            <a:pPr>
              <a:lnSpc>
                <a:spcPct val="110000"/>
              </a:lnSpc>
              <a:spcBef>
                <a:spcPts val="600"/>
              </a:spcBef>
              <a:spcAft>
                <a:spcPts val="600"/>
              </a:spcAft>
            </a:pPr>
            <a:r>
              <a:rPr lang="en-US" sz="2600" dirty="0">
                <a:solidFill>
                  <a:srgbClr val="EB7647"/>
                </a:solidFill>
              </a:rPr>
              <a:t>Make all students ready for college or workplace training</a:t>
            </a:r>
          </a:p>
          <a:p>
            <a:pPr>
              <a:lnSpc>
                <a:spcPct val="110000"/>
              </a:lnSpc>
              <a:spcBef>
                <a:spcPts val="600"/>
              </a:spcBef>
              <a:spcAft>
                <a:spcPts val="600"/>
              </a:spcAft>
            </a:pPr>
            <a:r>
              <a:rPr lang="en-US" sz="2600" dirty="0"/>
              <a:t>Promote lifelong learning</a:t>
            </a:r>
          </a:p>
        </p:txBody>
      </p:sp>
      <p:sp>
        <p:nvSpPr>
          <p:cNvPr id="5" name="Text Placeholder 4"/>
          <p:cNvSpPr>
            <a:spLocks noGrp="1"/>
          </p:cNvSpPr>
          <p:nvPr>
            <p:ph type="body" idx="4294967295"/>
          </p:nvPr>
        </p:nvSpPr>
        <p:spPr>
          <a:xfrm>
            <a:off x="0" y="1309688"/>
            <a:ext cx="5157788" cy="823912"/>
          </a:xfrm>
        </p:spPr>
        <p:txBody>
          <a:bodyPr>
            <a:normAutofit/>
          </a:bodyPr>
          <a:lstStyle/>
          <a:p>
            <a:r>
              <a:rPr lang="en-US" sz="3200" dirty="0"/>
              <a:t>WAS MERELY TO: </a:t>
            </a:r>
          </a:p>
        </p:txBody>
      </p:sp>
      <p:sp>
        <p:nvSpPr>
          <p:cNvPr id="7" name="Text Placeholder 6"/>
          <p:cNvSpPr>
            <a:spLocks noGrp="1"/>
          </p:cNvSpPr>
          <p:nvPr>
            <p:ph type="body" sz="quarter" idx="4294967295"/>
          </p:nvPr>
        </p:nvSpPr>
        <p:spPr>
          <a:xfrm>
            <a:off x="7008813" y="1296988"/>
            <a:ext cx="5183187" cy="823912"/>
          </a:xfrm>
        </p:spPr>
        <p:txBody>
          <a:bodyPr>
            <a:normAutofit/>
          </a:bodyPr>
          <a:lstStyle/>
          <a:p>
            <a:r>
              <a:rPr lang="en-US" sz="3200" dirty="0"/>
              <a:t>NOW IS TO HELP:</a:t>
            </a:r>
          </a:p>
        </p:txBody>
      </p:sp>
      <p:sp>
        <p:nvSpPr>
          <p:cNvPr id="10" name="Title 9">
            <a:extLst>
              <a:ext uri="{FF2B5EF4-FFF2-40B4-BE49-F238E27FC236}">
                <a16:creationId xmlns:a16="http://schemas.microsoft.com/office/drawing/2014/main" id="{10B88433-8AB8-42B0-9CA4-EF6C84D1E6AE}"/>
              </a:ext>
            </a:extLst>
          </p:cNvPr>
          <p:cNvSpPr>
            <a:spLocks noGrp="1"/>
          </p:cNvSpPr>
          <p:nvPr>
            <p:ph type="title"/>
          </p:nvPr>
        </p:nvSpPr>
        <p:spPr/>
        <p:txBody>
          <a:bodyPr/>
          <a:lstStyle/>
          <a:p>
            <a:r>
              <a:rPr lang="en-US" dirty="0"/>
              <a:t>Assessment’s role</a:t>
            </a:r>
          </a:p>
        </p:txBody>
      </p:sp>
      <p:sp>
        <p:nvSpPr>
          <p:cNvPr id="13" name="Footer Placeholder 12">
            <a:extLst>
              <a:ext uri="{FF2B5EF4-FFF2-40B4-BE49-F238E27FC236}">
                <a16:creationId xmlns:a16="http://schemas.microsoft.com/office/drawing/2014/main" id="{15A4C72E-7035-4350-99B8-0F48A4DEBCFC}"/>
              </a:ext>
            </a:extLst>
          </p:cNvPr>
          <p:cNvSpPr>
            <a:spLocks noGrp="1"/>
          </p:cNvSpPr>
          <p:nvPr>
            <p:ph type="ftr" sz="quarter" idx="11"/>
          </p:nvPr>
        </p:nvSpPr>
        <p:spPr/>
        <p:txBody>
          <a:bodyPr/>
          <a:lstStyle/>
          <a:p>
            <a:r>
              <a:rPr lang="en-US"/>
              <a:t>rickstiggins@gmail.com            www.MichiganAssessmentConsortium.org</a:t>
            </a:r>
          </a:p>
        </p:txBody>
      </p:sp>
      <p:sp>
        <p:nvSpPr>
          <p:cNvPr id="14" name="Slide Number Placeholder 13">
            <a:extLst>
              <a:ext uri="{FF2B5EF4-FFF2-40B4-BE49-F238E27FC236}">
                <a16:creationId xmlns:a16="http://schemas.microsoft.com/office/drawing/2014/main" id="{1C438476-7D81-4E38-8FC6-570DD07CEEBD}"/>
              </a:ext>
            </a:extLst>
          </p:cNvPr>
          <p:cNvSpPr>
            <a:spLocks noGrp="1"/>
          </p:cNvSpPr>
          <p:nvPr>
            <p:ph type="sldNum" sz="quarter" idx="12"/>
          </p:nvPr>
        </p:nvSpPr>
        <p:spPr/>
        <p:txBody>
          <a:bodyPr/>
          <a:lstStyle/>
          <a:p>
            <a:fld id="{0B969DCD-B566-4F58-92A3-B98CDD2E7620}" type="slidenum">
              <a:rPr lang="en-US" smtClean="0"/>
              <a:t>14</a:t>
            </a:fld>
            <a:endParaRPr lang="en-US"/>
          </a:p>
        </p:txBody>
      </p:sp>
    </p:spTree>
    <p:extLst>
      <p:ext uri="{BB962C8B-B14F-4D97-AF65-F5344CB8AC3E}">
        <p14:creationId xmlns:p14="http://schemas.microsoft.com/office/powerpoint/2010/main" val="49991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7564D6-576C-45C9-B7EA-F7701B149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Graphic 6" descr="Teacher">
            <a:extLst>
              <a:ext uri="{FF2B5EF4-FFF2-40B4-BE49-F238E27FC236}">
                <a16:creationId xmlns:a16="http://schemas.microsoft.com/office/drawing/2014/main" id="{E351F804-3174-4D76-948D-FAF07A6338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720950"/>
            <a:ext cx="3374654" cy="3374654"/>
          </a:xfrm>
          <a:prstGeom prst="rect">
            <a:avLst/>
          </a:prstGeom>
        </p:spPr>
      </p:pic>
      <p:sp>
        <p:nvSpPr>
          <p:cNvPr id="12" name="Rectangle 11">
            <a:extLst>
              <a:ext uri="{FF2B5EF4-FFF2-40B4-BE49-F238E27FC236}">
                <a16:creationId xmlns:a16="http://schemas.microsoft.com/office/drawing/2014/main" id="{F9060CEE-D73E-44ED-A407-C828C9E4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0B544C-FD6C-42D8-B6B7-DDF7E60D0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963246" y="2194560"/>
            <a:ext cx="6905666" cy="1739347"/>
          </a:xfrm>
        </p:spPr>
        <p:txBody>
          <a:bodyPr>
            <a:normAutofit/>
          </a:bodyPr>
          <a:lstStyle/>
          <a:p>
            <a:r>
              <a:rPr lang="en-US" sz="2900" b="1" cap="none" dirty="0">
                <a:solidFill>
                  <a:schemeClr val="tx2"/>
                </a:solidFill>
                <a:latin typeface="+mn-lt"/>
              </a:rPr>
              <a:t>Given what we know today about how people learn, if our GOAL is to MAXIMIZE STUDENT LEARNING SUCCESS, then…</a:t>
            </a:r>
            <a:endParaRPr lang="en-US" sz="2900" cap="none" dirty="0">
              <a:solidFill>
                <a:schemeClr val="tx2"/>
              </a:solidFill>
              <a:latin typeface="+mn-lt"/>
            </a:endParaRPr>
          </a:p>
        </p:txBody>
      </p:sp>
      <p:sp>
        <p:nvSpPr>
          <p:cNvPr id="3" name="Subtitle 2"/>
          <p:cNvSpPr>
            <a:spLocks noGrp="1"/>
          </p:cNvSpPr>
          <p:nvPr>
            <p:ph type="subTitle" idx="1"/>
          </p:nvPr>
        </p:nvSpPr>
        <p:spPr>
          <a:xfrm>
            <a:off x="4963246" y="3996250"/>
            <a:ext cx="6905666" cy="1942434"/>
          </a:xfrm>
        </p:spPr>
        <p:txBody>
          <a:bodyPr>
            <a:normAutofit/>
          </a:bodyPr>
          <a:lstStyle/>
          <a:p>
            <a:r>
              <a:rPr lang="en-US" sz="3200" b="1" dirty="0">
                <a:solidFill>
                  <a:srgbClr val="EB7647"/>
                </a:solidFill>
              </a:rPr>
              <a:t>How can assessment help most effectively and efficiently?</a:t>
            </a:r>
          </a:p>
        </p:txBody>
      </p:sp>
    </p:spTree>
    <p:extLst>
      <p:ext uri="{BB962C8B-B14F-4D97-AF65-F5344CB8AC3E}">
        <p14:creationId xmlns:p14="http://schemas.microsoft.com/office/powerpoint/2010/main" val="699406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8766D4-DAA4-4EF1-99F2-CF7372558884}"/>
              </a:ext>
            </a:extLst>
          </p:cNvPr>
          <p:cNvSpPr>
            <a:spLocks noGrp="1"/>
          </p:cNvSpPr>
          <p:nvPr>
            <p:ph type="title"/>
          </p:nvPr>
        </p:nvSpPr>
        <p:spPr/>
        <p:txBody>
          <a:bodyPr/>
          <a:lstStyle/>
          <a:p>
            <a:r>
              <a:rPr lang="en-US" dirty="0"/>
              <a:t>How about if we carefully think through these keys to our assessment success?</a:t>
            </a:r>
          </a:p>
        </p:txBody>
      </p:sp>
      <p:sp>
        <p:nvSpPr>
          <p:cNvPr id="5" name="Footer Placeholder 4">
            <a:extLst>
              <a:ext uri="{FF2B5EF4-FFF2-40B4-BE49-F238E27FC236}">
                <a16:creationId xmlns:a16="http://schemas.microsoft.com/office/drawing/2014/main" id="{D341DD0C-2D59-49F5-ACA7-9B4238A18108}"/>
              </a:ext>
            </a:extLst>
          </p:cNvPr>
          <p:cNvSpPr>
            <a:spLocks noGrp="1"/>
          </p:cNvSpPr>
          <p:nvPr>
            <p:ph type="ftr" sz="quarter" idx="11"/>
          </p:nvPr>
        </p:nvSpPr>
        <p:spPr/>
        <p:txBody>
          <a:bodyPr/>
          <a:lstStyle/>
          <a:p>
            <a:r>
              <a:rPr lang="en-US" sz="1600"/>
              <a:t>rickstiggins@gmail.com            www.MichiganAssessmentConsortium.org</a:t>
            </a:r>
            <a:endParaRPr lang="en-US" sz="1600" dirty="0"/>
          </a:p>
        </p:txBody>
      </p:sp>
      <p:sp>
        <p:nvSpPr>
          <p:cNvPr id="6" name="Slide Number Placeholder 5">
            <a:extLst>
              <a:ext uri="{FF2B5EF4-FFF2-40B4-BE49-F238E27FC236}">
                <a16:creationId xmlns:a16="http://schemas.microsoft.com/office/drawing/2014/main" id="{428558F1-991F-401F-AC58-7809F9814921}"/>
              </a:ext>
            </a:extLst>
          </p:cNvPr>
          <p:cNvSpPr>
            <a:spLocks noGrp="1"/>
          </p:cNvSpPr>
          <p:nvPr>
            <p:ph type="sldNum" sz="quarter" idx="12"/>
          </p:nvPr>
        </p:nvSpPr>
        <p:spPr/>
        <p:txBody>
          <a:bodyPr/>
          <a:lstStyle/>
          <a:p>
            <a:fld id="{0B969DCD-B566-4F58-92A3-B98CDD2E7620}" type="slidenum">
              <a:rPr lang="en-US" sz="1600" smtClean="0"/>
              <a:t>16</a:t>
            </a:fld>
            <a:endParaRPr lang="en-US" sz="1600" dirty="0"/>
          </a:p>
        </p:txBody>
      </p:sp>
      <p:grpSp>
        <p:nvGrpSpPr>
          <p:cNvPr id="16" name="Group 15">
            <a:extLst>
              <a:ext uri="{FF2B5EF4-FFF2-40B4-BE49-F238E27FC236}">
                <a16:creationId xmlns:a16="http://schemas.microsoft.com/office/drawing/2014/main" id="{780BA0E3-8626-49DE-80F4-CD758E51B745}"/>
              </a:ext>
            </a:extLst>
          </p:cNvPr>
          <p:cNvGrpSpPr/>
          <p:nvPr/>
        </p:nvGrpSpPr>
        <p:grpSpPr>
          <a:xfrm>
            <a:off x="1200150" y="2857123"/>
            <a:ext cx="2187705" cy="2207942"/>
            <a:chOff x="945964" y="2617500"/>
            <a:chExt cx="2187705" cy="2207942"/>
          </a:xfrm>
        </p:grpSpPr>
        <p:sp>
          <p:nvSpPr>
            <p:cNvPr id="12" name="Rectangle 11">
              <a:extLst>
                <a:ext uri="{FF2B5EF4-FFF2-40B4-BE49-F238E27FC236}">
                  <a16:creationId xmlns:a16="http://schemas.microsoft.com/office/drawing/2014/main" id="{1107B003-E82E-46F2-81B3-6926B5597896}"/>
                </a:ext>
              </a:extLst>
            </p:cNvPr>
            <p:cNvSpPr/>
            <p:nvPr/>
          </p:nvSpPr>
          <p:spPr>
            <a:xfrm>
              <a:off x="945964" y="2617500"/>
              <a:ext cx="2187705" cy="22079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567EE22-A323-4D13-B280-D700C8D3B122}"/>
                </a:ext>
              </a:extLst>
            </p:cNvPr>
            <p:cNvPicPr>
              <a:picLocks noChangeAspect="1"/>
            </p:cNvPicPr>
            <p:nvPr/>
          </p:nvPicPr>
          <p:blipFill>
            <a:blip r:embed="rId2"/>
            <a:stretch>
              <a:fillRect/>
            </a:stretch>
          </p:blipFill>
          <p:spPr>
            <a:xfrm>
              <a:off x="961504" y="2653277"/>
              <a:ext cx="2172165" cy="2172165"/>
            </a:xfrm>
            <a:prstGeom prst="rect">
              <a:avLst/>
            </a:prstGeom>
          </p:spPr>
        </p:pic>
      </p:grpSp>
      <p:sp>
        <p:nvSpPr>
          <p:cNvPr id="15" name="Content Placeholder 3">
            <a:extLst>
              <a:ext uri="{FF2B5EF4-FFF2-40B4-BE49-F238E27FC236}">
                <a16:creationId xmlns:a16="http://schemas.microsoft.com/office/drawing/2014/main" id="{7E08147B-9D6F-416A-A8C1-2E9E6592C12C}"/>
              </a:ext>
            </a:extLst>
          </p:cNvPr>
          <p:cNvSpPr>
            <a:spLocks noGrp="1"/>
          </p:cNvSpPr>
          <p:nvPr>
            <p:ph type="body" sz="half" idx="2"/>
          </p:nvPr>
        </p:nvSpPr>
        <p:spPr>
          <a:xfrm>
            <a:off x="4057650" y="2151063"/>
            <a:ext cx="6934200" cy="4135437"/>
          </a:xfrm>
        </p:spPr>
        <p:txBody>
          <a:bodyPr>
            <a:normAutofit/>
          </a:bodyPr>
          <a:lstStyle/>
          <a:p>
            <a:pPr marL="742950" indent="-742950">
              <a:spcAft>
                <a:spcPts val="600"/>
              </a:spcAft>
              <a:buFont typeface="+mj-lt"/>
              <a:buAutoNum type="arabicPeriod"/>
            </a:pPr>
            <a:r>
              <a:rPr lang="en-US" sz="3200" dirty="0">
                <a:solidFill>
                  <a:schemeClr val="accent4">
                    <a:lumMod val="60000"/>
                    <a:lumOff val="40000"/>
                  </a:schemeClr>
                </a:solidFill>
              </a:rPr>
              <a:t>Why </a:t>
            </a:r>
            <a:r>
              <a:rPr lang="en-US" sz="3200" dirty="0"/>
              <a:t>do we assess?</a:t>
            </a:r>
          </a:p>
          <a:p>
            <a:pPr marL="742950" indent="-742950">
              <a:spcAft>
                <a:spcPts val="600"/>
              </a:spcAft>
              <a:buFont typeface="+mj-lt"/>
              <a:buAutoNum type="arabicPeriod"/>
            </a:pPr>
            <a:r>
              <a:rPr lang="en-US" sz="3200" dirty="0">
                <a:solidFill>
                  <a:schemeClr val="accent4">
                    <a:lumMod val="60000"/>
                    <a:lumOff val="40000"/>
                  </a:schemeClr>
                </a:solidFill>
              </a:rPr>
              <a:t>What</a:t>
            </a:r>
            <a:r>
              <a:rPr lang="en-US" sz="3200" dirty="0"/>
              <a:t> do we assess?</a:t>
            </a:r>
          </a:p>
          <a:p>
            <a:pPr marL="742950" indent="-742950">
              <a:spcAft>
                <a:spcPts val="600"/>
              </a:spcAft>
              <a:buFont typeface="+mj-lt"/>
              <a:buAutoNum type="arabicPeriod"/>
            </a:pPr>
            <a:r>
              <a:rPr lang="en-US" sz="3200" dirty="0">
                <a:solidFill>
                  <a:schemeClr val="accent4">
                    <a:lumMod val="60000"/>
                    <a:lumOff val="40000"/>
                  </a:schemeClr>
                </a:solidFill>
              </a:rPr>
              <a:t>How</a:t>
            </a:r>
            <a:r>
              <a:rPr lang="en-US" sz="3200" dirty="0"/>
              <a:t> do we assess?</a:t>
            </a:r>
          </a:p>
          <a:p>
            <a:pPr marL="742950" indent="-742950">
              <a:spcAft>
                <a:spcPts val="600"/>
              </a:spcAft>
              <a:buFont typeface="+mj-lt"/>
              <a:buAutoNum type="arabicPeriod"/>
            </a:pPr>
            <a:r>
              <a:rPr lang="en-US" sz="3200" dirty="0">
                <a:solidFill>
                  <a:schemeClr val="accent4">
                    <a:lumMod val="60000"/>
                    <a:lumOff val="40000"/>
                  </a:schemeClr>
                </a:solidFill>
              </a:rPr>
              <a:t>How to communicate </a:t>
            </a:r>
            <a:r>
              <a:rPr lang="en-US" sz="3200" dirty="0"/>
              <a:t>results?</a:t>
            </a:r>
          </a:p>
          <a:p>
            <a:pPr marL="742950" indent="-742950">
              <a:spcAft>
                <a:spcPts val="600"/>
              </a:spcAft>
              <a:buFont typeface="+mj-lt"/>
              <a:buAutoNum type="arabicPeriod"/>
            </a:pPr>
            <a:r>
              <a:rPr lang="en-US" sz="3200" dirty="0">
                <a:solidFill>
                  <a:schemeClr val="accent4">
                    <a:lumMod val="60000"/>
                    <a:lumOff val="40000"/>
                  </a:schemeClr>
                </a:solidFill>
              </a:rPr>
              <a:t>Can we use assessment to motivate </a:t>
            </a:r>
            <a:r>
              <a:rPr lang="en-US" sz="3200" i="1" u="sng" dirty="0">
                <a:solidFill>
                  <a:srgbClr val="F19D7B"/>
                </a:solidFill>
              </a:rPr>
              <a:t>ALL</a:t>
            </a:r>
            <a:r>
              <a:rPr lang="en-US" sz="3200" dirty="0">
                <a:solidFill>
                  <a:srgbClr val="F19D7B"/>
                </a:solidFill>
              </a:rPr>
              <a:t> </a:t>
            </a:r>
            <a:r>
              <a:rPr lang="en-US" sz="3200" dirty="0">
                <a:solidFill>
                  <a:schemeClr val="accent4">
                    <a:lumMod val="60000"/>
                    <a:lumOff val="40000"/>
                  </a:schemeClr>
                </a:solidFill>
              </a:rPr>
              <a:t>learners?</a:t>
            </a:r>
          </a:p>
        </p:txBody>
      </p:sp>
    </p:spTree>
    <p:extLst>
      <p:ext uri="{BB962C8B-B14F-4D97-AF65-F5344CB8AC3E}">
        <p14:creationId xmlns:p14="http://schemas.microsoft.com/office/powerpoint/2010/main" val="23554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67564D6-576C-45C9-B7EA-F7701B149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Graphic 6" descr="Venn Diagram">
            <a:extLst>
              <a:ext uri="{FF2B5EF4-FFF2-40B4-BE49-F238E27FC236}">
                <a16:creationId xmlns:a16="http://schemas.microsoft.com/office/drawing/2014/main" id="{BAB0DF75-D8C1-4DE4-AC50-7639E40A04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720950"/>
            <a:ext cx="3374654" cy="3374654"/>
          </a:xfrm>
          <a:prstGeom prst="rect">
            <a:avLst/>
          </a:prstGeom>
        </p:spPr>
      </p:pic>
      <p:sp>
        <p:nvSpPr>
          <p:cNvPr id="14" name="Rectangle 13">
            <a:extLst>
              <a:ext uri="{FF2B5EF4-FFF2-40B4-BE49-F238E27FC236}">
                <a16:creationId xmlns:a16="http://schemas.microsoft.com/office/drawing/2014/main" id="{F9060CEE-D73E-44ED-A407-C828C9E4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0B544C-FD6C-42D8-B6B7-DDF7E60D0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3E56724-FFA4-4662-9298-DC2092182E02}"/>
              </a:ext>
            </a:extLst>
          </p:cNvPr>
          <p:cNvSpPr>
            <a:spLocks noGrp="1"/>
          </p:cNvSpPr>
          <p:nvPr>
            <p:ph type="title"/>
          </p:nvPr>
        </p:nvSpPr>
        <p:spPr>
          <a:xfrm>
            <a:off x="4963246" y="2194560"/>
            <a:ext cx="6905666" cy="1739347"/>
          </a:xfrm>
        </p:spPr>
        <p:txBody>
          <a:bodyPr vert="horz" lIns="91440" tIns="45720" rIns="91440" bIns="45720" rtlCol="0" anchor="ctr">
            <a:normAutofit/>
          </a:bodyPr>
          <a:lstStyle/>
          <a:p>
            <a:pPr algn="ctr">
              <a:lnSpc>
                <a:spcPct val="80000"/>
              </a:lnSpc>
            </a:pPr>
            <a:r>
              <a:rPr lang="en-US" sz="3300" b="1" spc="150" dirty="0">
                <a:solidFill>
                  <a:schemeClr val="tx2"/>
                </a:solidFill>
              </a:rPr>
              <a:t>Why do we assess?</a:t>
            </a:r>
            <a:br>
              <a:rPr lang="en-US" sz="3300" b="1" spc="150" dirty="0">
                <a:solidFill>
                  <a:schemeClr val="tx2"/>
                </a:solidFill>
              </a:rPr>
            </a:br>
            <a:r>
              <a:rPr lang="en-US" sz="3300" b="1" spc="150" dirty="0">
                <a:solidFill>
                  <a:schemeClr val="accent4"/>
                </a:solidFill>
              </a:rPr>
              <a:t>For lots of different reasons</a:t>
            </a:r>
            <a:endParaRPr lang="en-US" sz="3300" spc="150" dirty="0">
              <a:solidFill>
                <a:schemeClr val="accent4"/>
              </a:solidFill>
            </a:endParaRPr>
          </a:p>
        </p:txBody>
      </p:sp>
      <p:sp>
        <p:nvSpPr>
          <p:cNvPr id="3" name="Content Placeholder 2">
            <a:extLst>
              <a:ext uri="{FF2B5EF4-FFF2-40B4-BE49-F238E27FC236}">
                <a16:creationId xmlns:a16="http://schemas.microsoft.com/office/drawing/2014/main" id="{EB41121C-D647-40DC-A158-8AC1C509646E}"/>
              </a:ext>
            </a:extLst>
          </p:cNvPr>
          <p:cNvSpPr>
            <a:spLocks noGrp="1"/>
          </p:cNvSpPr>
          <p:nvPr>
            <p:ph idx="1"/>
          </p:nvPr>
        </p:nvSpPr>
        <p:spPr>
          <a:xfrm>
            <a:off x="4963246" y="3996250"/>
            <a:ext cx="6905666" cy="1942434"/>
          </a:xfrm>
        </p:spPr>
        <p:txBody>
          <a:bodyPr vert="horz" lIns="91440" tIns="45720" rIns="91440" bIns="45720" rtlCol="0">
            <a:normAutofit/>
          </a:bodyPr>
          <a:lstStyle/>
          <a:p>
            <a:pPr marL="0" indent="0" algn="ctr">
              <a:buNone/>
            </a:pPr>
            <a:r>
              <a:rPr lang="en-US" sz="2800" b="1" dirty="0">
                <a:solidFill>
                  <a:schemeClr val="accent4"/>
                </a:solidFill>
              </a:rPr>
              <a:t>Therefore…</a:t>
            </a:r>
            <a:br>
              <a:rPr lang="en-US" sz="2800" b="1" dirty="0">
                <a:solidFill>
                  <a:schemeClr val="bg2"/>
                </a:solidFill>
              </a:rPr>
            </a:br>
            <a:r>
              <a:rPr lang="en-US" sz="2800" dirty="0">
                <a:solidFill>
                  <a:schemeClr val="bg2"/>
                </a:solidFill>
              </a:rPr>
              <a:t>Balance our assessment systems to serve a diverse array of users</a:t>
            </a:r>
          </a:p>
        </p:txBody>
      </p:sp>
      <p:sp>
        <p:nvSpPr>
          <p:cNvPr id="9" name="Footer Placeholder 8">
            <a:extLst>
              <a:ext uri="{FF2B5EF4-FFF2-40B4-BE49-F238E27FC236}">
                <a16:creationId xmlns:a16="http://schemas.microsoft.com/office/drawing/2014/main" id="{19D5C1BC-FC69-47D8-B8AE-62B5CEDD9164}"/>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11" name="Slide Number Placeholder 10">
            <a:extLst>
              <a:ext uri="{FF2B5EF4-FFF2-40B4-BE49-F238E27FC236}">
                <a16:creationId xmlns:a16="http://schemas.microsoft.com/office/drawing/2014/main" id="{90B5E38A-6407-4699-949C-78037ABD37B4}"/>
              </a:ext>
            </a:extLst>
          </p:cNvPr>
          <p:cNvSpPr>
            <a:spLocks noGrp="1"/>
          </p:cNvSpPr>
          <p:nvPr>
            <p:ph type="sldNum" sz="quarter" idx="12"/>
          </p:nvPr>
        </p:nvSpPr>
        <p:spPr/>
        <p:txBody>
          <a:bodyPr/>
          <a:lstStyle/>
          <a:p>
            <a:fld id="{0B969DCD-B566-4F58-92A3-B98CDD2E7620}" type="slidenum">
              <a:rPr lang="en-US" smtClean="0"/>
              <a:t>17</a:t>
            </a:fld>
            <a:endParaRPr lang="en-US"/>
          </a:p>
        </p:txBody>
      </p:sp>
    </p:spTree>
    <p:extLst>
      <p:ext uri="{BB962C8B-B14F-4D97-AF65-F5344CB8AC3E}">
        <p14:creationId xmlns:p14="http://schemas.microsoft.com/office/powerpoint/2010/main" val="1932160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13A5A-1771-4608-A989-265B952EBA8C}"/>
              </a:ext>
            </a:extLst>
          </p:cNvPr>
          <p:cNvSpPr>
            <a:spLocks noGrp="1"/>
          </p:cNvSpPr>
          <p:nvPr>
            <p:ph type="title"/>
          </p:nvPr>
        </p:nvSpPr>
        <p:spPr>
          <a:xfrm>
            <a:off x="643467" y="1325880"/>
            <a:ext cx="3089437" cy="4206240"/>
          </a:xfrm>
        </p:spPr>
        <p:txBody>
          <a:bodyPr>
            <a:normAutofit/>
          </a:bodyPr>
          <a:lstStyle/>
          <a:p>
            <a:pPr algn="r"/>
            <a:r>
              <a:rPr lang="en-US" sz="3200" b="1" dirty="0">
                <a:solidFill>
                  <a:srgbClr val="E27410"/>
                </a:solidFill>
                <a:latin typeface="+mn-lt"/>
              </a:rPr>
              <a:t>Assessment </a:t>
            </a:r>
            <a:r>
              <a:rPr lang="en-US" sz="3200" b="1" dirty="0">
                <a:solidFill>
                  <a:schemeClr val="tx2"/>
                </a:solidFill>
                <a:latin typeface="+mn-lt"/>
              </a:rPr>
              <a:t>is the process of gathering information to inform educational decisions</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BFC67D-91D6-4621-B20E-1BB0B3D0863D}"/>
              </a:ext>
            </a:extLst>
          </p:cNvPr>
          <p:cNvSpPr>
            <a:spLocks noGrp="1"/>
          </p:cNvSpPr>
          <p:nvPr>
            <p:ph idx="1"/>
          </p:nvPr>
        </p:nvSpPr>
        <p:spPr>
          <a:xfrm>
            <a:off x="4381668" y="1126067"/>
            <a:ext cx="6605331" cy="4605866"/>
          </a:xfrm>
        </p:spPr>
        <p:txBody>
          <a:bodyPr anchor="ctr">
            <a:normAutofit/>
          </a:bodyPr>
          <a:lstStyle/>
          <a:p>
            <a:pPr>
              <a:lnSpc>
                <a:spcPct val="100000"/>
              </a:lnSpc>
              <a:spcAft>
                <a:spcPts val="600"/>
              </a:spcAft>
            </a:pPr>
            <a:r>
              <a:rPr lang="en-US" sz="3600" dirty="0">
                <a:solidFill>
                  <a:srgbClr val="003399"/>
                </a:solidFill>
              </a:rPr>
              <a:t>But what decisions?</a:t>
            </a:r>
          </a:p>
          <a:p>
            <a:pPr>
              <a:lnSpc>
                <a:spcPct val="100000"/>
              </a:lnSpc>
              <a:spcAft>
                <a:spcPts val="600"/>
              </a:spcAft>
            </a:pPr>
            <a:r>
              <a:rPr lang="en-US" sz="3600" dirty="0">
                <a:solidFill>
                  <a:srgbClr val="003399"/>
                </a:solidFill>
              </a:rPr>
              <a:t>Who’s making them?</a:t>
            </a:r>
          </a:p>
          <a:p>
            <a:pPr>
              <a:lnSpc>
                <a:spcPct val="100000"/>
              </a:lnSpc>
              <a:spcAft>
                <a:spcPts val="600"/>
              </a:spcAft>
            </a:pPr>
            <a:r>
              <a:rPr lang="en-US" sz="3600" dirty="0">
                <a:solidFill>
                  <a:srgbClr val="003399"/>
                </a:solidFill>
              </a:rPr>
              <a:t>What information do they need?</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22234A3E-4EC7-4753-9B17-A2ECCAC454EC}"/>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6" name="Slide Number Placeholder 5">
            <a:extLst>
              <a:ext uri="{FF2B5EF4-FFF2-40B4-BE49-F238E27FC236}">
                <a16:creationId xmlns:a16="http://schemas.microsoft.com/office/drawing/2014/main" id="{EFE36BD6-5521-406B-A3F2-28D032EAE0DE}"/>
              </a:ext>
            </a:extLst>
          </p:cNvPr>
          <p:cNvSpPr>
            <a:spLocks noGrp="1"/>
          </p:cNvSpPr>
          <p:nvPr>
            <p:ph type="sldNum" sz="quarter" idx="12"/>
          </p:nvPr>
        </p:nvSpPr>
        <p:spPr/>
        <p:txBody>
          <a:bodyPr/>
          <a:lstStyle/>
          <a:p>
            <a:fld id="{0B969DCD-B566-4F58-92A3-B98CDD2E7620}" type="slidenum">
              <a:rPr lang="en-US" smtClean="0"/>
              <a:t>18</a:t>
            </a:fld>
            <a:endParaRPr lang="en-US"/>
          </a:p>
        </p:txBody>
      </p:sp>
    </p:spTree>
    <p:extLst>
      <p:ext uri="{BB962C8B-B14F-4D97-AF65-F5344CB8AC3E}">
        <p14:creationId xmlns:p14="http://schemas.microsoft.com/office/powerpoint/2010/main" val="2076360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13A5A-1771-4608-A989-265B952EBA8C}"/>
              </a:ext>
            </a:extLst>
          </p:cNvPr>
          <p:cNvSpPr>
            <a:spLocks noGrp="1"/>
          </p:cNvSpPr>
          <p:nvPr>
            <p:ph type="title"/>
          </p:nvPr>
        </p:nvSpPr>
        <p:spPr>
          <a:xfrm>
            <a:off x="643467" y="1325880"/>
            <a:ext cx="3089437" cy="4206240"/>
          </a:xfrm>
        </p:spPr>
        <p:txBody>
          <a:bodyPr>
            <a:normAutofit/>
          </a:bodyPr>
          <a:lstStyle/>
          <a:p>
            <a:pPr algn="r"/>
            <a:r>
              <a:rPr lang="en-US" sz="3200" b="1" dirty="0">
                <a:solidFill>
                  <a:schemeClr val="tx2"/>
                </a:solidFill>
                <a:latin typeface="+mn-lt"/>
              </a:rPr>
              <a:t>There are lots of assessment users</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BFC67D-91D6-4621-B20E-1BB0B3D0863D}"/>
              </a:ext>
            </a:extLst>
          </p:cNvPr>
          <p:cNvSpPr>
            <a:spLocks noGrp="1"/>
          </p:cNvSpPr>
          <p:nvPr>
            <p:ph idx="1"/>
          </p:nvPr>
        </p:nvSpPr>
        <p:spPr>
          <a:xfrm>
            <a:off x="4381668" y="1126066"/>
            <a:ext cx="6605331" cy="4633465"/>
          </a:xfrm>
        </p:spPr>
        <p:txBody>
          <a:bodyPr anchor="ctr">
            <a:normAutofit/>
          </a:bodyPr>
          <a:lstStyle/>
          <a:p>
            <a:pPr marL="0" indent="0">
              <a:lnSpc>
                <a:spcPct val="100000"/>
              </a:lnSpc>
              <a:spcBef>
                <a:spcPts val="600"/>
              </a:spcBef>
              <a:spcAft>
                <a:spcPts val="0"/>
              </a:spcAft>
              <a:buNone/>
            </a:pPr>
            <a:r>
              <a:rPr lang="en-US" sz="2800" b="1" dirty="0">
                <a:solidFill>
                  <a:schemeClr val="accent4"/>
                </a:solidFill>
              </a:rPr>
              <a:t>CLASSROOM ASSESSMENT</a:t>
            </a:r>
          </a:p>
          <a:p>
            <a:pPr>
              <a:lnSpc>
                <a:spcPct val="100000"/>
              </a:lnSpc>
              <a:spcBef>
                <a:spcPts val="600"/>
              </a:spcBef>
              <a:spcAft>
                <a:spcPts val="600"/>
              </a:spcAft>
            </a:pPr>
            <a:r>
              <a:rPr lang="en-US" sz="2800" dirty="0">
                <a:solidFill>
                  <a:srgbClr val="003399"/>
                </a:solidFill>
              </a:rPr>
              <a:t>Students and Teachers</a:t>
            </a:r>
          </a:p>
          <a:p>
            <a:pPr marL="0" indent="0">
              <a:lnSpc>
                <a:spcPct val="100000"/>
              </a:lnSpc>
              <a:spcBef>
                <a:spcPts val="600"/>
              </a:spcBef>
              <a:spcAft>
                <a:spcPts val="0"/>
              </a:spcAft>
              <a:buNone/>
            </a:pPr>
            <a:r>
              <a:rPr lang="en-US" sz="2800" b="1" dirty="0">
                <a:solidFill>
                  <a:schemeClr val="accent4"/>
                </a:solidFill>
              </a:rPr>
              <a:t>INTERIM BENCHMARK ASSESSMENTS</a:t>
            </a:r>
          </a:p>
          <a:p>
            <a:pPr>
              <a:lnSpc>
                <a:spcPct val="100000"/>
              </a:lnSpc>
              <a:spcBef>
                <a:spcPts val="600"/>
              </a:spcBef>
              <a:spcAft>
                <a:spcPts val="600"/>
              </a:spcAft>
            </a:pPr>
            <a:r>
              <a:rPr lang="en-US" sz="2800" dirty="0">
                <a:solidFill>
                  <a:srgbClr val="003399"/>
                </a:solidFill>
              </a:rPr>
              <a:t>PLCs/School Leaders/Program Managers</a:t>
            </a:r>
          </a:p>
          <a:p>
            <a:pPr marL="0" indent="0">
              <a:lnSpc>
                <a:spcPct val="100000"/>
              </a:lnSpc>
              <a:spcBef>
                <a:spcPts val="600"/>
              </a:spcBef>
              <a:spcAft>
                <a:spcPts val="0"/>
              </a:spcAft>
              <a:buNone/>
            </a:pPr>
            <a:r>
              <a:rPr lang="en-US" sz="2800" b="1" dirty="0">
                <a:solidFill>
                  <a:schemeClr val="accent4"/>
                </a:solidFill>
              </a:rPr>
              <a:t>ANNUAL STANDARDIZED TESTS</a:t>
            </a:r>
          </a:p>
          <a:p>
            <a:pPr>
              <a:lnSpc>
                <a:spcPct val="100000"/>
              </a:lnSpc>
              <a:spcBef>
                <a:spcPts val="600"/>
              </a:spcBef>
              <a:spcAft>
                <a:spcPts val="600"/>
              </a:spcAft>
            </a:pPr>
            <a:r>
              <a:rPr lang="en-US" sz="2800" dirty="0">
                <a:solidFill>
                  <a:srgbClr val="003399"/>
                </a:solidFill>
              </a:rPr>
              <a:t>School Leaders &amp; Policymakers</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22234A3E-4EC7-4753-9B17-A2ECCAC454EC}"/>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6" name="Slide Number Placeholder 5">
            <a:extLst>
              <a:ext uri="{FF2B5EF4-FFF2-40B4-BE49-F238E27FC236}">
                <a16:creationId xmlns:a16="http://schemas.microsoft.com/office/drawing/2014/main" id="{EFE36BD6-5521-406B-A3F2-28D032EAE0DE}"/>
              </a:ext>
            </a:extLst>
          </p:cNvPr>
          <p:cNvSpPr>
            <a:spLocks noGrp="1"/>
          </p:cNvSpPr>
          <p:nvPr>
            <p:ph type="sldNum" sz="quarter" idx="12"/>
          </p:nvPr>
        </p:nvSpPr>
        <p:spPr/>
        <p:txBody>
          <a:bodyPr/>
          <a:lstStyle/>
          <a:p>
            <a:fld id="{0B969DCD-B566-4F58-92A3-B98CDD2E7620}" type="slidenum">
              <a:rPr lang="en-US" smtClean="0"/>
              <a:t>19</a:t>
            </a:fld>
            <a:endParaRPr lang="en-US"/>
          </a:p>
        </p:txBody>
      </p:sp>
    </p:spTree>
    <p:extLst>
      <p:ext uri="{BB962C8B-B14F-4D97-AF65-F5344CB8AC3E}">
        <p14:creationId xmlns:p14="http://schemas.microsoft.com/office/powerpoint/2010/main" val="42916303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1">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2A0BD-305B-41B3-80DF-E223CF51303D}"/>
              </a:ext>
            </a:extLst>
          </p:cNvPr>
          <p:cNvSpPr>
            <a:spLocks noGrp="1"/>
          </p:cNvSpPr>
          <p:nvPr>
            <p:ph type="title"/>
          </p:nvPr>
        </p:nvSpPr>
        <p:spPr>
          <a:xfrm>
            <a:off x="622570" y="838646"/>
            <a:ext cx="3709991" cy="5180709"/>
          </a:xfrm>
        </p:spPr>
        <p:txBody>
          <a:bodyPr vert="horz" lIns="91440" tIns="45720" rIns="91440" bIns="45720" rtlCol="0" anchor="ctr">
            <a:normAutofit/>
          </a:bodyPr>
          <a:lstStyle/>
          <a:p>
            <a:pPr>
              <a:lnSpc>
                <a:spcPct val="150000"/>
              </a:lnSpc>
            </a:pPr>
            <a:r>
              <a:rPr lang="en-US" sz="3600" b="1" dirty="0"/>
              <a:t>An Interactive workshop in four parts</a:t>
            </a:r>
          </a:p>
        </p:txBody>
      </p:sp>
      <p:sp useBgFill="1">
        <p:nvSpPr>
          <p:cNvPr id="11" name="Rectangle 13">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2EFD8C-9619-4B3B-965B-7078E50AC3BB}"/>
              </a:ext>
            </a:extLst>
          </p:cNvPr>
          <p:cNvSpPr>
            <a:spLocks noGrp="1"/>
          </p:cNvSpPr>
          <p:nvPr>
            <p:ph idx="4294967295"/>
          </p:nvPr>
        </p:nvSpPr>
        <p:spPr>
          <a:xfrm>
            <a:off x="5163671" y="838647"/>
            <a:ext cx="5823328" cy="5180708"/>
          </a:xfrm>
        </p:spPr>
        <p:txBody>
          <a:bodyPr vert="horz" lIns="91440" tIns="45720" rIns="91440" bIns="45720" rtlCol="0" anchor="ctr">
            <a:normAutofit/>
          </a:bodyPr>
          <a:lstStyle/>
          <a:p>
            <a:pPr marL="1660525" indent="-1660525">
              <a:buNone/>
              <a:tabLst>
                <a:tab pos="1660525" algn="l"/>
              </a:tabLst>
            </a:pPr>
            <a:r>
              <a:rPr lang="en-US" sz="2800" b="1" dirty="0">
                <a:solidFill>
                  <a:schemeClr val="tx2"/>
                </a:solidFill>
              </a:rPr>
              <a:t>Session 1: 	</a:t>
            </a:r>
            <a:r>
              <a:rPr lang="en-US" sz="2800" dirty="0">
                <a:solidFill>
                  <a:schemeClr val="accent1"/>
                </a:solidFill>
              </a:rPr>
              <a:t>Balanced</a:t>
            </a:r>
            <a:r>
              <a:rPr lang="en-US" sz="2800" dirty="0">
                <a:solidFill>
                  <a:schemeClr val="tx2"/>
                </a:solidFill>
              </a:rPr>
              <a:t> Local Assessment Systems</a:t>
            </a:r>
          </a:p>
          <a:p>
            <a:pPr marL="1660525" indent="-1660525">
              <a:buNone/>
              <a:tabLst>
                <a:tab pos="1660525" algn="l"/>
              </a:tabLst>
            </a:pPr>
            <a:r>
              <a:rPr lang="en-US" sz="2800" b="1" dirty="0">
                <a:solidFill>
                  <a:schemeClr val="tx2"/>
                </a:solidFill>
              </a:rPr>
              <a:t>Session 2: 	</a:t>
            </a:r>
            <a:r>
              <a:rPr lang="en-US" sz="2800" dirty="0">
                <a:solidFill>
                  <a:schemeClr val="tx2"/>
                </a:solidFill>
              </a:rPr>
              <a:t>Foundation of Assessment Literacy</a:t>
            </a:r>
          </a:p>
          <a:p>
            <a:pPr marL="1660525" indent="-1660525">
              <a:buNone/>
              <a:tabLst>
                <a:tab pos="1660525" algn="l"/>
              </a:tabLst>
            </a:pPr>
            <a:r>
              <a:rPr lang="en-US" sz="2800" b="1" dirty="0">
                <a:solidFill>
                  <a:schemeClr val="tx2"/>
                </a:solidFill>
              </a:rPr>
              <a:t>Session 3: 	</a:t>
            </a:r>
            <a:r>
              <a:rPr lang="en-US" sz="2800" dirty="0">
                <a:solidFill>
                  <a:schemeClr val="tx2"/>
                </a:solidFill>
              </a:rPr>
              <a:t>Emotional Dynamics of Assessment</a:t>
            </a:r>
          </a:p>
          <a:p>
            <a:pPr marL="1660525" indent="-1660525">
              <a:buNone/>
              <a:tabLst>
                <a:tab pos="1660525" algn="l"/>
              </a:tabLst>
            </a:pPr>
            <a:r>
              <a:rPr lang="en-US" sz="2800" b="1" dirty="0">
                <a:solidFill>
                  <a:schemeClr val="tx2"/>
                </a:solidFill>
              </a:rPr>
              <a:t>Session 4: 	</a:t>
            </a:r>
            <a:r>
              <a:rPr lang="en-US" sz="2800" dirty="0">
                <a:solidFill>
                  <a:schemeClr val="tx2"/>
                </a:solidFill>
              </a:rPr>
              <a:t>Evaluate Your Assessment System</a:t>
            </a:r>
          </a:p>
        </p:txBody>
      </p:sp>
      <p:sp>
        <p:nvSpPr>
          <p:cNvPr id="15" name="Footer Placeholder 14">
            <a:extLst>
              <a:ext uri="{FF2B5EF4-FFF2-40B4-BE49-F238E27FC236}">
                <a16:creationId xmlns:a16="http://schemas.microsoft.com/office/drawing/2014/main" id="{029FAE24-B157-4274-B9A7-1AB768F3EF37}"/>
              </a:ext>
            </a:extLst>
          </p:cNvPr>
          <p:cNvSpPr>
            <a:spLocks noGrp="1"/>
          </p:cNvSpPr>
          <p:nvPr>
            <p:ph type="ftr" sz="quarter" idx="11"/>
          </p:nvPr>
        </p:nvSpPr>
        <p:spPr/>
        <p:txBody>
          <a:bodyPr/>
          <a:lstStyle/>
          <a:p>
            <a:r>
              <a:rPr lang="en-US" dirty="0"/>
              <a:t>rickstiggins@gmail.com            www.MichiganAssessmentConsortium.org</a:t>
            </a:r>
          </a:p>
        </p:txBody>
      </p:sp>
      <p:sp>
        <p:nvSpPr>
          <p:cNvPr id="17" name="Slide Number Placeholder 16">
            <a:extLst>
              <a:ext uri="{FF2B5EF4-FFF2-40B4-BE49-F238E27FC236}">
                <a16:creationId xmlns:a16="http://schemas.microsoft.com/office/drawing/2014/main" id="{891E8F36-6E98-4C7F-BFBD-5B3A75989BFF}"/>
              </a:ext>
            </a:extLst>
          </p:cNvPr>
          <p:cNvSpPr>
            <a:spLocks noGrp="1"/>
          </p:cNvSpPr>
          <p:nvPr>
            <p:ph type="sldNum" sz="quarter" idx="12"/>
          </p:nvPr>
        </p:nvSpPr>
        <p:spPr/>
        <p:txBody>
          <a:bodyPr/>
          <a:lstStyle/>
          <a:p>
            <a:fld id="{0B969DCD-B566-4F58-92A3-B98CDD2E7620}" type="slidenum">
              <a:rPr lang="en-US" smtClean="0"/>
              <a:t>2</a:t>
            </a:fld>
            <a:endParaRPr lang="en-US"/>
          </a:p>
        </p:txBody>
      </p:sp>
    </p:spTree>
    <p:extLst>
      <p:ext uri="{BB962C8B-B14F-4D97-AF65-F5344CB8AC3E}">
        <p14:creationId xmlns:p14="http://schemas.microsoft.com/office/powerpoint/2010/main" val="416533975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13A5A-1771-4608-A989-265B952EBA8C}"/>
              </a:ext>
            </a:extLst>
          </p:cNvPr>
          <p:cNvSpPr>
            <a:spLocks noGrp="1"/>
          </p:cNvSpPr>
          <p:nvPr>
            <p:ph type="title"/>
          </p:nvPr>
        </p:nvSpPr>
        <p:spPr>
          <a:xfrm>
            <a:off x="643467" y="1325880"/>
            <a:ext cx="3089437" cy="4206240"/>
          </a:xfrm>
        </p:spPr>
        <p:txBody>
          <a:bodyPr>
            <a:normAutofit/>
          </a:bodyPr>
          <a:lstStyle/>
          <a:p>
            <a:pPr algn="r"/>
            <a:r>
              <a:rPr lang="en-US" sz="3200" b="1" dirty="0">
                <a:solidFill>
                  <a:schemeClr val="tx2"/>
                </a:solidFill>
                <a:latin typeface="+mn-lt"/>
              </a:rPr>
              <a:t>And there are lots of </a:t>
            </a:r>
            <a:br>
              <a:rPr lang="en-US" sz="3200" b="1" dirty="0">
                <a:solidFill>
                  <a:schemeClr val="tx2"/>
                </a:solidFill>
                <a:latin typeface="+mn-lt"/>
              </a:rPr>
            </a:br>
            <a:r>
              <a:rPr lang="en-US" sz="3200" b="1" dirty="0">
                <a:solidFill>
                  <a:schemeClr val="tx2"/>
                </a:solidFill>
                <a:latin typeface="+mn-lt"/>
              </a:rPr>
              <a:t>ways to use assessment</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BFC67D-91D6-4621-B20E-1BB0B3D0863D}"/>
              </a:ext>
            </a:extLst>
          </p:cNvPr>
          <p:cNvSpPr>
            <a:spLocks noGrp="1"/>
          </p:cNvSpPr>
          <p:nvPr>
            <p:ph idx="1"/>
          </p:nvPr>
        </p:nvSpPr>
        <p:spPr>
          <a:xfrm>
            <a:off x="4381668" y="1126066"/>
            <a:ext cx="6605331" cy="4633465"/>
          </a:xfrm>
        </p:spPr>
        <p:txBody>
          <a:bodyPr anchor="ctr">
            <a:normAutofit/>
          </a:bodyPr>
          <a:lstStyle/>
          <a:p>
            <a:pPr marL="0" indent="0">
              <a:lnSpc>
                <a:spcPct val="100000"/>
              </a:lnSpc>
              <a:spcBef>
                <a:spcPts val="600"/>
              </a:spcBef>
              <a:spcAft>
                <a:spcPts val="600"/>
              </a:spcAft>
              <a:buNone/>
            </a:pPr>
            <a:r>
              <a:rPr lang="en-US" sz="3200" dirty="0">
                <a:solidFill>
                  <a:schemeClr val="accent4"/>
                </a:solidFill>
              </a:rPr>
              <a:t>Formative purposes</a:t>
            </a:r>
          </a:p>
          <a:p>
            <a:pPr marL="0" indent="0">
              <a:lnSpc>
                <a:spcPct val="100000"/>
              </a:lnSpc>
              <a:spcBef>
                <a:spcPts val="600"/>
              </a:spcBef>
              <a:spcAft>
                <a:spcPts val="600"/>
              </a:spcAft>
              <a:buNone/>
            </a:pPr>
            <a:r>
              <a:rPr lang="en-US" sz="3200" dirty="0">
                <a:solidFill>
                  <a:schemeClr val="accent4"/>
                </a:solidFill>
              </a:rPr>
              <a:t>Assessment FOR learning</a:t>
            </a:r>
          </a:p>
          <a:p>
            <a:pPr marL="0" indent="0">
              <a:lnSpc>
                <a:spcPct val="100000"/>
              </a:lnSpc>
              <a:spcBef>
                <a:spcPts val="600"/>
              </a:spcBef>
              <a:spcAft>
                <a:spcPts val="600"/>
              </a:spcAft>
              <a:buNone/>
            </a:pPr>
            <a:r>
              <a:rPr lang="en-US" sz="3200" dirty="0">
                <a:solidFill>
                  <a:schemeClr val="accent4"/>
                </a:solidFill>
              </a:rPr>
              <a:t>Summative purposes</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22234A3E-4EC7-4753-9B17-A2ECCAC454EC}"/>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6" name="Slide Number Placeholder 5">
            <a:extLst>
              <a:ext uri="{FF2B5EF4-FFF2-40B4-BE49-F238E27FC236}">
                <a16:creationId xmlns:a16="http://schemas.microsoft.com/office/drawing/2014/main" id="{EFE36BD6-5521-406B-A3F2-28D032EAE0DE}"/>
              </a:ext>
            </a:extLst>
          </p:cNvPr>
          <p:cNvSpPr>
            <a:spLocks noGrp="1"/>
          </p:cNvSpPr>
          <p:nvPr>
            <p:ph type="sldNum" sz="quarter" idx="12"/>
          </p:nvPr>
        </p:nvSpPr>
        <p:spPr/>
        <p:txBody>
          <a:bodyPr/>
          <a:lstStyle/>
          <a:p>
            <a:fld id="{0B969DCD-B566-4F58-92A3-B98CDD2E7620}" type="slidenum">
              <a:rPr lang="en-US" smtClean="0"/>
              <a:t>20</a:t>
            </a:fld>
            <a:endParaRPr lang="en-US"/>
          </a:p>
        </p:txBody>
      </p:sp>
    </p:spTree>
    <p:extLst>
      <p:ext uri="{BB962C8B-B14F-4D97-AF65-F5344CB8AC3E}">
        <p14:creationId xmlns:p14="http://schemas.microsoft.com/office/powerpoint/2010/main" val="1287521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FA41-E915-4C4F-806C-A3C3A80E59BD}"/>
              </a:ext>
            </a:extLst>
          </p:cNvPr>
          <p:cNvSpPr>
            <a:spLocks noGrp="1"/>
          </p:cNvSpPr>
          <p:nvPr>
            <p:ph type="title"/>
          </p:nvPr>
        </p:nvSpPr>
        <p:spPr>
          <a:xfrm>
            <a:off x="1202919" y="284176"/>
            <a:ext cx="9784080" cy="1508760"/>
          </a:xfrm>
        </p:spPr>
        <p:txBody>
          <a:bodyPr>
            <a:normAutofit/>
          </a:bodyPr>
          <a:lstStyle/>
          <a:p>
            <a:r>
              <a:rPr lang="en-US" dirty="0">
                <a:latin typeface="+mn-lt"/>
              </a:rPr>
              <a:t>Formative Assessments</a:t>
            </a:r>
          </a:p>
        </p:txBody>
      </p:sp>
      <p:sp>
        <p:nvSpPr>
          <p:cNvPr id="3" name="Content Placeholder 2">
            <a:extLst>
              <a:ext uri="{FF2B5EF4-FFF2-40B4-BE49-F238E27FC236}">
                <a16:creationId xmlns:a16="http://schemas.microsoft.com/office/drawing/2014/main" id="{A3FAC6CA-B139-443E-92B5-59D1C46E74F9}"/>
              </a:ext>
            </a:extLst>
          </p:cNvPr>
          <p:cNvSpPr>
            <a:spLocks noGrp="1"/>
          </p:cNvSpPr>
          <p:nvPr>
            <p:ph idx="1"/>
          </p:nvPr>
        </p:nvSpPr>
        <p:spPr>
          <a:xfrm>
            <a:off x="1202920" y="2011680"/>
            <a:ext cx="6263640" cy="4206240"/>
          </a:xfrm>
        </p:spPr>
        <p:txBody>
          <a:bodyPr>
            <a:normAutofit/>
          </a:bodyPr>
          <a:lstStyle/>
          <a:p>
            <a:pPr>
              <a:lnSpc>
                <a:spcPct val="100000"/>
              </a:lnSpc>
              <a:spcAft>
                <a:spcPts val="1200"/>
              </a:spcAft>
            </a:pPr>
            <a:r>
              <a:rPr lang="en-US" sz="3200" dirty="0"/>
              <a:t>Purpose is to support student learning </a:t>
            </a:r>
          </a:p>
          <a:p>
            <a:pPr>
              <a:lnSpc>
                <a:spcPct val="100000"/>
              </a:lnSpc>
              <a:spcAft>
                <a:spcPts val="1200"/>
              </a:spcAft>
            </a:pPr>
            <a:r>
              <a:rPr lang="en-US" sz="3200" dirty="0"/>
              <a:t>By informing </a:t>
            </a:r>
            <a:r>
              <a:rPr lang="en-US" sz="3200" dirty="0">
                <a:solidFill>
                  <a:schemeClr val="accent4">
                    <a:lumMod val="60000"/>
                    <a:lumOff val="40000"/>
                  </a:schemeClr>
                </a:solidFill>
              </a:rPr>
              <a:t>teachers</a:t>
            </a:r>
          </a:p>
          <a:p>
            <a:pPr>
              <a:lnSpc>
                <a:spcPct val="100000"/>
              </a:lnSpc>
              <a:spcAft>
                <a:spcPts val="1200"/>
              </a:spcAft>
            </a:pPr>
            <a:r>
              <a:rPr lang="en-US" sz="3200" dirty="0"/>
              <a:t>How to plan instruction to meet student needs</a:t>
            </a:r>
          </a:p>
        </p:txBody>
      </p:sp>
      <p:sp>
        <p:nvSpPr>
          <p:cNvPr id="8" name="Footer Placeholder 7">
            <a:extLst>
              <a:ext uri="{FF2B5EF4-FFF2-40B4-BE49-F238E27FC236}">
                <a16:creationId xmlns:a16="http://schemas.microsoft.com/office/drawing/2014/main" id="{D89CD59F-9D2E-415B-8535-10531AB2DC10}"/>
              </a:ext>
            </a:extLst>
          </p:cNvPr>
          <p:cNvSpPr>
            <a:spLocks noGrp="1"/>
          </p:cNvSpPr>
          <p:nvPr>
            <p:ph type="ftr" sz="quarter" idx="11"/>
          </p:nvPr>
        </p:nvSpPr>
        <p:spPr>
          <a:xfrm>
            <a:off x="3599658" y="6422854"/>
            <a:ext cx="4057230" cy="365125"/>
          </a:xfrm>
        </p:spPr>
        <p:txBody>
          <a:bodyPr>
            <a:normAutofit/>
          </a:bodyPr>
          <a:lstStyle/>
          <a:p>
            <a:pPr>
              <a:lnSpc>
                <a:spcPct val="90000"/>
              </a:lnSpc>
              <a:spcAft>
                <a:spcPts val="600"/>
              </a:spcAft>
            </a:pPr>
            <a:r>
              <a:rPr lang="en-US" sz="1000"/>
              <a:t>rickstiggins@gmail.com            www.MichiganAssessmentConsortium.org</a:t>
            </a:r>
          </a:p>
        </p:txBody>
      </p:sp>
      <p:pic>
        <p:nvPicPr>
          <p:cNvPr id="11" name="Picture 10">
            <a:extLst>
              <a:ext uri="{FF2B5EF4-FFF2-40B4-BE49-F238E27FC236}">
                <a16:creationId xmlns:a16="http://schemas.microsoft.com/office/drawing/2014/main" id="{D3C120EF-E117-437D-96C5-A36C02C8F0BD}"/>
              </a:ext>
            </a:extLst>
          </p:cNvPr>
          <p:cNvPicPr>
            <a:picLocks noChangeAspect="1"/>
          </p:cNvPicPr>
          <p:nvPr/>
        </p:nvPicPr>
        <p:blipFill>
          <a:blip r:embed="rId2">
            <a:extLst>
              <a:ext uri="{28A0092B-C50C-407E-A947-70E740481C1C}">
                <a14:useLocalDpi xmlns:a14="http://schemas.microsoft.com/office/drawing/2010/main" val="0"/>
              </a:ext>
            </a:extLst>
          </a:blip>
          <a:srcRect l="22531" r="22531"/>
          <a:stretch/>
        </p:blipFill>
        <p:spPr>
          <a:xfrm>
            <a:off x="7956467" y="1822028"/>
            <a:ext cx="4232967" cy="5035972"/>
          </a:xfrm>
          <a:prstGeom prst="rect">
            <a:avLst/>
          </a:prstGeom>
        </p:spPr>
      </p:pic>
      <p:sp>
        <p:nvSpPr>
          <p:cNvPr id="9" name="Slide Number Placeholder 8">
            <a:extLst>
              <a:ext uri="{FF2B5EF4-FFF2-40B4-BE49-F238E27FC236}">
                <a16:creationId xmlns:a16="http://schemas.microsoft.com/office/drawing/2014/main" id="{4B8395DF-11A1-4D68-AF38-F351FB25D080}"/>
              </a:ext>
            </a:extLst>
          </p:cNvPr>
          <p:cNvSpPr>
            <a:spLocks noGrp="1"/>
          </p:cNvSpPr>
          <p:nvPr>
            <p:ph type="sldNum" sz="quarter" idx="12"/>
          </p:nvPr>
        </p:nvSpPr>
        <p:spPr>
          <a:xfrm>
            <a:off x="10658927" y="6422854"/>
            <a:ext cx="946264" cy="365125"/>
          </a:xfrm>
        </p:spPr>
        <p:txBody>
          <a:bodyPr>
            <a:normAutofit/>
          </a:bodyPr>
          <a:lstStyle/>
          <a:p>
            <a:pPr>
              <a:spcAft>
                <a:spcPts val="600"/>
              </a:spcAft>
            </a:pPr>
            <a:fld id="{0B969DCD-B566-4F58-92A3-B98CDD2E7620}" type="slidenum">
              <a:rPr lang="en-US">
                <a:solidFill>
                  <a:srgbClr val="FFFFFF"/>
                </a:solidFill>
              </a:rPr>
              <a:pPr>
                <a:spcAft>
                  <a:spcPts val="600"/>
                </a:spcAft>
              </a:pPr>
              <a:t>21</a:t>
            </a:fld>
            <a:endParaRPr lang="en-US">
              <a:solidFill>
                <a:srgbClr val="FFFFFF"/>
              </a:solidFill>
            </a:endParaRPr>
          </a:p>
        </p:txBody>
      </p:sp>
    </p:spTree>
    <p:extLst>
      <p:ext uri="{BB962C8B-B14F-4D97-AF65-F5344CB8AC3E}">
        <p14:creationId xmlns:p14="http://schemas.microsoft.com/office/powerpoint/2010/main" val="188454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FA41-E915-4C4F-806C-A3C3A80E59BD}"/>
              </a:ext>
            </a:extLst>
          </p:cNvPr>
          <p:cNvSpPr>
            <a:spLocks noGrp="1"/>
          </p:cNvSpPr>
          <p:nvPr>
            <p:ph type="title"/>
          </p:nvPr>
        </p:nvSpPr>
        <p:spPr>
          <a:xfrm>
            <a:off x="1202919" y="284176"/>
            <a:ext cx="9784080" cy="1508760"/>
          </a:xfrm>
        </p:spPr>
        <p:txBody>
          <a:bodyPr>
            <a:normAutofit/>
          </a:bodyPr>
          <a:lstStyle/>
          <a:p>
            <a:r>
              <a:rPr lang="en-US" dirty="0">
                <a:latin typeface="+mn-lt"/>
              </a:rPr>
              <a:t>Assessment FOR Learning</a:t>
            </a:r>
          </a:p>
        </p:txBody>
      </p:sp>
      <p:sp>
        <p:nvSpPr>
          <p:cNvPr id="3" name="Content Placeholder 2">
            <a:extLst>
              <a:ext uri="{FF2B5EF4-FFF2-40B4-BE49-F238E27FC236}">
                <a16:creationId xmlns:a16="http://schemas.microsoft.com/office/drawing/2014/main" id="{A3FAC6CA-B139-443E-92B5-59D1C46E74F9}"/>
              </a:ext>
            </a:extLst>
          </p:cNvPr>
          <p:cNvSpPr>
            <a:spLocks noGrp="1"/>
          </p:cNvSpPr>
          <p:nvPr>
            <p:ph idx="1"/>
          </p:nvPr>
        </p:nvSpPr>
        <p:spPr>
          <a:xfrm>
            <a:off x="1202920" y="2011680"/>
            <a:ext cx="6263640" cy="4206240"/>
          </a:xfrm>
        </p:spPr>
        <p:txBody>
          <a:bodyPr>
            <a:noAutofit/>
          </a:bodyPr>
          <a:lstStyle/>
          <a:p>
            <a:pPr>
              <a:lnSpc>
                <a:spcPct val="100000"/>
              </a:lnSpc>
              <a:spcBef>
                <a:spcPts val="0"/>
              </a:spcBef>
              <a:spcAft>
                <a:spcPts val="600"/>
              </a:spcAft>
            </a:pPr>
            <a:r>
              <a:rPr lang="en-US" sz="2800" dirty="0"/>
              <a:t>Purpose is to support student learning</a:t>
            </a:r>
          </a:p>
          <a:p>
            <a:pPr>
              <a:lnSpc>
                <a:spcPct val="100000"/>
              </a:lnSpc>
              <a:spcBef>
                <a:spcPts val="0"/>
              </a:spcBef>
              <a:spcAft>
                <a:spcPts val="600"/>
              </a:spcAft>
            </a:pPr>
            <a:r>
              <a:rPr lang="en-US" sz="2800" dirty="0"/>
              <a:t>By informing </a:t>
            </a:r>
            <a:r>
              <a:rPr lang="en-US" sz="2800" dirty="0">
                <a:solidFill>
                  <a:schemeClr val="accent4">
                    <a:lumMod val="60000"/>
                    <a:lumOff val="40000"/>
                  </a:schemeClr>
                </a:solidFill>
              </a:rPr>
              <a:t>students and teachers </a:t>
            </a:r>
            <a:r>
              <a:rPr lang="en-US" sz="2800" dirty="0"/>
              <a:t>so…</a:t>
            </a:r>
          </a:p>
          <a:p>
            <a:pPr>
              <a:lnSpc>
                <a:spcPct val="100000"/>
              </a:lnSpc>
              <a:spcBef>
                <a:spcPts val="0"/>
              </a:spcBef>
              <a:spcAft>
                <a:spcPts val="600"/>
              </a:spcAft>
            </a:pPr>
            <a:r>
              <a:rPr lang="en-US" sz="2800" dirty="0"/>
              <a:t>Students always know:</a:t>
            </a:r>
          </a:p>
          <a:p>
            <a:pPr marL="801688" lvl="1" indent="-457200">
              <a:lnSpc>
                <a:spcPct val="100000"/>
              </a:lnSpc>
              <a:spcBef>
                <a:spcPts val="0"/>
              </a:spcBef>
              <a:spcAft>
                <a:spcPts val="600"/>
              </a:spcAft>
              <a:buFont typeface="Wingdings" panose="05000000000000000000" pitchFamily="2" charset="2"/>
              <a:buChar char=""/>
            </a:pPr>
            <a:r>
              <a:rPr lang="en-US" sz="2800" dirty="0"/>
              <a:t>Where am I going in my learning?</a:t>
            </a:r>
          </a:p>
          <a:p>
            <a:pPr marL="801688" lvl="1" indent="-457200">
              <a:lnSpc>
                <a:spcPct val="100000"/>
              </a:lnSpc>
              <a:spcBef>
                <a:spcPts val="0"/>
              </a:spcBef>
              <a:spcAft>
                <a:spcPts val="600"/>
              </a:spcAft>
              <a:buFont typeface="Wingdings" panose="05000000000000000000" pitchFamily="2" charset="2"/>
              <a:buChar char=""/>
            </a:pPr>
            <a:r>
              <a:rPr lang="en-US" sz="2800" dirty="0"/>
              <a:t>Where am I now relative to that destination?</a:t>
            </a:r>
          </a:p>
          <a:p>
            <a:pPr marL="801688" lvl="1" indent="-457200">
              <a:lnSpc>
                <a:spcPct val="100000"/>
              </a:lnSpc>
              <a:spcBef>
                <a:spcPts val="0"/>
              </a:spcBef>
              <a:spcAft>
                <a:spcPts val="600"/>
              </a:spcAft>
              <a:buFont typeface="Wingdings" panose="05000000000000000000" pitchFamily="2" charset="2"/>
              <a:buChar char=""/>
            </a:pPr>
            <a:r>
              <a:rPr lang="en-US" sz="2800" dirty="0"/>
              <a:t>How can I close the gap between the two?</a:t>
            </a:r>
          </a:p>
        </p:txBody>
      </p:sp>
      <p:sp>
        <p:nvSpPr>
          <p:cNvPr id="8" name="Footer Placeholder 7">
            <a:extLst>
              <a:ext uri="{FF2B5EF4-FFF2-40B4-BE49-F238E27FC236}">
                <a16:creationId xmlns:a16="http://schemas.microsoft.com/office/drawing/2014/main" id="{D89CD59F-9D2E-415B-8535-10531AB2DC10}"/>
              </a:ext>
            </a:extLst>
          </p:cNvPr>
          <p:cNvSpPr>
            <a:spLocks noGrp="1"/>
          </p:cNvSpPr>
          <p:nvPr>
            <p:ph type="ftr" sz="quarter" idx="11"/>
          </p:nvPr>
        </p:nvSpPr>
        <p:spPr>
          <a:xfrm>
            <a:off x="3599658" y="6422854"/>
            <a:ext cx="4057230" cy="365125"/>
          </a:xfrm>
        </p:spPr>
        <p:txBody>
          <a:bodyPr>
            <a:normAutofit/>
          </a:bodyPr>
          <a:lstStyle/>
          <a:p>
            <a:pPr>
              <a:lnSpc>
                <a:spcPct val="90000"/>
              </a:lnSpc>
              <a:spcAft>
                <a:spcPts val="600"/>
              </a:spcAft>
            </a:pPr>
            <a:r>
              <a:rPr lang="en-US" sz="1000"/>
              <a:t>rickstiggins@gmail.com            www.MichiganAssessmentConsortium.org</a:t>
            </a:r>
          </a:p>
        </p:txBody>
      </p:sp>
      <p:pic>
        <p:nvPicPr>
          <p:cNvPr id="11" name="Picture 10">
            <a:extLst>
              <a:ext uri="{FF2B5EF4-FFF2-40B4-BE49-F238E27FC236}">
                <a16:creationId xmlns:a16="http://schemas.microsoft.com/office/drawing/2014/main" id="{D3C120EF-E117-437D-96C5-A36C02C8F0BD}"/>
              </a:ext>
            </a:extLst>
          </p:cNvPr>
          <p:cNvPicPr>
            <a:picLocks noChangeAspect="1"/>
          </p:cNvPicPr>
          <p:nvPr/>
        </p:nvPicPr>
        <p:blipFill rotWithShape="1">
          <a:blip r:embed="rId2">
            <a:extLst>
              <a:ext uri="{28A0092B-C50C-407E-A947-70E740481C1C}">
                <a14:useLocalDpi xmlns:a14="http://schemas.microsoft.com/office/drawing/2010/main" val="0"/>
              </a:ext>
            </a:extLst>
          </a:blip>
          <a:srcRect l="27715" r="16219"/>
          <a:stretch/>
        </p:blipFill>
        <p:spPr>
          <a:xfrm>
            <a:off x="7956467" y="1822028"/>
            <a:ext cx="4232967" cy="5035972"/>
          </a:xfrm>
          <a:prstGeom prst="rect">
            <a:avLst/>
          </a:prstGeom>
        </p:spPr>
      </p:pic>
      <p:sp>
        <p:nvSpPr>
          <p:cNvPr id="9" name="Slide Number Placeholder 8">
            <a:extLst>
              <a:ext uri="{FF2B5EF4-FFF2-40B4-BE49-F238E27FC236}">
                <a16:creationId xmlns:a16="http://schemas.microsoft.com/office/drawing/2014/main" id="{4B8395DF-11A1-4D68-AF38-F351FB25D080}"/>
              </a:ext>
            </a:extLst>
          </p:cNvPr>
          <p:cNvSpPr>
            <a:spLocks noGrp="1"/>
          </p:cNvSpPr>
          <p:nvPr>
            <p:ph type="sldNum" sz="quarter" idx="12"/>
          </p:nvPr>
        </p:nvSpPr>
        <p:spPr>
          <a:xfrm>
            <a:off x="10658927" y="6422854"/>
            <a:ext cx="946264" cy="365125"/>
          </a:xfrm>
        </p:spPr>
        <p:txBody>
          <a:bodyPr>
            <a:normAutofit/>
          </a:bodyPr>
          <a:lstStyle/>
          <a:p>
            <a:pPr>
              <a:spcAft>
                <a:spcPts val="600"/>
              </a:spcAft>
            </a:pPr>
            <a:fld id="{0B969DCD-B566-4F58-92A3-B98CDD2E7620}" type="slidenum">
              <a:rPr lang="en-US">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407270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FA41-E915-4C4F-806C-A3C3A80E59BD}"/>
              </a:ext>
            </a:extLst>
          </p:cNvPr>
          <p:cNvSpPr>
            <a:spLocks noGrp="1"/>
          </p:cNvSpPr>
          <p:nvPr>
            <p:ph type="title"/>
          </p:nvPr>
        </p:nvSpPr>
        <p:spPr>
          <a:xfrm>
            <a:off x="1202919" y="284176"/>
            <a:ext cx="9784080" cy="1508760"/>
          </a:xfrm>
        </p:spPr>
        <p:txBody>
          <a:bodyPr>
            <a:normAutofit/>
          </a:bodyPr>
          <a:lstStyle/>
          <a:p>
            <a:r>
              <a:rPr lang="en-US" dirty="0">
                <a:latin typeface="+mn-lt"/>
              </a:rPr>
              <a:t>Summative Assessment</a:t>
            </a:r>
          </a:p>
        </p:txBody>
      </p:sp>
      <p:sp>
        <p:nvSpPr>
          <p:cNvPr id="3" name="Content Placeholder 2">
            <a:extLst>
              <a:ext uri="{FF2B5EF4-FFF2-40B4-BE49-F238E27FC236}">
                <a16:creationId xmlns:a16="http://schemas.microsoft.com/office/drawing/2014/main" id="{A3FAC6CA-B139-443E-92B5-59D1C46E74F9}"/>
              </a:ext>
            </a:extLst>
          </p:cNvPr>
          <p:cNvSpPr>
            <a:spLocks noGrp="1"/>
          </p:cNvSpPr>
          <p:nvPr>
            <p:ph idx="1"/>
          </p:nvPr>
        </p:nvSpPr>
        <p:spPr>
          <a:xfrm>
            <a:off x="1202920" y="2011680"/>
            <a:ext cx="6263640" cy="4206240"/>
          </a:xfrm>
        </p:spPr>
        <p:txBody>
          <a:bodyPr>
            <a:noAutofit/>
          </a:bodyPr>
          <a:lstStyle/>
          <a:p>
            <a:pPr>
              <a:lnSpc>
                <a:spcPct val="100000"/>
              </a:lnSpc>
              <a:spcBef>
                <a:spcPts val="0"/>
              </a:spcBef>
              <a:spcAft>
                <a:spcPts val="1200"/>
              </a:spcAft>
            </a:pPr>
            <a:r>
              <a:rPr lang="en-US" sz="2400" dirty="0"/>
              <a:t>Purpose is to judge the sufficiency of student learning at a point in time in order to inform:</a:t>
            </a:r>
          </a:p>
          <a:p>
            <a:pPr>
              <a:lnSpc>
                <a:spcPct val="100000"/>
              </a:lnSpc>
              <a:spcBef>
                <a:spcPts val="0"/>
              </a:spcBef>
              <a:spcAft>
                <a:spcPts val="1200"/>
              </a:spcAft>
            </a:pPr>
            <a:r>
              <a:rPr lang="en-US" sz="2400" dirty="0"/>
              <a:t>Students and families of achievement status</a:t>
            </a:r>
          </a:p>
          <a:p>
            <a:pPr>
              <a:lnSpc>
                <a:spcPct val="100000"/>
              </a:lnSpc>
              <a:spcBef>
                <a:spcPts val="0"/>
              </a:spcBef>
              <a:spcAft>
                <a:spcPts val="1200"/>
              </a:spcAft>
            </a:pPr>
            <a:r>
              <a:rPr lang="en-US" sz="2400" dirty="0"/>
              <a:t>Teachers can assign grades/standards mastered</a:t>
            </a:r>
          </a:p>
          <a:p>
            <a:pPr>
              <a:lnSpc>
                <a:spcPct val="100000"/>
              </a:lnSpc>
              <a:spcBef>
                <a:spcPts val="0"/>
              </a:spcBef>
              <a:spcAft>
                <a:spcPts val="1200"/>
              </a:spcAft>
            </a:pPr>
            <a:r>
              <a:rPr lang="en-US" sz="2400" dirty="0"/>
              <a:t>Program managers and school leaders who make improvements across schools/classrooms</a:t>
            </a:r>
          </a:p>
          <a:p>
            <a:pPr>
              <a:lnSpc>
                <a:spcPct val="100000"/>
              </a:lnSpc>
              <a:spcBef>
                <a:spcPts val="0"/>
              </a:spcBef>
              <a:spcAft>
                <a:spcPts val="1200"/>
              </a:spcAft>
            </a:pPr>
            <a:r>
              <a:rPr lang="en-US" sz="2400" dirty="0"/>
              <a:t>Policy makers who set priorities to guide practice and allocate resources</a:t>
            </a:r>
          </a:p>
        </p:txBody>
      </p:sp>
      <p:sp>
        <p:nvSpPr>
          <p:cNvPr id="8" name="Footer Placeholder 7">
            <a:extLst>
              <a:ext uri="{FF2B5EF4-FFF2-40B4-BE49-F238E27FC236}">
                <a16:creationId xmlns:a16="http://schemas.microsoft.com/office/drawing/2014/main" id="{D89CD59F-9D2E-415B-8535-10531AB2DC10}"/>
              </a:ext>
            </a:extLst>
          </p:cNvPr>
          <p:cNvSpPr>
            <a:spLocks noGrp="1"/>
          </p:cNvSpPr>
          <p:nvPr>
            <p:ph type="ftr" sz="quarter" idx="11"/>
          </p:nvPr>
        </p:nvSpPr>
        <p:spPr>
          <a:xfrm>
            <a:off x="3599658" y="6422854"/>
            <a:ext cx="4057230" cy="365125"/>
          </a:xfrm>
        </p:spPr>
        <p:txBody>
          <a:bodyPr>
            <a:normAutofit/>
          </a:bodyPr>
          <a:lstStyle/>
          <a:p>
            <a:pPr>
              <a:lnSpc>
                <a:spcPct val="90000"/>
              </a:lnSpc>
              <a:spcAft>
                <a:spcPts val="600"/>
              </a:spcAft>
            </a:pPr>
            <a:r>
              <a:rPr lang="en-US" sz="1000"/>
              <a:t>rickstiggins@gmail.com            www.MichiganAssessmentConsortium.org</a:t>
            </a:r>
          </a:p>
        </p:txBody>
      </p:sp>
      <p:pic>
        <p:nvPicPr>
          <p:cNvPr id="11" name="Picture 10">
            <a:extLst>
              <a:ext uri="{FF2B5EF4-FFF2-40B4-BE49-F238E27FC236}">
                <a16:creationId xmlns:a16="http://schemas.microsoft.com/office/drawing/2014/main" id="{D3C120EF-E117-437D-96C5-A36C02C8F0BD}"/>
              </a:ext>
            </a:extLst>
          </p:cNvPr>
          <p:cNvPicPr>
            <a:picLocks noChangeAspect="1"/>
          </p:cNvPicPr>
          <p:nvPr/>
        </p:nvPicPr>
        <p:blipFill>
          <a:blip r:embed="rId2">
            <a:extLst>
              <a:ext uri="{28A0092B-C50C-407E-A947-70E740481C1C}">
                <a14:useLocalDpi xmlns:a14="http://schemas.microsoft.com/office/drawing/2010/main" val="0"/>
              </a:ext>
            </a:extLst>
          </a:blip>
          <a:srcRect l="21968" r="21968"/>
          <a:stretch/>
        </p:blipFill>
        <p:spPr>
          <a:xfrm>
            <a:off x="7956467" y="1822028"/>
            <a:ext cx="4232967" cy="5035972"/>
          </a:xfrm>
          <a:prstGeom prst="rect">
            <a:avLst/>
          </a:prstGeom>
        </p:spPr>
      </p:pic>
      <p:sp>
        <p:nvSpPr>
          <p:cNvPr id="9" name="Slide Number Placeholder 8">
            <a:extLst>
              <a:ext uri="{FF2B5EF4-FFF2-40B4-BE49-F238E27FC236}">
                <a16:creationId xmlns:a16="http://schemas.microsoft.com/office/drawing/2014/main" id="{4B8395DF-11A1-4D68-AF38-F351FB25D080}"/>
              </a:ext>
            </a:extLst>
          </p:cNvPr>
          <p:cNvSpPr>
            <a:spLocks noGrp="1"/>
          </p:cNvSpPr>
          <p:nvPr>
            <p:ph type="sldNum" sz="quarter" idx="12"/>
          </p:nvPr>
        </p:nvSpPr>
        <p:spPr>
          <a:xfrm>
            <a:off x="10658927" y="6422854"/>
            <a:ext cx="946264" cy="365125"/>
          </a:xfrm>
        </p:spPr>
        <p:txBody>
          <a:bodyPr>
            <a:normAutofit/>
          </a:bodyPr>
          <a:lstStyle/>
          <a:p>
            <a:pPr>
              <a:spcAft>
                <a:spcPts val="600"/>
              </a:spcAft>
            </a:pPr>
            <a:fld id="{0B969DCD-B566-4F58-92A3-B98CDD2E7620}"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20675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F463-D73C-4A94-AFA9-1021D0AD6A0C}"/>
              </a:ext>
            </a:extLst>
          </p:cNvPr>
          <p:cNvSpPr>
            <a:spLocks noGrp="1"/>
          </p:cNvSpPr>
          <p:nvPr>
            <p:ph type="title"/>
          </p:nvPr>
        </p:nvSpPr>
        <p:spPr>
          <a:xfrm>
            <a:off x="838200" y="245858"/>
            <a:ext cx="10515600" cy="1450420"/>
          </a:xfrm>
        </p:spPr>
        <p:txBody>
          <a:bodyPr>
            <a:normAutofit/>
          </a:bodyPr>
          <a:lstStyle/>
          <a:p>
            <a:pPr algn="ctr"/>
            <a:r>
              <a:rPr lang="en-US" dirty="0">
                <a:latin typeface="+mn-lt"/>
              </a:rPr>
              <a:t>A Balanced Assessment System</a:t>
            </a:r>
          </a:p>
        </p:txBody>
      </p:sp>
      <p:sp>
        <p:nvSpPr>
          <p:cNvPr id="8" name="Footer Placeholder 7">
            <a:extLst>
              <a:ext uri="{FF2B5EF4-FFF2-40B4-BE49-F238E27FC236}">
                <a16:creationId xmlns:a16="http://schemas.microsoft.com/office/drawing/2014/main" id="{88A1B9AD-E99C-4502-82CD-17A5AF025CE1}"/>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9" name="Slide Number Placeholder 8">
            <a:extLst>
              <a:ext uri="{FF2B5EF4-FFF2-40B4-BE49-F238E27FC236}">
                <a16:creationId xmlns:a16="http://schemas.microsoft.com/office/drawing/2014/main" id="{6EFCB7A7-CA76-4F12-8CE1-A04A52C9CD7F}"/>
              </a:ext>
            </a:extLst>
          </p:cNvPr>
          <p:cNvSpPr>
            <a:spLocks noGrp="1"/>
          </p:cNvSpPr>
          <p:nvPr>
            <p:ph type="sldNum" sz="quarter" idx="12"/>
          </p:nvPr>
        </p:nvSpPr>
        <p:spPr/>
        <p:txBody>
          <a:bodyPr/>
          <a:lstStyle/>
          <a:p>
            <a:fld id="{0B969DCD-B566-4F58-92A3-B98CDD2E7620}" type="slidenum">
              <a:rPr lang="en-US" smtClean="0"/>
              <a:t>24</a:t>
            </a:fld>
            <a:endParaRPr lang="en-US"/>
          </a:p>
        </p:txBody>
      </p:sp>
      <p:graphicFrame>
        <p:nvGraphicFramePr>
          <p:cNvPr id="12" name="Content Placeholder 3">
            <a:extLst>
              <a:ext uri="{FF2B5EF4-FFF2-40B4-BE49-F238E27FC236}">
                <a16:creationId xmlns:a16="http://schemas.microsoft.com/office/drawing/2014/main" id="{6F66B7AE-D2C8-450A-A50B-A349AB9C7E5B}"/>
              </a:ext>
            </a:extLst>
          </p:cNvPr>
          <p:cNvGraphicFramePr>
            <a:graphicFrameLocks noGrp="1"/>
          </p:cNvGraphicFramePr>
          <p:nvPr>
            <p:ph idx="1"/>
            <p:extLst>
              <p:ext uri="{D42A27DB-BD31-4B8C-83A1-F6EECF244321}">
                <p14:modId xmlns:p14="http://schemas.microsoft.com/office/powerpoint/2010/main" val="3531473727"/>
              </p:ext>
            </p:extLst>
          </p:nvPr>
        </p:nvGraphicFramePr>
        <p:xfrm>
          <a:off x="982713" y="2148872"/>
          <a:ext cx="10515600" cy="411479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763401440"/>
                    </a:ext>
                  </a:extLst>
                </a:gridCol>
                <a:gridCol w="2628900">
                  <a:extLst>
                    <a:ext uri="{9D8B030D-6E8A-4147-A177-3AD203B41FA5}">
                      <a16:colId xmlns:a16="http://schemas.microsoft.com/office/drawing/2014/main" val="1429612657"/>
                    </a:ext>
                  </a:extLst>
                </a:gridCol>
                <a:gridCol w="2628900">
                  <a:extLst>
                    <a:ext uri="{9D8B030D-6E8A-4147-A177-3AD203B41FA5}">
                      <a16:colId xmlns:a16="http://schemas.microsoft.com/office/drawing/2014/main" val="3443476736"/>
                    </a:ext>
                  </a:extLst>
                </a:gridCol>
                <a:gridCol w="2628900">
                  <a:extLst>
                    <a:ext uri="{9D8B030D-6E8A-4147-A177-3AD203B41FA5}">
                      <a16:colId xmlns:a16="http://schemas.microsoft.com/office/drawing/2014/main" val="3219942739"/>
                    </a:ext>
                  </a:extLst>
                </a:gridCol>
              </a:tblGrid>
              <a:tr h="1125140">
                <a:tc>
                  <a:txBody>
                    <a:bodyPr/>
                    <a:lstStyle/>
                    <a:p>
                      <a:pPr algn="ctr"/>
                      <a:r>
                        <a:rPr lang="en-US" sz="3200" dirty="0"/>
                        <a:t>Users/</a:t>
                      </a:r>
                    </a:p>
                    <a:p>
                      <a:pPr algn="ctr"/>
                      <a:r>
                        <a:rPr lang="en-US" sz="3200" dirty="0"/>
                        <a:t>Uses</a:t>
                      </a:r>
                    </a:p>
                  </a:txBody>
                  <a:tcPr>
                    <a:solidFill>
                      <a:schemeClr val="bg2">
                        <a:lumMod val="75000"/>
                      </a:schemeClr>
                    </a:solidFill>
                  </a:tcPr>
                </a:tc>
                <a:tc>
                  <a:txBody>
                    <a:bodyPr/>
                    <a:lstStyle/>
                    <a:p>
                      <a:pPr algn="ctr"/>
                      <a:r>
                        <a:rPr lang="en-US" sz="3200" dirty="0"/>
                        <a:t>Formative</a:t>
                      </a:r>
                    </a:p>
                  </a:txBody>
                  <a:tcPr>
                    <a:solidFill>
                      <a:schemeClr val="bg2">
                        <a:lumMod val="75000"/>
                      </a:schemeClr>
                    </a:solidFill>
                  </a:tcPr>
                </a:tc>
                <a:tc>
                  <a:txBody>
                    <a:bodyPr/>
                    <a:lstStyle/>
                    <a:p>
                      <a:pPr algn="ctr"/>
                      <a:r>
                        <a:rPr lang="en-US" sz="3200" dirty="0"/>
                        <a:t>Assessment For Learning</a:t>
                      </a:r>
                    </a:p>
                  </a:txBody>
                  <a:tcPr>
                    <a:solidFill>
                      <a:schemeClr val="bg2">
                        <a:lumMod val="75000"/>
                      </a:schemeClr>
                    </a:solidFill>
                  </a:tcPr>
                </a:tc>
                <a:tc>
                  <a:txBody>
                    <a:bodyPr/>
                    <a:lstStyle/>
                    <a:p>
                      <a:pPr algn="ctr"/>
                      <a:r>
                        <a:rPr lang="en-US" sz="3200" dirty="0"/>
                        <a:t>Summative</a:t>
                      </a:r>
                    </a:p>
                  </a:txBody>
                  <a:tcPr>
                    <a:solidFill>
                      <a:schemeClr val="bg2">
                        <a:lumMod val="75000"/>
                      </a:schemeClr>
                    </a:solidFill>
                  </a:tcPr>
                </a:tc>
                <a:extLst>
                  <a:ext uri="{0D108BD9-81ED-4DB2-BD59-A6C34878D82A}">
                    <a16:rowId xmlns:a16="http://schemas.microsoft.com/office/drawing/2014/main" val="3733462075"/>
                  </a:ext>
                </a:extLst>
              </a:tr>
              <a:tr h="996553">
                <a:tc>
                  <a:txBody>
                    <a:bodyPr/>
                    <a:lstStyle/>
                    <a:p>
                      <a:r>
                        <a:rPr lang="en-US" sz="2800" b="1" dirty="0"/>
                        <a:t>Classroom Assessment</a:t>
                      </a:r>
                    </a:p>
                  </a:txBody>
                  <a:tcPr/>
                </a:tc>
                <a:tc>
                  <a:txBody>
                    <a:bodyPr/>
                    <a:lstStyle/>
                    <a:p>
                      <a:r>
                        <a:rPr lang="en-US" sz="2800" dirty="0"/>
                        <a:t>Who? What? Info needed?</a:t>
                      </a:r>
                    </a:p>
                  </a:txBody>
                  <a:tcPr/>
                </a:tc>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587853402"/>
                  </a:ext>
                </a:extLst>
              </a:tr>
              <a:tr h="996553">
                <a:tc>
                  <a:txBody>
                    <a:bodyPr/>
                    <a:lstStyle/>
                    <a:p>
                      <a:r>
                        <a:rPr lang="en-US" sz="2800" b="1" dirty="0"/>
                        <a:t>Interim/</a:t>
                      </a:r>
                    </a:p>
                    <a:p>
                      <a:r>
                        <a:rPr lang="en-US" sz="2800" b="1" dirty="0"/>
                        <a:t>Benchmark</a:t>
                      </a:r>
                    </a:p>
                  </a:txBody>
                  <a:tcPr/>
                </a:tc>
                <a:tc>
                  <a:txBody>
                    <a:bodyPr/>
                    <a:lstStyle/>
                    <a:p>
                      <a:endParaRPr lang="en-US" sz="3600"/>
                    </a:p>
                  </a:txBody>
                  <a:tcPr/>
                </a:tc>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1756445053"/>
                  </a:ext>
                </a:extLst>
              </a:tr>
              <a:tr h="996553">
                <a:tc>
                  <a:txBody>
                    <a:bodyPr/>
                    <a:lstStyle/>
                    <a:p>
                      <a:r>
                        <a:rPr lang="en-US" sz="2800" b="1" dirty="0"/>
                        <a:t>Annual </a:t>
                      </a:r>
                      <a:br>
                        <a:rPr lang="en-US" sz="2800" b="1" dirty="0"/>
                      </a:br>
                      <a:r>
                        <a:rPr lang="en-US" sz="2800" b="1" dirty="0"/>
                        <a:t>Testing</a:t>
                      </a:r>
                    </a:p>
                  </a:txBody>
                  <a:tcPr/>
                </a:tc>
                <a:tc>
                  <a:txBody>
                    <a:bodyPr/>
                    <a:lstStyle/>
                    <a:p>
                      <a:endParaRPr lang="en-US" sz="3600" dirty="0"/>
                    </a:p>
                  </a:txBody>
                  <a:tcPr/>
                </a:tc>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1355665193"/>
                  </a:ext>
                </a:extLst>
              </a:tr>
            </a:tbl>
          </a:graphicData>
        </a:graphic>
      </p:graphicFrame>
    </p:spTree>
    <p:extLst>
      <p:ext uri="{BB962C8B-B14F-4D97-AF65-F5344CB8AC3E}">
        <p14:creationId xmlns:p14="http://schemas.microsoft.com/office/powerpoint/2010/main" val="4468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B4EFC-2151-4D17-BC46-F97E4DD4DB85}"/>
              </a:ext>
            </a:extLst>
          </p:cNvPr>
          <p:cNvSpPr>
            <a:spLocks noGrp="1"/>
          </p:cNvSpPr>
          <p:nvPr>
            <p:ph type="title"/>
          </p:nvPr>
        </p:nvSpPr>
        <p:spPr/>
        <p:txBody>
          <a:bodyPr>
            <a:normAutofit/>
          </a:bodyPr>
          <a:lstStyle/>
          <a:p>
            <a:r>
              <a:rPr lang="en-US" dirty="0">
                <a:latin typeface="+mn-lt"/>
              </a:rPr>
              <a:t>Please refer to the chart handout provided</a:t>
            </a:r>
          </a:p>
        </p:txBody>
      </p:sp>
      <p:pic>
        <p:nvPicPr>
          <p:cNvPr id="12" name="Picture Placeholder 11" descr="Table&#10;&#10;Description automatically generated">
            <a:extLst>
              <a:ext uri="{FF2B5EF4-FFF2-40B4-BE49-F238E27FC236}">
                <a16:creationId xmlns:a16="http://schemas.microsoft.com/office/drawing/2014/main" id="{ADCE7AAE-828F-4AF6-8557-21D544756C8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04" t="-350" r="-454" b="-1047"/>
          <a:stretch/>
        </p:blipFill>
        <p:spPr>
          <a:xfrm>
            <a:off x="1371600" y="1926177"/>
            <a:ext cx="3396343" cy="4477462"/>
          </a:xfrm>
        </p:spPr>
      </p:pic>
      <p:sp>
        <p:nvSpPr>
          <p:cNvPr id="10" name="Text Placeholder 9">
            <a:extLst>
              <a:ext uri="{FF2B5EF4-FFF2-40B4-BE49-F238E27FC236}">
                <a16:creationId xmlns:a16="http://schemas.microsoft.com/office/drawing/2014/main" id="{EC0CA062-5F51-49E0-9403-1A56F087FC6B}"/>
              </a:ext>
            </a:extLst>
          </p:cNvPr>
          <p:cNvSpPr>
            <a:spLocks noGrp="1"/>
          </p:cNvSpPr>
          <p:nvPr>
            <p:ph type="body" sz="half" idx="2"/>
          </p:nvPr>
        </p:nvSpPr>
        <p:spPr>
          <a:xfrm>
            <a:off x="5649686" y="2253343"/>
            <a:ext cx="5337313" cy="3475377"/>
          </a:xfrm>
        </p:spPr>
        <p:txBody>
          <a:bodyPr/>
          <a:lstStyle/>
          <a:p>
            <a:r>
              <a:rPr lang="en-US" sz="2800" dirty="0">
                <a:effectLst/>
                <a:latin typeface="Corbel" panose="020B0503020204020204" pitchFamily="34" charset="0"/>
              </a:rPr>
              <a:t>Framework of a Balanced Local District Assessment System </a:t>
            </a:r>
          </a:p>
          <a:p>
            <a:r>
              <a:rPr lang="en-US" dirty="0">
                <a:latin typeface="Corbel" panose="020B0503020204020204" pitchFamily="34" charset="0"/>
              </a:rPr>
              <a:t>Reproduced from Stiggins, Richard (2017) </a:t>
            </a:r>
            <a:r>
              <a:rPr lang="en-US" i="1" dirty="0">
                <a:latin typeface="Corbel" panose="020B0503020204020204" pitchFamily="34" charset="0"/>
              </a:rPr>
              <a:t>The Perfect Assessment System. </a:t>
            </a:r>
            <a:r>
              <a:rPr lang="en-US" dirty="0">
                <a:latin typeface="Corbel" panose="020B0503020204020204" pitchFamily="34" charset="0"/>
              </a:rPr>
              <a:t>Alexandria, VA. ASCD</a:t>
            </a:r>
          </a:p>
          <a:p>
            <a:endParaRPr lang="en-US" b="0" dirty="0">
              <a:effectLst/>
              <a:latin typeface="Calibri" panose="020F0502020204030204" pitchFamily="34" charset="0"/>
            </a:endParaRPr>
          </a:p>
          <a:p>
            <a:r>
              <a:rPr lang="en-US" sz="2400" b="0" dirty="0">
                <a:effectLst/>
                <a:latin typeface="Corbel" panose="020B0503020204020204" pitchFamily="34" charset="0"/>
              </a:rPr>
              <a:t>Available at </a:t>
            </a:r>
            <a:r>
              <a:rPr lang="en-US" sz="2400" b="0" dirty="0">
                <a:solidFill>
                  <a:schemeClr val="accent4">
                    <a:lumMod val="60000"/>
                    <a:lumOff val="40000"/>
                  </a:schemeClr>
                </a:solidFill>
                <a:effectLst/>
                <a:latin typeface="Corbel" panose="020B0503020204020204" pitchFamily="34" charset="0"/>
                <a:hlinkClick r:id="rId3">
                  <a:extLst>
                    <a:ext uri="{A12FA001-AC4F-418D-AE19-62706E023703}">
                      <ahyp:hlinkClr xmlns:ahyp="http://schemas.microsoft.com/office/drawing/2018/hyperlinkcolor" val="tx"/>
                    </a:ext>
                  </a:extLst>
                </a:hlinkClick>
              </a:rPr>
              <a:t>https://bit.ly</a:t>
            </a:r>
            <a:r>
              <a:rPr lang="en-US" sz="2400" b="0">
                <a:solidFill>
                  <a:schemeClr val="accent4">
                    <a:lumMod val="60000"/>
                    <a:lumOff val="40000"/>
                  </a:schemeClr>
                </a:solidFill>
                <a:effectLst/>
                <a:latin typeface="Corbel" panose="020B0503020204020204" pitchFamily="34" charset="0"/>
                <a:hlinkClick r:id="rId3">
                  <a:extLst>
                    <a:ext uri="{A12FA001-AC4F-418D-AE19-62706E023703}">
                      <ahyp:hlinkClr xmlns:ahyp="http://schemas.microsoft.com/office/drawing/2018/hyperlinkcolor" val="tx"/>
                    </a:ext>
                  </a:extLst>
                </a:hlinkClick>
              </a:rPr>
              <a:t>/Stiggins H1</a:t>
            </a:r>
            <a:r>
              <a:rPr lang="en-US" sz="2400" b="0">
                <a:solidFill>
                  <a:schemeClr val="accent4">
                    <a:lumMod val="60000"/>
                    <a:lumOff val="40000"/>
                  </a:schemeClr>
                </a:solidFill>
                <a:effectLst/>
                <a:latin typeface="Corbel" panose="020B0503020204020204" pitchFamily="34" charset="0"/>
              </a:rPr>
              <a:t> </a:t>
            </a:r>
            <a:endParaRPr lang="en-US" sz="2400" b="0" dirty="0">
              <a:solidFill>
                <a:schemeClr val="accent4">
                  <a:lumMod val="60000"/>
                  <a:lumOff val="40000"/>
                </a:schemeClr>
              </a:solidFill>
              <a:effectLst/>
              <a:latin typeface="Corbel" panose="020B0503020204020204" pitchFamily="34" charset="0"/>
            </a:endParaRPr>
          </a:p>
        </p:txBody>
      </p:sp>
      <p:sp>
        <p:nvSpPr>
          <p:cNvPr id="7" name="Footer Placeholder 6">
            <a:extLst>
              <a:ext uri="{FF2B5EF4-FFF2-40B4-BE49-F238E27FC236}">
                <a16:creationId xmlns:a16="http://schemas.microsoft.com/office/drawing/2014/main" id="{3E38F1B4-7A49-4F25-9358-448EB5303C70}"/>
              </a:ext>
            </a:extLst>
          </p:cNvPr>
          <p:cNvSpPr>
            <a:spLocks noGrp="1"/>
          </p:cNvSpPr>
          <p:nvPr>
            <p:ph type="ftr" sz="quarter" idx="11"/>
          </p:nvPr>
        </p:nvSpPr>
        <p:spPr/>
        <p:txBody>
          <a:bodyPr/>
          <a:lstStyle/>
          <a:p>
            <a:r>
              <a:rPr lang="en-US"/>
              <a:t>rickstiggins@gmail.com            www.MichiganAssessmentConsortium.org</a:t>
            </a:r>
          </a:p>
        </p:txBody>
      </p:sp>
      <p:sp>
        <p:nvSpPr>
          <p:cNvPr id="8" name="Slide Number Placeholder 7">
            <a:extLst>
              <a:ext uri="{FF2B5EF4-FFF2-40B4-BE49-F238E27FC236}">
                <a16:creationId xmlns:a16="http://schemas.microsoft.com/office/drawing/2014/main" id="{934C8228-2131-4BDD-931F-1F3415A89CDC}"/>
              </a:ext>
            </a:extLst>
          </p:cNvPr>
          <p:cNvSpPr>
            <a:spLocks noGrp="1"/>
          </p:cNvSpPr>
          <p:nvPr>
            <p:ph type="sldNum" sz="quarter" idx="12"/>
          </p:nvPr>
        </p:nvSpPr>
        <p:spPr/>
        <p:txBody>
          <a:bodyPr/>
          <a:lstStyle/>
          <a:p>
            <a:fld id="{0B969DCD-B566-4F58-92A3-B98CDD2E7620}" type="slidenum">
              <a:rPr lang="en-US" smtClean="0"/>
              <a:t>25</a:t>
            </a:fld>
            <a:endParaRPr lang="en-US"/>
          </a:p>
        </p:txBody>
      </p:sp>
    </p:spTree>
    <p:extLst>
      <p:ext uri="{BB962C8B-B14F-4D97-AF65-F5344CB8AC3E}">
        <p14:creationId xmlns:p14="http://schemas.microsoft.com/office/powerpoint/2010/main" val="3543441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113808" y="2011680"/>
            <a:ext cx="3846415" cy="4206240"/>
          </a:xfrm>
        </p:spPr>
        <p:txBody>
          <a:bodyPr>
            <a:normAutofit fontScale="92500" lnSpcReduction="10000"/>
          </a:bodyPr>
          <a:lstStyle/>
          <a:p>
            <a:pPr marL="0" indent="0">
              <a:lnSpc>
                <a:spcPct val="110000"/>
              </a:lnSpc>
              <a:spcBef>
                <a:spcPts val="1800"/>
              </a:spcBef>
              <a:spcAft>
                <a:spcPts val="2400"/>
              </a:spcAft>
              <a:buNone/>
            </a:pPr>
            <a:r>
              <a:rPr lang="en-US" sz="3500" dirty="0"/>
              <a:t>DECISION?</a:t>
            </a:r>
          </a:p>
          <a:p>
            <a:pPr marL="0" indent="0">
              <a:lnSpc>
                <a:spcPct val="110000"/>
              </a:lnSpc>
              <a:spcBef>
                <a:spcPts val="1800"/>
              </a:spcBef>
              <a:spcAft>
                <a:spcPts val="2400"/>
              </a:spcAft>
              <a:buNone/>
            </a:pPr>
            <a:r>
              <a:rPr lang="en-US" sz="3500" dirty="0"/>
              <a:t>WHO?</a:t>
            </a:r>
          </a:p>
          <a:p>
            <a:pPr marL="0" indent="0">
              <a:lnSpc>
                <a:spcPct val="110000"/>
              </a:lnSpc>
              <a:spcBef>
                <a:spcPts val="1800"/>
              </a:spcBef>
              <a:spcAft>
                <a:spcPts val="2400"/>
              </a:spcAft>
              <a:buNone/>
            </a:pPr>
            <a:r>
              <a:rPr lang="en-US" sz="3500" dirty="0"/>
              <a:t>HELPFUL INFO?</a:t>
            </a:r>
            <a:r>
              <a:rPr lang="en-US" sz="2600" dirty="0"/>
              <a:t>	</a:t>
            </a:r>
          </a:p>
          <a:p>
            <a:pPr marL="0" indent="0">
              <a:lnSpc>
                <a:spcPct val="110000"/>
              </a:lnSpc>
              <a:spcBef>
                <a:spcPts val="1800"/>
              </a:spcBef>
              <a:spcAft>
                <a:spcPts val="2400"/>
              </a:spcAft>
              <a:buNone/>
            </a:pPr>
            <a:endParaRPr lang="en-US" sz="2600" dirty="0"/>
          </a:p>
        </p:txBody>
      </p:sp>
      <p:sp>
        <p:nvSpPr>
          <p:cNvPr id="5" name="Text Placeholder 4"/>
          <p:cNvSpPr>
            <a:spLocks noGrp="1"/>
          </p:cNvSpPr>
          <p:nvPr>
            <p:ph type="body" idx="4294967295"/>
          </p:nvPr>
        </p:nvSpPr>
        <p:spPr>
          <a:xfrm>
            <a:off x="0" y="1309688"/>
            <a:ext cx="5157788" cy="823912"/>
          </a:xfrm>
        </p:spPr>
        <p:txBody>
          <a:bodyPr>
            <a:normAutofit/>
          </a:bodyPr>
          <a:lstStyle/>
          <a:p>
            <a:r>
              <a:rPr lang="en-US" sz="3200" dirty="0"/>
              <a:t>WAS MERELY TO: </a:t>
            </a:r>
          </a:p>
        </p:txBody>
      </p:sp>
      <p:sp>
        <p:nvSpPr>
          <p:cNvPr id="7" name="Text Placeholder 6"/>
          <p:cNvSpPr>
            <a:spLocks noGrp="1"/>
          </p:cNvSpPr>
          <p:nvPr>
            <p:ph type="body" sz="quarter" idx="4294967295"/>
          </p:nvPr>
        </p:nvSpPr>
        <p:spPr>
          <a:xfrm>
            <a:off x="7008813" y="1296988"/>
            <a:ext cx="5183187" cy="823912"/>
          </a:xfrm>
        </p:spPr>
        <p:txBody>
          <a:bodyPr>
            <a:normAutofit/>
          </a:bodyPr>
          <a:lstStyle/>
          <a:p>
            <a:r>
              <a:rPr lang="en-US" sz="3200" dirty="0"/>
              <a:t>NOW IS TO HELP:</a:t>
            </a:r>
          </a:p>
        </p:txBody>
      </p:sp>
      <p:sp>
        <p:nvSpPr>
          <p:cNvPr id="10" name="Title 9">
            <a:extLst>
              <a:ext uri="{FF2B5EF4-FFF2-40B4-BE49-F238E27FC236}">
                <a16:creationId xmlns:a16="http://schemas.microsoft.com/office/drawing/2014/main" id="{10B88433-8AB8-42B0-9CA4-EF6C84D1E6AE}"/>
              </a:ext>
            </a:extLst>
          </p:cNvPr>
          <p:cNvSpPr>
            <a:spLocks noGrp="1"/>
          </p:cNvSpPr>
          <p:nvPr>
            <p:ph type="title"/>
          </p:nvPr>
        </p:nvSpPr>
        <p:spPr>
          <a:xfrm>
            <a:off x="1202919" y="284176"/>
            <a:ext cx="10402272" cy="1508760"/>
          </a:xfrm>
        </p:spPr>
        <p:txBody>
          <a:bodyPr/>
          <a:lstStyle/>
          <a:p>
            <a:r>
              <a:rPr lang="en-US" dirty="0"/>
              <a:t>Classroom/Formative Assessment Cell</a:t>
            </a:r>
          </a:p>
        </p:txBody>
      </p:sp>
      <p:sp>
        <p:nvSpPr>
          <p:cNvPr id="13" name="Footer Placeholder 12">
            <a:extLst>
              <a:ext uri="{FF2B5EF4-FFF2-40B4-BE49-F238E27FC236}">
                <a16:creationId xmlns:a16="http://schemas.microsoft.com/office/drawing/2014/main" id="{15A4C72E-7035-4350-99B8-0F48A4DEBCFC}"/>
              </a:ext>
            </a:extLst>
          </p:cNvPr>
          <p:cNvSpPr>
            <a:spLocks noGrp="1"/>
          </p:cNvSpPr>
          <p:nvPr>
            <p:ph type="ftr" sz="quarter" idx="11"/>
          </p:nvPr>
        </p:nvSpPr>
        <p:spPr/>
        <p:txBody>
          <a:bodyPr/>
          <a:lstStyle/>
          <a:p>
            <a:r>
              <a:rPr lang="en-US"/>
              <a:t>rickstiggins@gmail.com            www.MichiganAssessmentConsortium.org</a:t>
            </a:r>
          </a:p>
        </p:txBody>
      </p:sp>
      <p:sp>
        <p:nvSpPr>
          <p:cNvPr id="14" name="Slide Number Placeholder 13">
            <a:extLst>
              <a:ext uri="{FF2B5EF4-FFF2-40B4-BE49-F238E27FC236}">
                <a16:creationId xmlns:a16="http://schemas.microsoft.com/office/drawing/2014/main" id="{1C438476-7D81-4E38-8FC6-570DD07CEEBD}"/>
              </a:ext>
            </a:extLst>
          </p:cNvPr>
          <p:cNvSpPr>
            <a:spLocks noGrp="1"/>
          </p:cNvSpPr>
          <p:nvPr>
            <p:ph type="sldNum" sz="quarter" idx="12"/>
          </p:nvPr>
        </p:nvSpPr>
        <p:spPr/>
        <p:txBody>
          <a:bodyPr/>
          <a:lstStyle/>
          <a:p>
            <a:fld id="{0B969DCD-B566-4F58-92A3-B98CDD2E7620}" type="slidenum">
              <a:rPr lang="en-US" smtClean="0"/>
              <a:t>26</a:t>
            </a:fld>
            <a:endParaRPr lang="en-US"/>
          </a:p>
        </p:txBody>
      </p:sp>
      <p:sp>
        <p:nvSpPr>
          <p:cNvPr id="9" name="Rectangle 4">
            <a:extLst>
              <a:ext uri="{FF2B5EF4-FFF2-40B4-BE49-F238E27FC236}">
                <a16:creationId xmlns:a16="http://schemas.microsoft.com/office/drawing/2014/main" id="{6E7B5019-1B5D-4D64-9C68-4A792A1B4112}"/>
              </a:ext>
            </a:extLst>
          </p:cNvPr>
          <p:cNvSpPr txBox="1">
            <a:spLocks noChangeArrowheads="1"/>
          </p:cNvSpPr>
          <p:nvPr/>
        </p:nvSpPr>
        <p:spPr>
          <a:xfrm>
            <a:off x="5663339" y="2008897"/>
            <a:ext cx="5486400" cy="392876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en-US" sz="2800" dirty="0"/>
              <a:t>What comes next in my students’ learning?</a:t>
            </a:r>
          </a:p>
          <a:p>
            <a:pPr>
              <a:spcBef>
                <a:spcPts val="2400"/>
              </a:spcBef>
            </a:pPr>
            <a:r>
              <a:rPr lang="en-US" altLang="en-US" sz="2800" dirty="0"/>
              <a:t>Teachers</a:t>
            </a:r>
          </a:p>
          <a:p>
            <a:pPr>
              <a:lnSpc>
                <a:spcPct val="75000"/>
              </a:lnSpc>
              <a:buFontTx/>
              <a:buNone/>
            </a:pPr>
            <a:endParaRPr lang="en-US" altLang="en-US" sz="2800" dirty="0"/>
          </a:p>
          <a:p>
            <a:pPr>
              <a:spcBef>
                <a:spcPts val="600"/>
              </a:spcBef>
            </a:pPr>
            <a:r>
              <a:rPr lang="en-US" altLang="en-US" sz="2800" dirty="0"/>
              <a:t>Continuous info on how students are progressing toward mastery of standards</a:t>
            </a:r>
          </a:p>
          <a:p>
            <a:endParaRPr lang="en-US" altLang="en-US" sz="3200" b="1" dirty="0"/>
          </a:p>
        </p:txBody>
      </p:sp>
    </p:spTree>
    <p:extLst>
      <p:ext uri="{BB962C8B-B14F-4D97-AF65-F5344CB8AC3E}">
        <p14:creationId xmlns:p14="http://schemas.microsoft.com/office/powerpoint/2010/main" val="13198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113808" y="2011680"/>
            <a:ext cx="3846415" cy="4206240"/>
          </a:xfrm>
        </p:spPr>
        <p:txBody>
          <a:bodyPr>
            <a:normAutofit fontScale="92500" lnSpcReduction="10000"/>
          </a:bodyPr>
          <a:lstStyle/>
          <a:p>
            <a:pPr marL="0" indent="0">
              <a:lnSpc>
                <a:spcPct val="110000"/>
              </a:lnSpc>
              <a:spcBef>
                <a:spcPts val="1800"/>
              </a:spcBef>
              <a:spcAft>
                <a:spcPts val="2400"/>
              </a:spcAft>
              <a:buNone/>
            </a:pPr>
            <a:r>
              <a:rPr lang="en-US" sz="3500" dirty="0"/>
              <a:t>DECISION?</a:t>
            </a:r>
          </a:p>
          <a:p>
            <a:pPr marL="0" indent="0">
              <a:lnSpc>
                <a:spcPct val="110000"/>
              </a:lnSpc>
              <a:spcBef>
                <a:spcPts val="1800"/>
              </a:spcBef>
              <a:spcAft>
                <a:spcPts val="2400"/>
              </a:spcAft>
              <a:buNone/>
            </a:pPr>
            <a:r>
              <a:rPr lang="en-US" sz="3500" dirty="0"/>
              <a:t>WHO?</a:t>
            </a:r>
          </a:p>
          <a:p>
            <a:pPr marL="0" indent="0">
              <a:lnSpc>
                <a:spcPct val="110000"/>
              </a:lnSpc>
              <a:spcBef>
                <a:spcPts val="1800"/>
              </a:spcBef>
              <a:spcAft>
                <a:spcPts val="2400"/>
              </a:spcAft>
              <a:buNone/>
            </a:pPr>
            <a:r>
              <a:rPr lang="en-US" sz="3500" dirty="0"/>
              <a:t>HELPFUL INFO?</a:t>
            </a:r>
            <a:r>
              <a:rPr lang="en-US" sz="2600" dirty="0"/>
              <a:t>	</a:t>
            </a:r>
          </a:p>
          <a:p>
            <a:pPr marL="0" indent="0">
              <a:lnSpc>
                <a:spcPct val="110000"/>
              </a:lnSpc>
              <a:spcBef>
                <a:spcPts val="1800"/>
              </a:spcBef>
              <a:spcAft>
                <a:spcPts val="2400"/>
              </a:spcAft>
              <a:buNone/>
            </a:pPr>
            <a:endParaRPr lang="en-US" sz="2600" dirty="0"/>
          </a:p>
        </p:txBody>
      </p:sp>
      <p:sp>
        <p:nvSpPr>
          <p:cNvPr id="5" name="Text Placeholder 4"/>
          <p:cNvSpPr>
            <a:spLocks noGrp="1"/>
          </p:cNvSpPr>
          <p:nvPr>
            <p:ph type="body" idx="4294967295"/>
          </p:nvPr>
        </p:nvSpPr>
        <p:spPr>
          <a:xfrm>
            <a:off x="0" y="1309688"/>
            <a:ext cx="5157788" cy="823912"/>
          </a:xfrm>
        </p:spPr>
        <p:txBody>
          <a:bodyPr>
            <a:normAutofit/>
          </a:bodyPr>
          <a:lstStyle/>
          <a:p>
            <a:r>
              <a:rPr lang="en-US" sz="3200" dirty="0"/>
              <a:t>WAS MERELY TO: </a:t>
            </a:r>
          </a:p>
        </p:txBody>
      </p:sp>
      <p:sp>
        <p:nvSpPr>
          <p:cNvPr id="7" name="Text Placeholder 6"/>
          <p:cNvSpPr>
            <a:spLocks noGrp="1"/>
          </p:cNvSpPr>
          <p:nvPr>
            <p:ph type="body" sz="quarter" idx="4294967295"/>
          </p:nvPr>
        </p:nvSpPr>
        <p:spPr>
          <a:xfrm>
            <a:off x="7008813" y="1296988"/>
            <a:ext cx="5183187" cy="823912"/>
          </a:xfrm>
        </p:spPr>
        <p:txBody>
          <a:bodyPr>
            <a:normAutofit/>
          </a:bodyPr>
          <a:lstStyle/>
          <a:p>
            <a:r>
              <a:rPr lang="en-US" sz="3200" dirty="0"/>
              <a:t>NOW IS TO HELP:</a:t>
            </a:r>
          </a:p>
        </p:txBody>
      </p:sp>
      <p:sp>
        <p:nvSpPr>
          <p:cNvPr id="10" name="Title 9">
            <a:extLst>
              <a:ext uri="{FF2B5EF4-FFF2-40B4-BE49-F238E27FC236}">
                <a16:creationId xmlns:a16="http://schemas.microsoft.com/office/drawing/2014/main" id="{10B88433-8AB8-42B0-9CA4-EF6C84D1E6AE}"/>
              </a:ext>
            </a:extLst>
          </p:cNvPr>
          <p:cNvSpPr>
            <a:spLocks noGrp="1"/>
          </p:cNvSpPr>
          <p:nvPr>
            <p:ph type="title"/>
          </p:nvPr>
        </p:nvSpPr>
        <p:spPr>
          <a:xfrm>
            <a:off x="1202919" y="284176"/>
            <a:ext cx="10402272" cy="1508760"/>
          </a:xfrm>
        </p:spPr>
        <p:txBody>
          <a:bodyPr/>
          <a:lstStyle/>
          <a:p>
            <a:r>
              <a:rPr lang="en-US" dirty="0"/>
              <a:t>Classroom/assessment </a:t>
            </a:r>
            <a:r>
              <a:rPr lang="en-US" dirty="0">
                <a:solidFill>
                  <a:srgbClr val="E27410"/>
                </a:solidFill>
              </a:rPr>
              <a:t>FOR</a:t>
            </a:r>
            <a:r>
              <a:rPr lang="en-US" dirty="0"/>
              <a:t> learning Assessment Cell</a:t>
            </a:r>
          </a:p>
        </p:txBody>
      </p:sp>
      <p:sp>
        <p:nvSpPr>
          <p:cNvPr id="13" name="Footer Placeholder 12">
            <a:extLst>
              <a:ext uri="{FF2B5EF4-FFF2-40B4-BE49-F238E27FC236}">
                <a16:creationId xmlns:a16="http://schemas.microsoft.com/office/drawing/2014/main" id="{15A4C72E-7035-4350-99B8-0F48A4DEBCFC}"/>
              </a:ext>
            </a:extLst>
          </p:cNvPr>
          <p:cNvSpPr>
            <a:spLocks noGrp="1"/>
          </p:cNvSpPr>
          <p:nvPr>
            <p:ph type="ftr" sz="quarter" idx="11"/>
          </p:nvPr>
        </p:nvSpPr>
        <p:spPr/>
        <p:txBody>
          <a:bodyPr/>
          <a:lstStyle/>
          <a:p>
            <a:r>
              <a:rPr lang="en-US"/>
              <a:t>rickstiggins@gmail.com            www.MichiganAssessmentConsortium.org</a:t>
            </a:r>
          </a:p>
        </p:txBody>
      </p:sp>
      <p:sp>
        <p:nvSpPr>
          <p:cNvPr id="14" name="Slide Number Placeholder 13">
            <a:extLst>
              <a:ext uri="{FF2B5EF4-FFF2-40B4-BE49-F238E27FC236}">
                <a16:creationId xmlns:a16="http://schemas.microsoft.com/office/drawing/2014/main" id="{1C438476-7D81-4E38-8FC6-570DD07CEEBD}"/>
              </a:ext>
            </a:extLst>
          </p:cNvPr>
          <p:cNvSpPr>
            <a:spLocks noGrp="1"/>
          </p:cNvSpPr>
          <p:nvPr>
            <p:ph type="sldNum" sz="quarter" idx="12"/>
          </p:nvPr>
        </p:nvSpPr>
        <p:spPr/>
        <p:txBody>
          <a:bodyPr/>
          <a:lstStyle/>
          <a:p>
            <a:fld id="{0B969DCD-B566-4F58-92A3-B98CDD2E7620}" type="slidenum">
              <a:rPr lang="en-US" smtClean="0"/>
              <a:t>27</a:t>
            </a:fld>
            <a:endParaRPr lang="en-US"/>
          </a:p>
        </p:txBody>
      </p:sp>
      <p:sp>
        <p:nvSpPr>
          <p:cNvPr id="11" name="Rectangle 4">
            <a:extLst>
              <a:ext uri="{FF2B5EF4-FFF2-40B4-BE49-F238E27FC236}">
                <a16:creationId xmlns:a16="http://schemas.microsoft.com/office/drawing/2014/main" id="{8504E71A-E966-4ED1-A058-AD200FAD4BBE}"/>
              </a:ext>
            </a:extLst>
          </p:cNvPr>
          <p:cNvSpPr txBox="1">
            <a:spLocks noChangeArrowheads="1"/>
          </p:cNvSpPr>
          <p:nvPr/>
        </p:nvSpPr>
        <p:spPr>
          <a:xfrm>
            <a:off x="5477282" y="2120900"/>
            <a:ext cx="5486400" cy="435427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altLang="en-US" sz="2800" dirty="0"/>
              <a:t>What comes next in my learning?</a:t>
            </a:r>
          </a:p>
          <a:p>
            <a:pPr>
              <a:spcBef>
                <a:spcPts val="3600"/>
              </a:spcBef>
            </a:pPr>
            <a:r>
              <a:rPr lang="en-US" altLang="en-US" sz="2800" dirty="0"/>
              <a:t>Students (and their teachers)</a:t>
            </a:r>
          </a:p>
          <a:p>
            <a:pPr>
              <a:spcBef>
                <a:spcPts val="4200"/>
              </a:spcBef>
            </a:pPr>
            <a:r>
              <a:rPr lang="en-US" altLang="en-US" sz="2800" dirty="0"/>
              <a:t>Continuous info on how each student is progressing toward mastery of learning targets</a:t>
            </a:r>
          </a:p>
          <a:p>
            <a:endParaRPr lang="en-US" altLang="en-US" sz="3200" b="1" dirty="0"/>
          </a:p>
        </p:txBody>
      </p:sp>
    </p:spTree>
    <p:extLst>
      <p:ext uri="{BB962C8B-B14F-4D97-AF65-F5344CB8AC3E}">
        <p14:creationId xmlns:p14="http://schemas.microsoft.com/office/powerpoint/2010/main" val="35995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113808" y="2011680"/>
            <a:ext cx="3846415" cy="4206240"/>
          </a:xfrm>
        </p:spPr>
        <p:txBody>
          <a:bodyPr>
            <a:normAutofit fontScale="92500" lnSpcReduction="10000"/>
          </a:bodyPr>
          <a:lstStyle/>
          <a:p>
            <a:pPr marL="0" indent="0">
              <a:lnSpc>
                <a:spcPct val="110000"/>
              </a:lnSpc>
              <a:spcBef>
                <a:spcPts val="1800"/>
              </a:spcBef>
              <a:spcAft>
                <a:spcPts val="2400"/>
              </a:spcAft>
              <a:buNone/>
            </a:pPr>
            <a:r>
              <a:rPr lang="en-US" sz="3500" dirty="0"/>
              <a:t>DECISION?</a:t>
            </a:r>
          </a:p>
          <a:p>
            <a:pPr marL="0" indent="0">
              <a:lnSpc>
                <a:spcPct val="110000"/>
              </a:lnSpc>
              <a:spcBef>
                <a:spcPts val="4800"/>
              </a:spcBef>
              <a:spcAft>
                <a:spcPts val="3600"/>
              </a:spcAft>
              <a:buNone/>
            </a:pPr>
            <a:r>
              <a:rPr lang="en-US" sz="3500" dirty="0"/>
              <a:t>WHO?</a:t>
            </a:r>
          </a:p>
          <a:p>
            <a:pPr marL="0" indent="0">
              <a:lnSpc>
                <a:spcPct val="110000"/>
              </a:lnSpc>
              <a:spcAft>
                <a:spcPts val="2400"/>
              </a:spcAft>
              <a:buNone/>
            </a:pPr>
            <a:r>
              <a:rPr lang="en-US" sz="3500" dirty="0"/>
              <a:t>HELPFUL INFO?</a:t>
            </a:r>
            <a:r>
              <a:rPr lang="en-US" sz="2600" dirty="0"/>
              <a:t>	</a:t>
            </a:r>
          </a:p>
          <a:p>
            <a:pPr marL="0" indent="0">
              <a:lnSpc>
                <a:spcPct val="110000"/>
              </a:lnSpc>
              <a:spcBef>
                <a:spcPts val="1800"/>
              </a:spcBef>
              <a:spcAft>
                <a:spcPts val="2400"/>
              </a:spcAft>
              <a:buNone/>
            </a:pPr>
            <a:endParaRPr lang="en-US" sz="2600" dirty="0"/>
          </a:p>
        </p:txBody>
      </p:sp>
      <p:sp>
        <p:nvSpPr>
          <p:cNvPr id="5" name="Text Placeholder 4"/>
          <p:cNvSpPr>
            <a:spLocks noGrp="1"/>
          </p:cNvSpPr>
          <p:nvPr>
            <p:ph type="body" idx="4294967295"/>
          </p:nvPr>
        </p:nvSpPr>
        <p:spPr>
          <a:xfrm>
            <a:off x="0" y="1309688"/>
            <a:ext cx="5157788" cy="823912"/>
          </a:xfrm>
        </p:spPr>
        <p:txBody>
          <a:bodyPr>
            <a:normAutofit/>
          </a:bodyPr>
          <a:lstStyle/>
          <a:p>
            <a:r>
              <a:rPr lang="en-US" sz="3200" dirty="0"/>
              <a:t>WAS MERELY TO: </a:t>
            </a:r>
          </a:p>
        </p:txBody>
      </p:sp>
      <p:sp>
        <p:nvSpPr>
          <p:cNvPr id="7" name="Text Placeholder 6"/>
          <p:cNvSpPr>
            <a:spLocks noGrp="1"/>
          </p:cNvSpPr>
          <p:nvPr>
            <p:ph type="body" sz="quarter" idx="4294967295"/>
          </p:nvPr>
        </p:nvSpPr>
        <p:spPr>
          <a:xfrm>
            <a:off x="7008813" y="1296988"/>
            <a:ext cx="5183187" cy="823912"/>
          </a:xfrm>
        </p:spPr>
        <p:txBody>
          <a:bodyPr>
            <a:normAutofit/>
          </a:bodyPr>
          <a:lstStyle/>
          <a:p>
            <a:r>
              <a:rPr lang="en-US" sz="3200" dirty="0"/>
              <a:t>NOW IS TO HELP:</a:t>
            </a:r>
          </a:p>
        </p:txBody>
      </p:sp>
      <p:sp>
        <p:nvSpPr>
          <p:cNvPr id="10" name="Title 9">
            <a:extLst>
              <a:ext uri="{FF2B5EF4-FFF2-40B4-BE49-F238E27FC236}">
                <a16:creationId xmlns:a16="http://schemas.microsoft.com/office/drawing/2014/main" id="{10B88433-8AB8-42B0-9CA4-EF6C84D1E6AE}"/>
              </a:ext>
            </a:extLst>
          </p:cNvPr>
          <p:cNvSpPr>
            <a:spLocks noGrp="1"/>
          </p:cNvSpPr>
          <p:nvPr>
            <p:ph type="title"/>
          </p:nvPr>
        </p:nvSpPr>
        <p:spPr>
          <a:xfrm>
            <a:off x="1202919" y="284176"/>
            <a:ext cx="10402272" cy="1508760"/>
          </a:xfrm>
        </p:spPr>
        <p:txBody>
          <a:bodyPr/>
          <a:lstStyle/>
          <a:p>
            <a:r>
              <a:rPr lang="en-US" dirty="0"/>
              <a:t>Summative Classroom Assessment</a:t>
            </a:r>
          </a:p>
        </p:txBody>
      </p:sp>
      <p:sp>
        <p:nvSpPr>
          <p:cNvPr id="13" name="Footer Placeholder 12">
            <a:extLst>
              <a:ext uri="{FF2B5EF4-FFF2-40B4-BE49-F238E27FC236}">
                <a16:creationId xmlns:a16="http://schemas.microsoft.com/office/drawing/2014/main" id="{15A4C72E-7035-4350-99B8-0F48A4DEBCFC}"/>
              </a:ext>
            </a:extLst>
          </p:cNvPr>
          <p:cNvSpPr>
            <a:spLocks noGrp="1"/>
          </p:cNvSpPr>
          <p:nvPr>
            <p:ph type="ftr" sz="quarter" idx="11"/>
          </p:nvPr>
        </p:nvSpPr>
        <p:spPr/>
        <p:txBody>
          <a:bodyPr/>
          <a:lstStyle/>
          <a:p>
            <a:r>
              <a:rPr lang="en-US"/>
              <a:t>rickstiggins@gmail.com            www.MichiganAssessmentConsortium.org</a:t>
            </a:r>
          </a:p>
        </p:txBody>
      </p:sp>
      <p:sp>
        <p:nvSpPr>
          <p:cNvPr id="14" name="Slide Number Placeholder 13">
            <a:extLst>
              <a:ext uri="{FF2B5EF4-FFF2-40B4-BE49-F238E27FC236}">
                <a16:creationId xmlns:a16="http://schemas.microsoft.com/office/drawing/2014/main" id="{1C438476-7D81-4E38-8FC6-570DD07CEEBD}"/>
              </a:ext>
            </a:extLst>
          </p:cNvPr>
          <p:cNvSpPr>
            <a:spLocks noGrp="1"/>
          </p:cNvSpPr>
          <p:nvPr>
            <p:ph type="sldNum" sz="quarter" idx="12"/>
          </p:nvPr>
        </p:nvSpPr>
        <p:spPr/>
        <p:txBody>
          <a:bodyPr/>
          <a:lstStyle/>
          <a:p>
            <a:fld id="{0B969DCD-B566-4F58-92A3-B98CDD2E7620}" type="slidenum">
              <a:rPr lang="en-US" smtClean="0"/>
              <a:t>28</a:t>
            </a:fld>
            <a:endParaRPr lang="en-US"/>
          </a:p>
        </p:txBody>
      </p:sp>
      <p:sp>
        <p:nvSpPr>
          <p:cNvPr id="11" name="Rectangle 4">
            <a:extLst>
              <a:ext uri="{FF2B5EF4-FFF2-40B4-BE49-F238E27FC236}">
                <a16:creationId xmlns:a16="http://schemas.microsoft.com/office/drawing/2014/main" id="{8504E71A-E966-4ED1-A058-AD200FAD4BBE}"/>
              </a:ext>
            </a:extLst>
          </p:cNvPr>
          <p:cNvSpPr txBox="1">
            <a:spLocks noChangeArrowheads="1"/>
          </p:cNvSpPr>
          <p:nvPr/>
        </p:nvSpPr>
        <p:spPr>
          <a:xfrm>
            <a:off x="5477282" y="2120900"/>
            <a:ext cx="5486400" cy="435427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spcBef>
                <a:spcPts val="600"/>
              </a:spcBef>
              <a:spcAft>
                <a:spcPts val="0"/>
              </a:spcAft>
            </a:pPr>
            <a:r>
              <a:rPr lang="en-US" altLang="en-US" sz="2800" dirty="0"/>
              <a:t>What standards mastered? or</a:t>
            </a:r>
          </a:p>
          <a:p>
            <a:r>
              <a:rPr lang="en-US" altLang="en-US" sz="2800" dirty="0"/>
              <a:t>Assign what grade?</a:t>
            </a:r>
          </a:p>
          <a:p>
            <a:pPr>
              <a:spcBef>
                <a:spcPts val="3000"/>
              </a:spcBef>
            </a:pPr>
            <a:r>
              <a:rPr lang="en-US" altLang="en-US" sz="2800" dirty="0"/>
              <a:t>Teachers</a:t>
            </a:r>
          </a:p>
          <a:p>
            <a:pPr>
              <a:spcBef>
                <a:spcPts val="4200"/>
              </a:spcBef>
            </a:pPr>
            <a:r>
              <a:rPr lang="en-US" altLang="en-US" sz="2800" dirty="0"/>
              <a:t>Evidence of mastery of relevant standards</a:t>
            </a:r>
          </a:p>
        </p:txBody>
      </p:sp>
    </p:spTree>
    <p:extLst>
      <p:ext uri="{BB962C8B-B14F-4D97-AF65-F5344CB8AC3E}">
        <p14:creationId xmlns:p14="http://schemas.microsoft.com/office/powerpoint/2010/main" val="15737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C86C-274E-4715-B67D-63EB077C1FFA}"/>
              </a:ext>
            </a:extLst>
          </p:cNvPr>
          <p:cNvSpPr>
            <a:spLocks noGrp="1"/>
          </p:cNvSpPr>
          <p:nvPr>
            <p:ph type="title"/>
          </p:nvPr>
        </p:nvSpPr>
        <p:spPr/>
        <p:txBody>
          <a:bodyPr>
            <a:noAutofit/>
          </a:bodyPr>
          <a:lstStyle/>
          <a:p>
            <a:r>
              <a:rPr lang="en-US" dirty="0">
                <a:latin typeface="+mn-lt"/>
              </a:rPr>
              <a:t>Please read thru the rest of the chart and answer this question:</a:t>
            </a:r>
          </a:p>
        </p:txBody>
      </p:sp>
      <p:sp>
        <p:nvSpPr>
          <p:cNvPr id="3" name="Content Placeholder 2">
            <a:extLst>
              <a:ext uri="{FF2B5EF4-FFF2-40B4-BE49-F238E27FC236}">
                <a16:creationId xmlns:a16="http://schemas.microsoft.com/office/drawing/2014/main" id="{332D839E-711B-44EB-A99C-7A00EF1AE2C6}"/>
              </a:ext>
            </a:extLst>
          </p:cNvPr>
          <p:cNvSpPr>
            <a:spLocks noGrp="1"/>
          </p:cNvSpPr>
          <p:nvPr>
            <p:ph idx="1"/>
          </p:nvPr>
        </p:nvSpPr>
        <p:spPr>
          <a:xfrm>
            <a:off x="734786" y="2090665"/>
            <a:ext cx="10662557" cy="4351338"/>
          </a:xfrm>
        </p:spPr>
        <p:txBody>
          <a:bodyPr>
            <a:normAutofit/>
          </a:bodyPr>
          <a:lstStyle/>
          <a:p>
            <a:pPr marL="514350" indent="-514350">
              <a:buFont typeface="+mj-lt"/>
              <a:buAutoNum type="arabicPeriod"/>
            </a:pPr>
            <a:r>
              <a:rPr lang="en-US" sz="3600" dirty="0"/>
              <a:t>In which cell(s) are the decisions made that have the greatest impact on school effectiveness and student learning success?</a:t>
            </a:r>
          </a:p>
        </p:txBody>
      </p:sp>
      <p:sp>
        <p:nvSpPr>
          <p:cNvPr id="8" name="Footer Placeholder 7">
            <a:extLst>
              <a:ext uri="{FF2B5EF4-FFF2-40B4-BE49-F238E27FC236}">
                <a16:creationId xmlns:a16="http://schemas.microsoft.com/office/drawing/2014/main" id="{8E3921E5-99FC-460F-8F69-6393DDA60E90}"/>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9" name="Slide Number Placeholder 8">
            <a:extLst>
              <a:ext uri="{FF2B5EF4-FFF2-40B4-BE49-F238E27FC236}">
                <a16:creationId xmlns:a16="http://schemas.microsoft.com/office/drawing/2014/main" id="{6776F383-3242-49E6-A405-2D9A7EE22575}"/>
              </a:ext>
            </a:extLst>
          </p:cNvPr>
          <p:cNvSpPr>
            <a:spLocks noGrp="1"/>
          </p:cNvSpPr>
          <p:nvPr>
            <p:ph type="sldNum" sz="quarter" idx="12"/>
          </p:nvPr>
        </p:nvSpPr>
        <p:spPr/>
        <p:txBody>
          <a:bodyPr/>
          <a:lstStyle/>
          <a:p>
            <a:fld id="{0B969DCD-B566-4F58-92A3-B98CDD2E7620}" type="slidenum">
              <a:rPr lang="en-US" smtClean="0"/>
              <a:t>29</a:t>
            </a:fld>
            <a:endParaRPr lang="en-US"/>
          </a:p>
        </p:txBody>
      </p:sp>
    </p:spTree>
    <p:extLst>
      <p:ext uri="{BB962C8B-B14F-4D97-AF65-F5344CB8AC3E}">
        <p14:creationId xmlns:p14="http://schemas.microsoft.com/office/powerpoint/2010/main" val="412584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1">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2A0BD-305B-41B3-80DF-E223CF51303D}"/>
              </a:ext>
            </a:extLst>
          </p:cNvPr>
          <p:cNvSpPr>
            <a:spLocks noGrp="1"/>
          </p:cNvSpPr>
          <p:nvPr>
            <p:ph type="title"/>
          </p:nvPr>
        </p:nvSpPr>
        <p:spPr>
          <a:xfrm>
            <a:off x="622570" y="838646"/>
            <a:ext cx="3709991" cy="5180709"/>
          </a:xfrm>
        </p:spPr>
        <p:txBody>
          <a:bodyPr vert="horz" lIns="91440" tIns="45720" rIns="91440" bIns="45720" rtlCol="0" anchor="ctr">
            <a:normAutofit/>
          </a:bodyPr>
          <a:lstStyle/>
          <a:p>
            <a:pPr>
              <a:lnSpc>
                <a:spcPct val="150000"/>
              </a:lnSpc>
            </a:pPr>
            <a:r>
              <a:rPr lang="en-US" sz="3600" b="1" dirty="0"/>
              <a:t>An Interactive workshop in four parts</a:t>
            </a:r>
          </a:p>
        </p:txBody>
      </p:sp>
      <p:sp useBgFill="1">
        <p:nvSpPr>
          <p:cNvPr id="11" name="Rectangle 13">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2EFD8C-9619-4B3B-965B-7078E50AC3BB}"/>
              </a:ext>
            </a:extLst>
          </p:cNvPr>
          <p:cNvSpPr>
            <a:spLocks noGrp="1"/>
          </p:cNvSpPr>
          <p:nvPr>
            <p:ph idx="4294967295"/>
          </p:nvPr>
        </p:nvSpPr>
        <p:spPr>
          <a:xfrm>
            <a:off x="5163671" y="838647"/>
            <a:ext cx="5823328" cy="5180708"/>
          </a:xfrm>
        </p:spPr>
        <p:txBody>
          <a:bodyPr vert="horz" lIns="91440" tIns="45720" rIns="91440" bIns="45720" rtlCol="0" anchor="ctr">
            <a:normAutofit/>
          </a:bodyPr>
          <a:lstStyle/>
          <a:p>
            <a:pPr marL="0" indent="4763">
              <a:buNone/>
              <a:tabLst>
                <a:tab pos="0" algn="l"/>
              </a:tabLst>
            </a:pPr>
            <a:r>
              <a:rPr lang="en-US" sz="2800" dirty="0">
                <a:solidFill>
                  <a:schemeClr val="tx2"/>
                </a:solidFill>
              </a:rPr>
              <a:t>All webinar recordings and related handouts can be found at </a:t>
            </a:r>
            <a:r>
              <a:rPr lang="en-US" sz="2800" dirty="0">
                <a:solidFill>
                  <a:schemeClr val="tx2"/>
                </a:solidFill>
                <a:hlinkClick r:id="rId2"/>
              </a:rPr>
              <a:t>www.michiganassessmentconsortium.org/events/Stiggins-webinars</a:t>
            </a:r>
            <a:endParaRPr lang="en-US" sz="2800" dirty="0">
              <a:solidFill>
                <a:schemeClr val="tx2"/>
              </a:solidFill>
            </a:endParaRPr>
          </a:p>
        </p:txBody>
      </p:sp>
      <p:sp>
        <p:nvSpPr>
          <p:cNvPr id="15" name="Footer Placeholder 14">
            <a:extLst>
              <a:ext uri="{FF2B5EF4-FFF2-40B4-BE49-F238E27FC236}">
                <a16:creationId xmlns:a16="http://schemas.microsoft.com/office/drawing/2014/main" id="{029FAE24-B157-4274-B9A7-1AB768F3EF37}"/>
              </a:ext>
            </a:extLst>
          </p:cNvPr>
          <p:cNvSpPr>
            <a:spLocks noGrp="1"/>
          </p:cNvSpPr>
          <p:nvPr>
            <p:ph type="ftr" sz="quarter" idx="11"/>
          </p:nvPr>
        </p:nvSpPr>
        <p:spPr/>
        <p:txBody>
          <a:bodyPr/>
          <a:lstStyle/>
          <a:p>
            <a:r>
              <a:rPr lang="en-US" dirty="0"/>
              <a:t>rickstiggins@gmail.com            www.MichiganAssessmentConsortium.org</a:t>
            </a:r>
          </a:p>
        </p:txBody>
      </p:sp>
      <p:sp>
        <p:nvSpPr>
          <p:cNvPr id="17" name="Slide Number Placeholder 16">
            <a:extLst>
              <a:ext uri="{FF2B5EF4-FFF2-40B4-BE49-F238E27FC236}">
                <a16:creationId xmlns:a16="http://schemas.microsoft.com/office/drawing/2014/main" id="{891E8F36-6E98-4C7F-BFBD-5B3A75989BFF}"/>
              </a:ext>
            </a:extLst>
          </p:cNvPr>
          <p:cNvSpPr>
            <a:spLocks noGrp="1"/>
          </p:cNvSpPr>
          <p:nvPr>
            <p:ph type="sldNum" sz="quarter" idx="12"/>
          </p:nvPr>
        </p:nvSpPr>
        <p:spPr/>
        <p:txBody>
          <a:bodyPr/>
          <a:lstStyle/>
          <a:p>
            <a:fld id="{0B969DCD-B566-4F58-92A3-B98CDD2E7620}" type="slidenum">
              <a:rPr lang="en-US" smtClean="0"/>
              <a:t>3</a:t>
            </a:fld>
            <a:endParaRPr lang="en-US"/>
          </a:p>
        </p:txBody>
      </p:sp>
    </p:spTree>
    <p:extLst>
      <p:ext uri="{BB962C8B-B14F-4D97-AF65-F5344CB8AC3E}">
        <p14:creationId xmlns:p14="http://schemas.microsoft.com/office/powerpoint/2010/main" val="272280699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C86C-274E-4715-B67D-63EB077C1FFA}"/>
              </a:ext>
            </a:extLst>
          </p:cNvPr>
          <p:cNvSpPr>
            <a:spLocks noGrp="1"/>
          </p:cNvSpPr>
          <p:nvPr>
            <p:ph type="title"/>
          </p:nvPr>
        </p:nvSpPr>
        <p:spPr/>
        <p:txBody>
          <a:bodyPr>
            <a:noAutofit/>
          </a:bodyPr>
          <a:lstStyle/>
          <a:p>
            <a:r>
              <a:rPr lang="en-US" dirty="0">
                <a:latin typeface="+mn-lt"/>
              </a:rPr>
              <a:t>Please read thru the rest of the chart and answer this question:</a:t>
            </a:r>
          </a:p>
        </p:txBody>
      </p:sp>
      <p:sp>
        <p:nvSpPr>
          <p:cNvPr id="3" name="Content Placeholder 2">
            <a:extLst>
              <a:ext uri="{FF2B5EF4-FFF2-40B4-BE49-F238E27FC236}">
                <a16:creationId xmlns:a16="http://schemas.microsoft.com/office/drawing/2014/main" id="{332D839E-711B-44EB-A99C-7A00EF1AE2C6}"/>
              </a:ext>
            </a:extLst>
          </p:cNvPr>
          <p:cNvSpPr>
            <a:spLocks noGrp="1"/>
          </p:cNvSpPr>
          <p:nvPr>
            <p:ph idx="1"/>
          </p:nvPr>
        </p:nvSpPr>
        <p:spPr>
          <a:xfrm>
            <a:off x="734786" y="2090665"/>
            <a:ext cx="10662557" cy="4351338"/>
          </a:xfrm>
        </p:spPr>
        <p:txBody>
          <a:bodyPr>
            <a:normAutofit/>
          </a:bodyPr>
          <a:lstStyle/>
          <a:p>
            <a:pPr marL="514350" indent="-514350">
              <a:buFont typeface="+mj-lt"/>
              <a:buAutoNum type="arabicPeriod"/>
            </a:pPr>
            <a:r>
              <a:rPr lang="en-US" sz="3600" dirty="0"/>
              <a:t>In which cell(s) are the decisions made that have the greatest impact on school effectiveness and student learning success?</a:t>
            </a:r>
          </a:p>
          <a:p>
            <a:pPr marL="514350" indent="-514350">
              <a:buFont typeface="+mj-lt"/>
              <a:buAutoNum type="arabicPeriod"/>
            </a:pPr>
            <a:r>
              <a:rPr lang="en-US" sz="3600" dirty="0"/>
              <a:t>In which cell(s) have we traditionally invested the preponderance of our assessment resources?</a:t>
            </a:r>
          </a:p>
        </p:txBody>
      </p:sp>
      <p:sp>
        <p:nvSpPr>
          <p:cNvPr id="8" name="Footer Placeholder 7">
            <a:extLst>
              <a:ext uri="{FF2B5EF4-FFF2-40B4-BE49-F238E27FC236}">
                <a16:creationId xmlns:a16="http://schemas.microsoft.com/office/drawing/2014/main" id="{8E3921E5-99FC-460F-8F69-6393DDA60E90}"/>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9" name="Slide Number Placeholder 8">
            <a:extLst>
              <a:ext uri="{FF2B5EF4-FFF2-40B4-BE49-F238E27FC236}">
                <a16:creationId xmlns:a16="http://schemas.microsoft.com/office/drawing/2014/main" id="{6776F383-3242-49E6-A405-2D9A7EE22575}"/>
              </a:ext>
            </a:extLst>
          </p:cNvPr>
          <p:cNvSpPr>
            <a:spLocks noGrp="1"/>
          </p:cNvSpPr>
          <p:nvPr>
            <p:ph type="sldNum" sz="quarter" idx="12"/>
          </p:nvPr>
        </p:nvSpPr>
        <p:spPr/>
        <p:txBody>
          <a:bodyPr/>
          <a:lstStyle/>
          <a:p>
            <a:fld id="{0B969DCD-B566-4F58-92A3-B98CDD2E7620}" type="slidenum">
              <a:rPr lang="en-US" smtClean="0"/>
              <a:t>30</a:t>
            </a:fld>
            <a:endParaRPr lang="en-US"/>
          </a:p>
        </p:txBody>
      </p:sp>
    </p:spTree>
    <p:extLst>
      <p:ext uri="{BB962C8B-B14F-4D97-AF65-F5344CB8AC3E}">
        <p14:creationId xmlns:p14="http://schemas.microsoft.com/office/powerpoint/2010/main" val="192559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1791-7D56-4AE0-8292-79FE3F7E4D77}"/>
              </a:ext>
            </a:extLst>
          </p:cNvPr>
          <p:cNvSpPr>
            <a:spLocks noGrp="1"/>
          </p:cNvSpPr>
          <p:nvPr>
            <p:ph type="title"/>
          </p:nvPr>
        </p:nvSpPr>
        <p:spPr>
          <a:xfrm>
            <a:off x="838200" y="435146"/>
            <a:ext cx="8158843" cy="1081675"/>
          </a:xfrm>
        </p:spPr>
        <p:txBody>
          <a:bodyPr/>
          <a:lstStyle/>
          <a:p>
            <a:r>
              <a:rPr lang="en-US" dirty="0">
                <a:solidFill>
                  <a:srgbClr val="003399"/>
                </a:solidFill>
                <a:latin typeface="+mn-lt"/>
              </a:rPr>
              <a:t>Where are most important decisions made?</a:t>
            </a:r>
          </a:p>
        </p:txBody>
      </p:sp>
      <p:sp>
        <p:nvSpPr>
          <p:cNvPr id="3" name="Content Placeholder 2">
            <a:extLst>
              <a:ext uri="{FF2B5EF4-FFF2-40B4-BE49-F238E27FC236}">
                <a16:creationId xmlns:a16="http://schemas.microsoft.com/office/drawing/2014/main" id="{D86A5E92-F271-47D2-8F59-B586BCFD2DBA}"/>
              </a:ext>
            </a:extLst>
          </p:cNvPr>
          <p:cNvSpPr>
            <a:spLocks noGrp="1"/>
          </p:cNvSpPr>
          <p:nvPr>
            <p:ph idx="1"/>
          </p:nvPr>
        </p:nvSpPr>
        <p:spPr>
          <a:xfrm>
            <a:off x="838200" y="2139043"/>
            <a:ext cx="10515600" cy="4283811"/>
          </a:xfrm>
        </p:spPr>
        <p:txBody>
          <a:bodyPr/>
          <a:lstStyle/>
          <a:p>
            <a:r>
              <a:rPr lang="en-US" sz="2800" dirty="0"/>
              <a:t>Teachers spend a quarter to a third of their available professional time engaged in assessment-related activities</a:t>
            </a:r>
          </a:p>
          <a:p>
            <a:r>
              <a:rPr lang="en-US" sz="2800" dirty="0"/>
              <a:t>Teachers make their instructional decisions on average every 3 to 5 minutes</a:t>
            </a:r>
          </a:p>
          <a:p>
            <a:r>
              <a:rPr lang="en-US" sz="2800" dirty="0"/>
              <a:t>99% of the </a:t>
            </a:r>
            <a:r>
              <a:rPr lang="en-US" sz="2800" b="1" dirty="0"/>
              <a:t>assessments</a:t>
            </a:r>
            <a:r>
              <a:rPr lang="en-US" sz="2800" dirty="0"/>
              <a:t> students experience in their learning lives happen at the behest of the </a:t>
            </a:r>
            <a:r>
              <a:rPr lang="en-US" sz="2800" b="1" dirty="0"/>
              <a:t>teachers</a:t>
            </a:r>
            <a:r>
              <a:rPr lang="en-US" sz="2800" dirty="0"/>
              <a:t> day to day in the classroom</a:t>
            </a:r>
          </a:p>
          <a:p>
            <a:r>
              <a:rPr lang="en-US" sz="2800" dirty="0">
                <a:solidFill>
                  <a:srgbClr val="EB7647"/>
                </a:solidFill>
              </a:rPr>
              <a:t>Students decide whether to engage in learning or give up in hopelessness based on their own classroom assessment success</a:t>
            </a:r>
          </a:p>
          <a:p>
            <a:endParaRPr lang="en-US" dirty="0"/>
          </a:p>
        </p:txBody>
      </p:sp>
      <p:sp>
        <p:nvSpPr>
          <p:cNvPr id="8" name="Footer Placeholder 7">
            <a:extLst>
              <a:ext uri="{FF2B5EF4-FFF2-40B4-BE49-F238E27FC236}">
                <a16:creationId xmlns:a16="http://schemas.microsoft.com/office/drawing/2014/main" id="{0A994B3D-6C64-4563-8B72-6FB92B4BC020}"/>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9" name="Slide Number Placeholder 8">
            <a:extLst>
              <a:ext uri="{FF2B5EF4-FFF2-40B4-BE49-F238E27FC236}">
                <a16:creationId xmlns:a16="http://schemas.microsoft.com/office/drawing/2014/main" id="{1740155C-2336-4AD6-A32B-85C3016A4122}"/>
              </a:ext>
            </a:extLst>
          </p:cNvPr>
          <p:cNvSpPr>
            <a:spLocks noGrp="1"/>
          </p:cNvSpPr>
          <p:nvPr>
            <p:ph type="sldNum" sz="quarter" idx="12"/>
          </p:nvPr>
        </p:nvSpPr>
        <p:spPr/>
        <p:txBody>
          <a:bodyPr/>
          <a:lstStyle/>
          <a:p>
            <a:fld id="{0B969DCD-B566-4F58-92A3-B98CDD2E7620}" type="slidenum">
              <a:rPr lang="en-US" smtClean="0"/>
              <a:t>31</a:t>
            </a:fld>
            <a:endParaRPr lang="en-US"/>
          </a:p>
        </p:txBody>
      </p:sp>
    </p:spTree>
    <p:extLst>
      <p:ext uri="{BB962C8B-B14F-4D97-AF65-F5344CB8AC3E}">
        <p14:creationId xmlns:p14="http://schemas.microsoft.com/office/powerpoint/2010/main" val="373670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13A5A-1771-4608-A989-265B952EBA8C}"/>
              </a:ext>
            </a:extLst>
          </p:cNvPr>
          <p:cNvSpPr>
            <a:spLocks noGrp="1"/>
          </p:cNvSpPr>
          <p:nvPr>
            <p:ph type="title"/>
          </p:nvPr>
        </p:nvSpPr>
        <p:spPr>
          <a:xfrm>
            <a:off x="643467" y="1325880"/>
            <a:ext cx="3089437" cy="4206240"/>
          </a:xfrm>
        </p:spPr>
        <p:txBody>
          <a:bodyPr>
            <a:normAutofit/>
          </a:bodyPr>
          <a:lstStyle/>
          <a:p>
            <a:pPr algn="r"/>
            <a:r>
              <a:rPr lang="en-US" sz="3200" b="1" dirty="0">
                <a:solidFill>
                  <a:schemeClr val="tx2"/>
                </a:solidFill>
                <a:latin typeface="+mn-lt"/>
              </a:rPr>
              <a:t>Key new insight</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BFC67D-91D6-4621-B20E-1BB0B3D0863D}"/>
              </a:ext>
            </a:extLst>
          </p:cNvPr>
          <p:cNvSpPr>
            <a:spLocks noGrp="1"/>
          </p:cNvSpPr>
          <p:nvPr>
            <p:ph idx="1"/>
          </p:nvPr>
        </p:nvSpPr>
        <p:spPr>
          <a:xfrm>
            <a:off x="4381668" y="1126066"/>
            <a:ext cx="6605331" cy="4633465"/>
          </a:xfrm>
        </p:spPr>
        <p:txBody>
          <a:bodyPr anchor="ctr">
            <a:normAutofit/>
          </a:bodyPr>
          <a:lstStyle/>
          <a:p>
            <a:pPr marL="0" indent="0">
              <a:lnSpc>
                <a:spcPct val="100000"/>
              </a:lnSpc>
              <a:spcBef>
                <a:spcPts val="600"/>
              </a:spcBef>
              <a:spcAft>
                <a:spcPts val="1200"/>
              </a:spcAft>
              <a:buNone/>
            </a:pPr>
            <a:r>
              <a:rPr lang="en-US" altLang="en-US" sz="2800" dirty="0"/>
              <a:t>If assessment isn’t working productively day-to-day in the classroom </a:t>
            </a:r>
            <a:r>
              <a:rPr lang="en-US" altLang="en-US" sz="2800" dirty="0">
                <a:solidFill>
                  <a:srgbClr val="C00000"/>
                </a:solidFill>
              </a:rPr>
              <a:t>during the learning</a:t>
            </a:r>
            <a:r>
              <a:rPr lang="en-US" altLang="en-US" sz="2800" dirty="0"/>
              <a:t>—if bad decisions are made based on inaccurate evidence due to inept assessment—the other levels can’t overcome the dire consequences for the learners.</a:t>
            </a:r>
            <a:endParaRPr lang="en-US" sz="2800" dirty="0">
              <a:solidFill>
                <a:schemeClr val="accent4"/>
              </a:solidFill>
            </a:endParaRP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22234A3E-4EC7-4753-9B17-A2ECCAC454EC}"/>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6" name="Slide Number Placeholder 5">
            <a:extLst>
              <a:ext uri="{FF2B5EF4-FFF2-40B4-BE49-F238E27FC236}">
                <a16:creationId xmlns:a16="http://schemas.microsoft.com/office/drawing/2014/main" id="{EFE36BD6-5521-406B-A3F2-28D032EAE0DE}"/>
              </a:ext>
            </a:extLst>
          </p:cNvPr>
          <p:cNvSpPr>
            <a:spLocks noGrp="1"/>
          </p:cNvSpPr>
          <p:nvPr>
            <p:ph type="sldNum" sz="quarter" idx="12"/>
          </p:nvPr>
        </p:nvSpPr>
        <p:spPr/>
        <p:txBody>
          <a:bodyPr/>
          <a:lstStyle/>
          <a:p>
            <a:fld id="{0B969DCD-B566-4F58-92A3-B98CDD2E7620}" type="slidenum">
              <a:rPr lang="en-US" smtClean="0"/>
              <a:t>32</a:t>
            </a:fld>
            <a:endParaRPr lang="en-US"/>
          </a:p>
        </p:txBody>
      </p:sp>
    </p:spTree>
    <p:extLst>
      <p:ext uri="{BB962C8B-B14F-4D97-AF65-F5344CB8AC3E}">
        <p14:creationId xmlns:p14="http://schemas.microsoft.com/office/powerpoint/2010/main" val="88090026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1791-7D56-4AE0-8292-79FE3F7E4D77}"/>
              </a:ext>
            </a:extLst>
          </p:cNvPr>
          <p:cNvSpPr>
            <a:spLocks noGrp="1"/>
          </p:cNvSpPr>
          <p:nvPr>
            <p:ph type="title"/>
          </p:nvPr>
        </p:nvSpPr>
        <p:spPr>
          <a:xfrm>
            <a:off x="838200" y="435146"/>
            <a:ext cx="10330543" cy="1081675"/>
          </a:xfrm>
        </p:spPr>
        <p:txBody>
          <a:bodyPr/>
          <a:lstStyle/>
          <a:p>
            <a:r>
              <a:rPr lang="en-US" dirty="0">
                <a:solidFill>
                  <a:srgbClr val="003399"/>
                </a:solidFill>
                <a:latin typeface="+mn-lt"/>
              </a:rPr>
              <a:t>Balanced Assessment Systems </a:t>
            </a:r>
            <a:br>
              <a:rPr lang="en-US" dirty="0">
                <a:solidFill>
                  <a:srgbClr val="003399"/>
                </a:solidFill>
                <a:latin typeface="+mn-lt"/>
              </a:rPr>
            </a:br>
            <a:r>
              <a:rPr lang="en-US" dirty="0">
                <a:solidFill>
                  <a:srgbClr val="EB7647"/>
                </a:solidFill>
                <a:latin typeface="+mn-lt"/>
              </a:rPr>
              <a:t>Meet All User Needs</a:t>
            </a:r>
          </a:p>
        </p:txBody>
      </p:sp>
      <p:sp>
        <p:nvSpPr>
          <p:cNvPr id="3" name="Content Placeholder 2">
            <a:extLst>
              <a:ext uri="{FF2B5EF4-FFF2-40B4-BE49-F238E27FC236}">
                <a16:creationId xmlns:a16="http://schemas.microsoft.com/office/drawing/2014/main" id="{D86A5E92-F271-47D2-8F59-B586BCFD2DBA}"/>
              </a:ext>
            </a:extLst>
          </p:cNvPr>
          <p:cNvSpPr>
            <a:spLocks noGrp="1"/>
          </p:cNvSpPr>
          <p:nvPr>
            <p:ph idx="1"/>
          </p:nvPr>
        </p:nvSpPr>
        <p:spPr>
          <a:xfrm>
            <a:off x="838200" y="2139043"/>
            <a:ext cx="10515600" cy="4283811"/>
          </a:xfrm>
        </p:spPr>
        <p:txBody>
          <a:bodyPr>
            <a:normAutofit/>
          </a:bodyPr>
          <a:lstStyle/>
          <a:p>
            <a:r>
              <a:rPr lang="en-US" sz="3600" dirty="0"/>
              <a:t>Annual accountability testing serve some users</a:t>
            </a:r>
          </a:p>
          <a:p>
            <a:r>
              <a:rPr lang="en-US" sz="3600" dirty="0"/>
              <a:t>Interim, benchmark, short-cycle, and common tests meet others’ informational needs</a:t>
            </a:r>
          </a:p>
          <a:p>
            <a:r>
              <a:rPr lang="en-US" sz="3600" dirty="0"/>
              <a:t>Continuous classroom assessments inform still others</a:t>
            </a:r>
          </a:p>
        </p:txBody>
      </p:sp>
      <p:sp>
        <p:nvSpPr>
          <p:cNvPr id="8" name="Footer Placeholder 7">
            <a:extLst>
              <a:ext uri="{FF2B5EF4-FFF2-40B4-BE49-F238E27FC236}">
                <a16:creationId xmlns:a16="http://schemas.microsoft.com/office/drawing/2014/main" id="{0A994B3D-6C64-4563-8B72-6FB92B4BC020}"/>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9" name="Slide Number Placeholder 8">
            <a:extLst>
              <a:ext uri="{FF2B5EF4-FFF2-40B4-BE49-F238E27FC236}">
                <a16:creationId xmlns:a16="http://schemas.microsoft.com/office/drawing/2014/main" id="{1740155C-2336-4AD6-A32B-85C3016A4122}"/>
              </a:ext>
            </a:extLst>
          </p:cNvPr>
          <p:cNvSpPr>
            <a:spLocks noGrp="1"/>
          </p:cNvSpPr>
          <p:nvPr>
            <p:ph type="sldNum" sz="quarter" idx="12"/>
          </p:nvPr>
        </p:nvSpPr>
        <p:spPr/>
        <p:txBody>
          <a:bodyPr/>
          <a:lstStyle/>
          <a:p>
            <a:fld id="{0B969DCD-B566-4F58-92A3-B98CDD2E7620}" type="slidenum">
              <a:rPr lang="en-US" smtClean="0"/>
              <a:t>33</a:t>
            </a:fld>
            <a:endParaRPr lang="en-US"/>
          </a:p>
        </p:txBody>
      </p:sp>
    </p:spTree>
    <p:extLst>
      <p:ext uri="{BB962C8B-B14F-4D97-AF65-F5344CB8AC3E}">
        <p14:creationId xmlns:p14="http://schemas.microsoft.com/office/powerpoint/2010/main" val="36925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1791-7D56-4AE0-8292-79FE3F7E4D77}"/>
              </a:ext>
            </a:extLst>
          </p:cNvPr>
          <p:cNvSpPr>
            <a:spLocks noGrp="1"/>
          </p:cNvSpPr>
          <p:nvPr>
            <p:ph type="title"/>
          </p:nvPr>
        </p:nvSpPr>
        <p:spPr>
          <a:xfrm>
            <a:off x="838200" y="435146"/>
            <a:ext cx="10766991" cy="1081675"/>
          </a:xfrm>
        </p:spPr>
        <p:txBody>
          <a:bodyPr/>
          <a:lstStyle/>
          <a:p>
            <a:r>
              <a:rPr lang="en-US" dirty="0">
                <a:solidFill>
                  <a:srgbClr val="003399"/>
                </a:solidFill>
                <a:latin typeface="+mn-lt"/>
              </a:rPr>
              <a:t>Schools cannot be effective </a:t>
            </a:r>
            <a:br>
              <a:rPr lang="en-US" dirty="0">
                <a:solidFill>
                  <a:srgbClr val="003399"/>
                </a:solidFill>
                <a:latin typeface="+mn-lt"/>
              </a:rPr>
            </a:br>
            <a:r>
              <a:rPr lang="en-US" dirty="0">
                <a:solidFill>
                  <a:srgbClr val="003399"/>
                </a:solidFill>
                <a:latin typeface="+mn-lt"/>
              </a:rPr>
              <a:t>without truly balanced assessment systems that…</a:t>
            </a:r>
          </a:p>
        </p:txBody>
      </p:sp>
      <p:sp>
        <p:nvSpPr>
          <p:cNvPr id="3" name="Content Placeholder 2">
            <a:extLst>
              <a:ext uri="{FF2B5EF4-FFF2-40B4-BE49-F238E27FC236}">
                <a16:creationId xmlns:a16="http://schemas.microsoft.com/office/drawing/2014/main" id="{D86A5E92-F271-47D2-8F59-B586BCFD2DBA}"/>
              </a:ext>
            </a:extLst>
          </p:cNvPr>
          <p:cNvSpPr>
            <a:spLocks noGrp="1"/>
          </p:cNvSpPr>
          <p:nvPr>
            <p:ph idx="1"/>
          </p:nvPr>
        </p:nvSpPr>
        <p:spPr>
          <a:xfrm>
            <a:off x="838200" y="2139043"/>
            <a:ext cx="10515600" cy="4283811"/>
          </a:xfrm>
        </p:spPr>
        <p:txBody>
          <a:bodyPr>
            <a:normAutofit/>
          </a:bodyPr>
          <a:lstStyle/>
          <a:p>
            <a:r>
              <a:rPr lang="en-US" sz="3600" dirty="0"/>
              <a:t>Meet the information needs of </a:t>
            </a:r>
            <a:r>
              <a:rPr lang="en-US" sz="3600" dirty="0">
                <a:solidFill>
                  <a:srgbClr val="EB7647"/>
                </a:solidFill>
              </a:rPr>
              <a:t>ALL</a:t>
            </a:r>
            <a:r>
              <a:rPr lang="en-US" sz="3600" dirty="0"/>
              <a:t> assessment users, and </a:t>
            </a:r>
          </a:p>
          <a:p>
            <a:r>
              <a:rPr lang="en-US" sz="3600" dirty="0"/>
              <a:t>Effectively and consistently support the learning of </a:t>
            </a:r>
            <a:r>
              <a:rPr lang="en-US" sz="3600" dirty="0">
                <a:solidFill>
                  <a:srgbClr val="EB7647"/>
                </a:solidFill>
              </a:rPr>
              <a:t>ALL </a:t>
            </a:r>
            <a:r>
              <a:rPr lang="en-US" sz="3600" dirty="0"/>
              <a:t>learners </a:t>
            </a:r>
          </a:p>
        </p:txBody>
      </p:sp>
      <p:sp>
        <p:nvSpPr>
          <p:cNvPr id="8" name="Footer Placeholder 7">
            <a:extLst>
              <a:ext uri="{FF2B5EF4-FFF2-40B4-BE49-F238E27FC236}">
                <a16:creationId xmlns:a16="http://schemas.microsoft.com/office/drawing/2014/main" id="{0A994B3D-6C64-4563-8B72-6FB92B4BC020}"/>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9" name="Slide Number Placeholder 8">
            <a:extLst>
              <a:ext uri="{FF2B5EF4-FFF2-40B4-BE49-F238E27FC236}">
                <a16:creationId xmlns:a16="http://schemas.microsoft.com/office/drawing/2014/main" id="{1740155C-2336-4AD6-A32B-85C3016A4122}"/>
              </a:ext>
            </a:extLst>
          </p:cNvPr>
          <p:cNvSpPr>
            <a:spLocks noGrp="1"/>
          </p:cNvSpPr>
          <p:nvPr>
            <p:ph type="sldNum" sz="quarter" idx="12"/>
          </p:nvPr>
        </p:nvSpPr>
        <p:spPr/>
        <p:txBody>
          <a:bodyPr/>
          <a:lstStyle/>
          <a:p>
            <a:fld id="{0B969DCD-B566-4F58-92A3-B98CDD2E7620}" type="slidenum">
              <a:rPr lang="en-US" smtClean="0"/>
              <a:t>34</a:t>
            </a:fld>
            <a:endParaRPr lang="en-US"/>
          </a:p>
        </p:txBody>
      </p:sp>
    </p:spTree>
    <p:extLst>
      <p:ext uri="{BB962C8B-B14F-4D97-AF65-F5344CB8AC3E}">
        <p14:creationId xmlns:p14="http://schemas.microsoft.com/office/powerpoint/2010/main" val="179156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BFC67D-91D6-4621-B20E-1BB0B3D0863D}"/>
              </a:ext>
            </a:extLst>
          </p:cNvPr>
          <p:cNvSpPr>
            <a:spLocks noGrp="1"/>
          </p:cNvSpPr>
          <p:nvPr>
            <p:ph idx="1"/>
          </p:nvPr>
        </p:nvSpPr>
        <p:spPr>
          <a:xfrm>
            <a:off x="4381668" y="1126066"/>
            <a:ext cx="6605331" cy="4633465"/>
          </a:xfrm>
        </p:spPr>
        <p:txBody>
          <a:bodyPr anchor="ctr">
            <a:normAutofit/>
          </a:bodyPr>
          <a:lstStyle/>
          <a:p>
            <a:pPr marL="0" indent="0">
              <a:lnSpc>
                <a:spcPct val="100000"/>
              </a:lnSpc>
              <a:spcBef>
                <a:spcPts val="600"/>
              </a:spcBef>
              <a:spcAft>
                <a:spcPts val="600"/>
              </a:spcAft>
              <a:buNone/>
            </a:pPr>
            <a:r>
              <a:rPr lang="en-US" altLang="en-US" sz="3200" dirty="0">
                <a:solidFill>
                  <a:schemeClr val="tx2"/>
                </a:solidFill>
              </a:rPr>
              <a:t>Balanced assessment systems must deliver dependable evidence to decision makers; they must arise from </a:t>
            </a:r>
            <a:r>
              <a:rPr lang="en-US" altLang="en-US" sz="3200" dirty="0">
                <a:solidFill>
                  <a:srgbClr val="EB7647"/>
                </a:solidFill>
              </a:rPr>
              <a:t>A FOUNDATION OF ASSESSMENT LITERACY</a:t>
            </a:r>
            <a:r>
              <a:rPr lang="en-US" altLang="en-US" sz="3200" dirty="0">
                <a:solidFill>
                  <a:schemeClr val="tx2"/>
                </a:solidFill>
              </a:rPr>
              <a:t>.</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22234A3E-4EC7-4753-9B17-A2ECCAC454EC}"/>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6" name="Slide Number Placeholder 5">
            <a:extLst>
              <a:ext uri="{FF2B5EF4-FFF2-40B4-BE49-F238E27FC236}">
                <a16:creationId xmlns:a16="http://schemas.microsoft.com/office/drawing/2014/main" id="{EFE36BD6-5521-406B-A3F2-28D032EAE0DE}"/>
              </a:ext>
            </a:extLst>
          </p:cNvPr>
          <p:cNvSpPr>
            <a:spLocks noGrp="1"/>
          </p:cNvSpPr>
          <p:nvPr>
            <p:ph type="sldNum" sz="quarter" idx="12"/>
          </p:nvPr>
        </p:nvSpPr>
        <p:spPr/>
        <p:txBody>
          <a:bodyPr/>
          <a:lstStyle/>
          <a:p>
            <a:fld id="{0B969DCD-B566-4F58-92A3-B98CDD2E7620}" type="slidenum">
              <a:rPr lang="en-US" smtClean="0"/>
              <a:t>35</a:t>
            </a:fld>
            <a:endParaRPr lang="en-US"/>
          </a:p>
        </p:txBody>
      </p:sp>
    </p:spTree>
    <p:extLst>
      <p:ext uri="{BB962C8B-B14F-4D97-AF65-F5344CB8AC3E}">
        <p14:creationId xmlns:p14="http://schemas.microsoft.com/office/powerpoint/2010/main" val="228904467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3312-A4C2-4B3E-B7E9-BC7015F724E0}"/>
              </a:ext>
            </a:extLst>
          </p:cNvPr>
          <p:cNvSpPr>
            <a:spLocks noGrp="1"/>
          </p:cNvSpPr>
          <p:nvPr>
            <p:ph type="title"/>
          </p:nvPr>
        </p:nvSpPr>
        <p:spPr>
          <a:xfrm>
            <a:off x="558800" y="391886"/>
            <a:ext cx="10795000" cy="1306285"/>
          </a:xfrm>
        </p:spPr>
        <p:txBody>
          <a:bodyPr>
            <a:normAutofit/>
          </a:bodyPr>
          <a:lstStyle/>
          <a:p>
            <a:r>
              <a:rPr lang="en-US" dirty="0">
                <a:solidFill>
                  <a:srgbClr val="003399"/>
                </a:solidFill>
                <a:latin typeface="+mn-lt"/>
              </a:rPr>
              <a:t>Please think about these questions and discuss them within your team:</a:t>
            </a:r>
          </a:p>
        </p:txBody>
      </p:sp>
      <p:sp>
        <p:nvSpPr>
          <p:cNvPr id="3" name="Content Placeholder 2">
            <a:extLst>
              <a:ext uri="{FF2B5EF4-FFF2-40B4-BE49-F238E27FC236}">
                <a16:creationId xmlns:a16="http://schemas.microsoft.com/office/drawing/2014/main" id="{E0618551-4584-403C-8040-B02A7A544900}"/>
              </a:ext>
            </a:extLst>
          </p:cNvPr>
          <p:cNvSpPr>
            <a:spLocks noGrp="1"/>
          </p:cNvSpPr>
          <p:nvPr>
            <p:ph idx="1"/>
          </p:nvPr>
        </p:nvSpPr>
        <p:spPr>
          <a:xfrm>
            <a:off x="838200" y="2122714"/>
            <a:ext cx="9429750" cy="4026295"/>
          </a:xfrm>
        </p:spPr>
        <p:txBody>
          <a:bodyPr>
            <a:normAutofit/>
          </a:bodyPr>
          <a:lstStyle/>
          <a:p>
            <a:pPr>
              <a:lnSpc>
                <a:spcPct val="100000"/>
              </a:lnSpc>
              <a:spcAft>
                <a:spcPts val="1200"/>
              </a:spcAft>
            </a:pPr>
            <a:r>
              <a:rPr lang="en-US" sz="3600" dirty="0"/>
              <a:t>Is your local assessment system in balance?</a:t>
            </a:r>
          </a:p>
          <a:p>
            <a:r>
              <a:rPr lang="en-US" sz="3600" dirty="0"/>
              <a:t>In what ways might your balance be improved?</a:t>
            </a:r>
          </a:p>
        </p:txBody>
      </p:sp>
      <p:sp>
        <p:nvSpPr>
          <p:cNvPr id="8" name="Footer Placeholder 7">
            <a:extLst>
              <a:ext uri="{FF2B5EF4-FFF2-40B4-BE49-F238E27FC236}">
                <a16:creationId xmlns:a16="http://schemas.microsoft.com/office/drawing/2014/main" id="{7D488DEE-4920-40DA-A4C8-2E8D191084C9}"/>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9" name="Slide Number Placeholder 8">
            <a:extLst>
              <a:ext uri="{FF2B5EF4-FFF2-40B4-BE49-F238E27FC236}">
                <a16:creationId xmlns:a16="http://schemas.microsoft.com/office/drawing/2014/main" id="{3A8E1738-EE91-4C59-BBAF-EBF945295667}"/>
              </a:ext>
            </a:extLst>
          </p:cNvPr>
          <p:cNvSpPr>
            <a:spLocks noGrp="1"/>
          </p:cNvSpPr>
          <p:nvPr>
            <p:ph type="sldNum" sz="quarter" idx="12"/>
          </p:nvPr>
        </p:nvSpPr>
        <p:spPr/>
        <p:txBody>
          <a:bodyPr/>
          <a:lstStyle/>
          <a:p>
            <a:fld id="{0B969DCD-B566-4F58-92A3-B98CDD2E7620}" type="slidenum">
              <a:rPr lang="en-US" smtClean="0"/>
              <a:t>36</a:t>
            </a:fld>
            <a:endParaRPr lang="en-US"/>
          </a:p>
        </p:txBody>
      </p:sp>
    </p:spTree>
    <p:extLst>
      <p:ext uri="{BB962C8B-B14F-4D97-AF65-F5344CB8AC3E}">
        <p14:creationId xmlns:p14="http://schemas.microsoft.com/office/powerpoint/2010/main" val="4047596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D585-C561-4F70-8D44-80B45443074D}"/>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5B4CBE8E-CE21-47AC-BCF2-18630FB8A5D8}"/>
              </a:ext>
            </a:extLst>
          </p:cNvPr>
          <p:cNvSpPr>
            <a:spLocks noGrp="1"/>
          </p:cNvSpPr>
          <p:nvPr>
            <p:ph idx="1"/>
          </p:nvPr>
        </p:nvSpPr>
        <p:spPr>
          <a:xfrm>
            <a:off x="1202918" y="2011680"/>
            <a:ext cx="10276067" cy="4411174"/>
          </a:xfrm>
        </p:spPr>
        <p:txBody>
          <a:bodyPr>
            <a:normAutofit/>
          </a:bodyPr>
          <a:lstStyle/>
          <a:p>
            <a:pPr marL="0" indent="0">
              <a:lnSpc>
                <a:spcPct val="100000"/>
              </a:lnSpc>
              <a:spcAft>
                <a:spcPts val="600"/>
              </a:spcAft>
              <a:buNone/>
            </a:pPr>
            <a:r>
              <a:rPr lang="en-US" sz="3200" dirty="0">
                <a:effectLst/>
                <a:latin typeface="Corbel" panose="020B0503020204020204" pitchFamily="34" charset="0"/>
              </a:rPr>
              <a:t>This webinar series is presented by the Michigan Assessment Consortium in collaboration with Rick Stiggins. </a:t>
            </a:r>
            <a:endParaRPr lang="en-US" sz="3200" b="0" i="0" strike="noStrike" dirty="0">
              <a:effectLst/>
              <a:latin typeface="Corbel" panose="020B0503020204020204" pitchFamily="34" charset="0"/>
            </a:endParaRPr>
          </a:p>
          <a:p>
            <a:pPr>
              <a:lnSpc>
                <a:spcPct val="100000"/>
              </a:lnSpc>
              <a:spcAft>
                <a:spcPts val="600"/>
              </a:spcAft>
            </a:pPr>
            <a:r>
              <a:rPr lang="en-US" sz="2800" b="0" i="0" strike="noStrike" dirty="0">
                <a:effectLst/>
                <a:latin typeface="Corbel" panose="020B0503020204020204" pitchFamily="34" charset="0"/>
              </a:rPr>
              <a:t>Contact Rick Stiggins at </a:t>
            </a:r>
            <a:r>
              <a:rPr lang="en-US" sz="2800" b="0" i="0" strike="noStrike" dirty="0">
                <a:solidFill>
                  <a:schemeClr val="accent4">
                    <a:lumMod val="60000"/>
                    <a:lumOff val="40000"/>
                  </a:schemeClr>
                </a:solidFill>
                <a:effectLst/>
                <a:latin typeface="Corbel" panose="020B0503020204020204" pitchFamily="34" charset="0"/>
                <a:hlinkClick r:id="rId2">
                  <a:extLst>
                    <a:ext uri="{A12FA001-AC4F-418D-AE19-62706E023703}">
                      <ahyp:hlinkClr xmlns:ahyp="http://schemas.microsoft.com/office/drawing/2018/hyperlinkcolor" val="tx"/>
                    </a:ext>
                  </a:extLst>
                </a:hlinkClick>
              </a:rPr>
              <a:t>rickstiggins@gmail.com</a:t>
            </a:r>
            <a:r>
              <a:rPr lang="en-US" sz="2800" dirty="0">
                <a:latin typeface="Corbel" panose="020B0503020204020204" pitchFamily="34" charset="0"/>
              </a:rPr>
              <a:t> </a:t>
            </a:r>
            <a:r>
              <a:rPr lang="en-US" sz="2800" b="0" i="0" strike="noStrike" dirty="0">
                <a:effectLst/>
                <a:latin typeface="Corbel" panose="020B0503020204020204" pitchFamily="34" charset="0"/>
              </a:rPr>
              <a:t>with questions or feedback about this webinar series.</a:t>
            </a:r>
          </a:p>
          <a:p>
            <a:pPr>
              <a:lnSpc>
                <a:spcPct val="100000"/>
              </a:lnSpc>
              <a:spcAft>
                <a:spcPts val="600"/>
              </a:spcAft>
            </a:pPr>
            <a:r>
              <a:rPr lang="en-US" sz="2800" dirty="0">
                <a:latin typeface="Corbel" panose="020B0503020204020204" pitchFamily="34" charset="0"/>
              </a:rPr>
              <a:t>Visit </a:t>
            </a:r>
            <a:r>
              <a:rPr lang="en-US" sz="2800" dirty="0">
                <a:solidFill>
                  <a:schemeClr val="accent4">
                    <a:lumMod val="60000"/>
                    <a:lumOff val="40000"/>
                  </a:schemeClr>
                </a:solidFill>
                <a:latin typeface="Corbel" panose="020B0503020204020204" pitchFamily="34" charset="0"/>
                <a:hlinkClick r:id="rId3">
                  <a:extLst>
                    <a:ext uri="{A12FA001-AC4F-418D-AE19-62706E023703}">
                      <ahyp:hlinkClr xmlns:ahyp="http://schemas.microsoft.com/office/drawing/2018/hyperlinkcolor" val="tx"/>
                    </a:ext>
                  </a:extLst>
                </a:hlinkClick>
              </a:rPr>
              <a:t>www.MichiganAssessmentConsortium.org</a:t>
            </a:r>
            <a:r>
              <a:rPr lang="en-US" sz="2800" dirty="0">
                <a:solidFill>
                  <a:schemeClr val="accent4">
                    <a:lumMod val="60000"/>
                    <a:lumOff val="40000"/>
                  </a:schemeClr>
                </a:solidFill>
                <a:latin typeface="Corbel" panose="020B0503020204020204" pitchFamily="34" charset="0"/>
              </a:rPr>
              <a:t> </a:t>
            </a:r>
            <a:r>
              <a:rPr lang="en-US" sz="2800" dirty="0">
                <a:latin typeface="Corbel" panose="020B0503020204020204" pitchFamily="34" charset="0"/>
              </a:rPr>
              <a:t>for more information about balanced assessment systems and for opportunities to improve assessment literacy for yourself or in your professional community. </a:t>
            </a:r>
          </a:p>
        </p:txBody>
      </p:sp>
      <p:sp>
        <p:nvSpPr>
          <p:cNvPr id="5" name="Footer Placeholder 4">
            <a:extLst>
              <a:ext uri="{FF2B5EF4-FFF2-40B4-BE49-F238E27FC236}">
                <a16:creationId xmlns:a16="http://schemas.microsoft.com/office/drawing/2014/main" id="{121211FF-46E9-4ACF-8B12-3ACEE7A0601D}"/>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6" name="Slide Number Placeholder 5">
            <a:extLst>
              <a:ext uri="{FF2B5EF4-FFF2-40B4-BE49-F238E27FC236}">
                <a16:creationId xmlns:a16="http://schemas.microsoft.com/office/drawing/2014/main" id="{B37103B6-3B04-4F53-A1D5-6D60ED643FAD}"/>
              </a:ext>
            </a:extLst>
          </p:cNvPr>
          <p:cNvSpPr>
            <a:spLocks noGrp="1"/>
          </p:cNvSpPr>
          <p:nvPr>
            <p:ph type="sldNum" sz="quarter" idx="12"/>
          </p:nvPr>
        </p:nvSpPr>
        <p:spPr/>
        <p:txBody>
          <a:bodyPr/>
          <a:lstStyle/>
          <a:p>
            <a:fld id="{0B969DCD-B566-4F58-92A3-B98CDD2E7620}" type="slidenum">
              <a:rPr lang="en-US" smtClean="0"/>
              <a:t>37</a:t>
            </a:fld>
            <a:endParaRPr lang="en-US"/>
          </a:p>
        </p:txBody>
      </p:sp>
    </p:spTree>
    <p:extLst>
      <p:ext uri="{BB962C8B-B14F-4D97-AF65-F5344CB8AC3E}">
        <p14:creationId xmlns:p14="http://schemas.microsoft.com/office/powerpoint/2010/main" val="852517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D585-C561-4F70-8D44-80B45443074D}"/>
              </a:ext>
            </a:extLst>
          </p:cNvPr>
          <p:cNvSpPr>
            <a:spLocks noGrp="1"/>
          </p:cNvSpPr>
          <p:nvPr>
            <p:ph type="title"/>
          </p:nvPr>
        </p:nvSpPr>
        <p:spPr>
          <a:xfrm>
            <a:off x="1202919" y="284176"/>
            <a:ext cx="4942067" cy="1508760"/>
          </a:xfrm>
        </p:spPr>
        <p:txBody>
          <a:bodyPr/>
          <a:lstStyle/>
          <a:p>
            <a:r>
              <a:rPr lang="en-US" dirty="0"/>
              <a:t>About this series</a:t>
            </a:r>
          </a:p>
        </p:txBody>
      </p:sp>
      <p:sp>
        <p:nvSpPr>
          <p:cNvPr id="3" name="Content Placeholder 2">
            <a:extLst>
              <a:ext uri="{FF2B5EF4-FFF2-40B4-BE49-F238E27FC236}">
                <a16:creationId xmlns:a16="http://schemas.microsoft.com/office/drawing/2014/main" id="{5B4CBE8E-CE21-47AC-BCF2-18630FB8A5D8}"/>
              </a:ext>
            </a:extLst>
          </p:cNvPr>
          <p:cNvSpPr>
            <a:spLocks noGrp="1"/>
          </p:cNvSpPr>
          <p:nvPr>
            <p:ph idx="1"/>
          </p:nvPr>
        </p:nvSpPr>
        <p:spPr>
          <a:xfrm>
            <a:off x="1202918" y="2011680"/>
            <a:ext cx="10276067" cy="4411174"/>
          </a:xfrm>
        </p:spPr>
        <p:txBody>
          <a:bodyPr>
            <a:noAutofit/>
          </a:bodyPr>
          <a:lstStyle/>
          <a:p>
            <a:pPr marL="0" indent="0">
              <a:lnSpc>
                <a:spcPct val="100000"/>
              </a:lnSpc>
              <a:spcAft>
                <a:spcPts val="600"/>
              </a:spcAft>
              <a:buNone/>
            </a:pPr>
            <a:r>
              <a:rPr lang="en-US" sz="2000" dirty="0">
                <a:effectLst/>
                <a:latin typeface="Corbel" panose="020B0503020204020204" pitchFamily="34" charset="0"/>
              </a:rPr>
              <a:t>We invite you to share this series of four interactive webinars, in which Rick Stiggins addresses fundamental concepts needed by all educators who aspire to implementing high quality assessment practice designed to advance student learning.</a:t>
            </a:r>
          </a:p>
          <a:p>
            <a:pPr marL="0" indent="0">
              <a:lnSpc>
                <a:spcPct val="100000"/>
              </a:lnSpc>
              <a:spcBef>
                <a:spcPts val="600"/>
              </a:spcBef>
              <a:spcAft>
                <a:spcPts val="600"/>
              </a:spcAft>
              <a:buNone/>
            </a:pPr>
            <a:r>
              <a:rPr lang="en-US" sz="2000" b="1" dirty="0">
                <a:effectLst/>
                <a:latin typeface="Corbel" panose="020B0503020204020204" pitchFamily="34" charset="0"/>
              </a:rPr>
              <a:t>Appropriate for: </a:t>
            </a:r>
            <a:r>
              <a:rPr lang="en-US" sz="2000" dirty="0">
                <a:effectLst/>
                <a:latin typeface="Corbel" panose="020B0503020204020204" pitchFamily="34" charset="0"/>
              </a:rPr>
              <a:t>teachers, principals, instructional coaches, central office administrators, superintendents, and others </a:t>
            </a:r>
          </a:p>
          <a:p>
            <a:pPr marL="0" indent="0">
              <a:lnSpc>
                <a:spcPct val="100000"/>
              </a:lnSpc>
              <a:spcBef>
                <a:spcPts val="600"/>
              </a:spcBef>
              <a:spcAft>
                <a:spcPts val="600"/>
              </a:spcAft>
              <a:buNone/>
            </a:pPr>
            <a:r>
              <a:rPr lang="en-US" sz="2000" b="1" dirty="0">
                <a:effectLst/>
                <a:latin typeface="Corbel" panose="020B0503020204020204" pitchFamily="34" charset="0"/>
              </a:rPr>
              <a:t>Webinars in this series include:</a:t>
            </a:r>
          </a:p>
          <a:p>
            <a:pPr>
              <a:lnSpc>
                <a:spcPct val="100000"/>
              </a:lnSpc>
              <a:spcBef>
                <a:spcPts val="0"/>
              </a:spcBef>
              <a:spcAft>
                <a:spcPts val="300"/>
              </a:spcAft>
            </a:pPr>
            <a:r>
              <a:rPr lang="en-US" sz="2000" dirty="0">
                <a:effectLst/>
                <a:latin typeface="Corbel" panose="020B0503020204020204" pitchFamily="34" charset="0"/>
              </a:rPr>
              <a:t>Session 1: Balanced Local Assessment Systems </a:t>
            </a:r>
            <a:r>
              <a:rPr lang="en-US" sz="2000" dirty="0">
                <a:solidFill>
                  <a:srgbClr val="EB7647"/>
                </a:solidFill>
                <a:effectLst/>
                <a:latin typeface="Corbel" panose="020B0503020204020204" pitchFamily="34" charset="0"/>
              </a:rPr>
              <a:t>(this webinar)</a:t>
            </a:r>
          </a:p>
          <a:p>
            <a:pPr>
              <a:lnSpc>
                <a:spcPct val="100000"/>
              </a:lnSpc>
              <a:spcBef>
                <a:spcPts val="0"/>
              </a:spcBef>
              <a:spcAft>
                <a:spcPts val="300"/>
              </a:spcAft>
            </a:pPr>
            <a:r>
              <a:rPr lang="en-US" sz="2000" dirty="0">
                <a:effectLst/>
                <a:latin typeface="Corbel" panose="020B0503020204020204" pitchFamily="34" charset="0"/>
              </a:rPr>
              <a:t>Session 2: Foundation of Assessment Literacy</a:t>
            </a:r>
          </a:p>
          <a:p>
            <a:pPr>
              <a:lnSpc>
                <a:spcPct val="100000"/>
              </a:lnSpc>
              <a:spcBef>
                <a:spcPts val="0"/>
              </a:spcBef>
              <a:spcAft>
                <a:spcPts val="300"/>
              </a:spcAft>
            </a:pPr>
            <a:r>
              <a:rPr lang="en-US" sz="2000" dirty="0">
                <a:effectLst/>
                <a:latin typeface="Corbel" panose="020B0503020204020204" pitchFamily="34" charset="0"/>
              </a:rPr>
              <a:t>Session 3: Emotional Dynamics of Assessment</a:t>
            </a:r>
          </a:p>
          <a:p>
            <a:pPr>
              <a:lnSpc>
                <a:spcPct val="100000"/>
              </a:lnSpc>
              <a:spcBef>
                <a:spcPts val="0"/>
              </a:spcBef>
              <a:spcAft>
                <a:spcPts val="300"/>
              </a:spcAft>
            </a:pPr>
            <a:r>
              <a:rPr lang="en-US" sz="2000" dirty="0">
                <a:effectLst/>
                <a:latin typeface="Corbel" panose="020B0503020204020204" pitchFamily="34" charset="0"/>
              </a:rPr>
              <a:t>Session 4: Evaluate Your Assessment System</a:t>
            </a:r>
          </a:p>
          <a:p>
            <a:pPr marL="0" indent="0">
              <a:lnSpc>
                <a:spcPct val="100000"/>
              </a:lnSpc>
              <a:spcAft>
                <a:spcPts val="600"/>
              </a:spcAft>
              <a:buNone/>
            </a:pPr>
            <a:r>
              <a:rPr lang="en-US" sz="2000" dirty="0">
                <a:latin typeface="+mj-lt"/>
              </a:rPr>
              <a:t>All webinars and interactive handouts are available at </a:t>
            </a:r>
            <a:r>
              <a:rPr lang="en-US" sz="2000" dirty="0">
                <a:latin typeface="+mj-lt"/>
                <a:hlinkClick r:id="rId2">
                  <a:extLst>
                    <a:ext uri="{A12FA001-AC4F-418D-AE19-62706E023703}">
                      <ahyp:hlinkClr xmlns:ahyp="http://schemas.microsoft.com/office/drawing/2018/hyperlinkcolor" val="tx"/>
                    </a:ext>
                  </a:extLst>
                </a:hlinkClick>
              </a:rPr>
              <a:t>www.michiganassessmentconsortium.org/events/Stiggins-webinars</a:t>
            </a:r>
            <a:endParaRPr lang="en-US" sz="2000" dirty="0">
              <a:latin typeface="+mj-lt"/>
            </a:endParaRPr>
          </a:p>
        </p:txBody>
      </p:sp>
      <p:sp>
        <p:nvSpPr>
          <p:cNvPr id="5" name="Footer Placeholder 4">
            <a:extLst>
              <a:ext uri="{FF2B5EF4-FFF2-40B4-BE49-F238E27FC236}">
                <a16:creationId xmlns:a16="http://schemas.microsoft.com/office/drawing/2014/main" id="{121211FF-46E9-4ACF-8B12-3ACEE7A0601D}"/>
              </a:ext>
            </a:extLst>
          </p:cNvPr>
          <p:cNvSpPr>
            <a:spLocks noGrp="1"/>
          </p:cNvSpPr>
          <p:nvPr>
            <p:ph type="ftr" sz="quarter" idx="11"/>
          </p:nvPr>
        </p:nvSpPr>
        <p:spPr/>
        <p:txBody>
          <a:bodyPr/>
          <a:lstStyle/>
          <a:p>
            <a:r>
              <a:rPr lang="en-US" dirty="0"/>
              <a:t>rickstiggins@gmail.com            www.MichiganAssessmentConsortium.org</a:t>
            </a:r>
          </a:p>
        </p:txBody>
      </p:sp>
      <p:sp>
        <p:nvSpPr>
          <p:cNvPr id="6" name="Slide Number Placeholder 5">
            <a:extLst>
              <a:ext uri="{FF2B5EF4-FFF2-40B4-BE49-F238E27FC236}">
                <a16:creationId xmlns:a16="http://schemas.microsoft.com/office/drawing/2014/main" id="{B37103B6-3B04-4F53-A1D5-6D60ED643FAD}"/>
              </a:ext>
            </a:extLst>
          </p:cNvPr>
          <p:cNvSpPr>
            <a:spLocks noGrp="1"/>
          </p:cNvSpPr>
          <p:nvPr>
            <p:ph type="sldNum" sz="quarter" idx="12"/>
          </p:nvPr>
        </p:nvSpPr>
        <p:spPr/>
        <p:txBody>
          <a:bodyPr/>
          <a:lstStyle/>
          <a:p>
            <a:fld id="{0B969DCD-B566-4F58-92A3-B98CDD2E7620}" type="slidenum">
              <a:rPr lang="en-US" smtClean="0"/>
              <a:t>38</a:t>
            </a:fld>
            <a:endParaRPr lang="en-US"/>
          </a:p>
        </p:txBody>
      </p:sp>
      <p:grpSp>
        <p:nvGrpSpPr>
          <p:cNvPr id="11" name="Group 10">
            <a:extLst>
              <a:ext uri="{FF2B5EF4-FFF2-40B4-BE49-F238E27FC236}">
                <a16:creationId xmlns:a16="http://schemas.microsoft.com/office/drawing/2014/main" id="{42493B97-1015-442B-9EA2-27149AC7C1CB}"/>
              </a:ext>
            </a:extLst>
          </p:cNvPr>
          <p:cNvGrpSpPr/>
          <p:nvPr/>
        </p:nvGrpSpPr>
        <p:grpSpPr>
          <a:xfrm>
            <a:off x="7026729" y="500537"/>
            <a:ext cx="4844143" cy="1113077"/>
            <a:chOff x="6999514" y="391677"/>
            <a:chExt cx="4844143" cy="1113077"/>
          </a:xfrm>
        </p:grpSpPr>
        <p:sp>
          <p:nvSpPr>
            <p:cNvPr id="4" name="TextBox 3">
              <a:extLst>
                <a:ext uri="{FF2B5EF4-FFF2-40B4-BE49-F238E27FC236}">
                  <a16:creationId xmlns:a16="http://schemas.microsoft.com/office/drawing/2014/main" id="{3F4C5A27-A84E-498E-B0D1-370C600E83C0}"/>
                </a:ext>
              </a:extLst>
            </p:cNvPr>
            <p:cNvSpPr txBox="1"/>
            <p:nvPr/>
          </p:nvSpPr>
          <p:spPr>
            <a:xfrm>
              <a:off x="6999514" y="735313"/>
              <a:ext cx="4844143" cy="769441"/>
            </a:xfrm>
            <a:prstGeom prst="rect">
              <a:avLst/>
            </a:prstGeom>
            <a:noFill/>
          </p:spPr>
          <p:txBody>
            <a:bodyPr wrap="square" rtlCol="0">
              <a:spAutoFit/>
            </a:bodyPr>
            <a:lstStyle/>
            <a:p>
              <a:endParaRPr lang="en-US" sz="1200" dirty="0">
                <a:solidFill>
                  <a:schemeClr val="bg2">
                    <a:lumMod val="75000"/>
                  </a:schemeClr>
                </a:solidFill>
              </a:endParaRPr>
            </a:p>
            <a:p>
              <a:pPr algn="r"/>
              <a:r>
                <a:rPr lang="en-US" sz="1600" dirty="0">
                  <a:solidFill>
                    <a:schemeClr val="bg2">
                      <a:lumMod val="75000"/>
                    </a:schemeClr>
                  </a:solidFill>
                </a:rPr>
                <a:t>This work is licensed under a Creative Commons </a:t>
              </a:r>
              <a:br>
                <a:rPr lang="en-US" sz="1600" dirty="0">
                  <a:solidFill>
                    <a:schemeClr val="bg2">
                      <a:lumMod val="75000"/>
                    </a:schemeClr>
                  </a:solidFill>
                </a:rPr>
              </a:br>
              <a:r>
                <a:rPr lang="en-US" sz="1600" dirty="0">
                  <a:solidFill>
                    <a:schemeClr val="bg2">
                      <a:lumMod val="75000"/>
                    </a:schemeClr>
                  </a:solidFill>
                </a:rPr>
                <a:t>Attribution-</a:t>
              </a:r>
              <a:r>
                <a:rPr lang="en-US" sz="1600" dirty="0" err="1">
                  <a:solidFill>
                    <a:schemeClr val="bg2">
                      <a:lumMod val="75000"/>
                    </a:schemeClr>
                  </a:solidFill>
                </a:rPr>
                <a:t>NonCommercial</a:t>
              </a:r>
              <a:r>
                <a:rPr lang="en-US" sz="1600" dirty="0">
                  <a:solidFill>
                    <a:schemeClr val="bg2">
                      <a:lumMod val="75000"/>
                    </a:schemeClr>
                  </a:solidFill>
                </a:rPr>
                <a:t> 4.0 International License.</a:t>
              </a:r>
            </a:p>
          </p:txBody>
        </p:sp>
        <p:pic>
          <p:nvPicPr>
            <p:cNvPr id="10" name="Picture 9">
              <a:hlinkClick r:id="rId3"/>
              <a:extLst>
                <a:ext uri="{FF2B5EF4-FFF2-40B4-BE49-F238E27FC236}">
                  <a16:creationId xmlns:a16="http://schemas.microsoft.com/office/drawing/2014/main" id="{914BB2CE-F525-4650-9552-31A406A1DA3A}"/>
                </a:ext>
              </a:extLst>
            </p:cNvPr>
            <p:cNvPicPr>
              <a:picLocks noChangeAspect="1"/>
            </p:cNvPicPr>
            <p:nvPr/>
          </p:nvPicPr>
          <p:blipFill>
            <a:blip r:embed="rId4"/>
            <a:stretch>
              <a:fillRect/>
            </a:stretch>
          </p:blipFill>
          <p:spPr>
            <a:xfrm>
              <a:off x="10239546" y="391677"/>
              <a:ext cx="1499069" cy="528081"/>
            </a:xfrm>
            <a:prstGeom prst="rect">
              <a:avLst/>
            </a:prstGeom>
          </p:spPr>
        </p:pic>
      </p:grpSp>
    </p:spTree>
    <p:extLst>
      <p:ext uri="{BB962C8B-B14F-4D97-AF65-F5344CB8AC3E}">
        <p14:creationId xmlns:p14="http://schemas.microsoft.com/office/powerpoint/2010/main" val="63597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B4BD0-CB36-46BC-B76A-7CFE455AD54E}"/>
              </a:ext>
            </a:extLst>
          </p:cNvPr>
          <p:cNvSpPr>
            <a:spLocks noGrp="1"/>
          </p:cNvSpPr>
          <p:nvPr>
            <p:ph type="title"/>
          </p:nvPr>
        </p:nvSpPr>
        <p:spPr>
          <a:xfrm>
            <a:off x="643467" y="1325880"/>
            <a:ext cx="3089437" cy="4206240"/>
          </a:xfrm>
        </p:spPr>
        <p:txBody>
          <a:bodyPr>
            <a:normAutofit/>
          </a:bodyPr>
          <a:lstStyle/>
          <a:p>
            <a:pPr algn="r"/>
            <a:r>
              <a:rPr lang="en-US" sz="3200" b="1" dirty="0">
                <a:solidFill>
                  <a:schemeClr val="tx2"/>
                </a:solidFill>
                <a:latin typeface="+mn-lt"/>
              </a:rPr>
              <a:t>Big ideas </a:t>
            </a:r>
            <a:br>
              <a:rPr lang="en-US" sz="3200" b="1" dirty="0">
                <a:solidFill>
                  <a:schemeClr val="tx2"/>
                </a:solidFill>
                <a:latin typeface="+mn-lt"/>
              </a:rPr>
            </a:br>
            <a:r>
              <a:rPr lang="en-US" sz="3200" b="1" dirty="0">
                <a:solidFill>
                  <a:schemeClr val="tx2"/>
                </a:solidFill>
                <a:latin typeface="+mn-lt"/>
              </a:rPr>
              <a:t>to guide </a:t>
            </a:r>
            <a:br>
              <a:rPr lang="en-US" sz="3200" b="1" dirty="0">
                <a:solidFill>
                  <a:schemeClr val="tx2"/>
                </a:solidFill>
                <a:latin typeface="+mn-lt"/>
              </a:rPr>
            </a:br>
            <a:r>
              <a:rPr lang="en-US" sz="3200" b="1" dirty="0">
                <a:solidFill>
                  <a:schemeClr val="tx2"/>
                </a:solidFill>
                <a:latin typeface="+mn-lt"/>
              </a:rPr>
              <a:t>our day together</a:t>
            </a:r>
          </a:p>
        </p:txBody>
      </p:sp>
      <p:sp>
        <p:nvSpPr>
          <p:cNvPr id="2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96397F-5D17-4B5F-A78F-1157E7E3EA43}"/>
              </a:ext>
            </a:extLst>
          </p:cNvPr>
          <p:cNvSpPr>
            <a:spLocks noGrp="1"/>
          </p:cNvSpPr>
          <p:nvPr>
            <p:ph idx="1"/>
          </p:nvPr>
        </p:nvSpPr>
        <p:spPr>
          <a:xfrm>
            <a:off x="4381668" y="1650670"/>
            <a:ext cx="6605331" cy="3740728"/>
          </a:xfrm>
        </p:spPr>
        <p:txBody>
          <a:bodyPr anchor="ctr">
            <a:normAutofit/>
          </a:bodyPr>
          <a:lstStyle/>
          <a:p>
            <a:r>
              <a:rPr lang="en-US" sz="2400" dirty="0">
                <a:solidFill>
                  <a:schemeClr val="tx2"/>
                </a:solidFill>
              </a:rPr>
              <a:t>Assessment must fit the evolving school environment and mission</a:t>
            </a:r>
          </a:p>
          <a:p>
            <a:r>
              <a:rPr lang="en-US" sz="2400" dirty="0">
                <a:solidFill>
                  <a:schemeClr val="tx2"/>
                </a:solidFill>
              </a:rPr>
              <a:t>Local district assessments systems must serve ALL educational decision makers</a:t>
            </a:r>
          </a:p>
          <a:p>
            <a:r>
              <a:rPr lang="en-US" sz="2400" dirty="0">
                <a:solidFill>
                  <a:schemeClr val="tx2"/>
                </a:solidFill>
              </a:rPr>
              <a:t>Quality assessments are foundational to student well-being</a:t>
            </a:r>
          </a:p>
          <a:p>
            <a:r>
              <a:rPr lang="en-US" sz="2400" dirty="0">
                <a:solidFill>
                  <a:schemeClr val="tx2"/>
                </a:solidFill>
              </a:rPr>
              <a:t>A new role for students in the assessment process is at hand</a:t>
            </a:r>
            <a:endParaRPr lang="en-US" sz="2400" b="1" dirty="0">
              <a:solidFill>
                <a:schemeClr val="tx2"/>
              </a:solidFill>
            </a:endParaRPr>
          </a:p>
        </p:txBody>
      </p:sp>
      <p:sp>
        <p:nvSpPr>
          <p:cNvPr id="24"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a:extLst>
              <a:ext uri="{FF2B5EF4-FFF2-40B4-BE49-F238E27FC236}">
                <a16:creationId xmlns:a16="http://schemas.microsoft.com/office/drawing/2014/main" id="{DB31224C-6B2F-4497-B87B-9921E3D3C0E9}"/>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9" name="Slide Number Placeholder 8">
            <a:extLst>
              <a:ext uri="{FF2B5EF4-FFF2-40B4-BE49-F238E27FC236}">
                <a16:creationId xmlns:a16="http://schemas.microsoft.com/office/drawing/2014/main" id="{6683D1D2-0737-43FC-B38E-5E7B1F2FADA0}"/>
              </a:ext>
            </a:extLst>
          </p:cNvPr>
          <p:cNvSpPr>
            <a:spLocks noGrp="1"/>
          </p:cNvSpPr>
          <p:nvPr>
            <p:ph type="sldNum" sz="quarter" idx="12"/>
          </p:nvPr>
        </p:nvSpPr>
        <p:spPr/>
        <p:txBody>
          <a:bodyPr/>
          <a:lstStyle/>
          <a:p>
            <a:fld id="{0B969DCD-B566-4F58-92A3-B98CDD2E7620}" type="slidenum">
              <a:rPr lang="en-US" smtClean="0"/>
              <a:t>4</a:t>
            </a:fld>
            <a:endParaRPr lang="en-US"/>
          </a:p>
        </p:txBody>
      </p:sp>
    </p:spTree>
    <p:extLst>
      <p:ext uri="{BB962C8B-B14F-4D97-AF65-F5344CB8AC3E}">
        <p14:creationId xmlns:p14="http://schemas.microsoft.com/office/powerpoint/2010/main" val="2474283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E19B0-CF04-4CEF-8093-94740A637F47}"/>
              </a:ext>
            </a:extLst>
          </p:cNvPr>
          <p:cNvSpPr>
            <a:spLocks noGrp="1"/>
          </p:cNvSpPr>
          <p:nvPr>
            <p:ph type="title"/>
          </p:nvPr>
        </p:nvSpPr>
        <p:spPr/>
        <p:txBody>
          <a:bodyPr/>
          <a:lstStyle/>
          <a:p>
            <a:r>
              <a:rPr lang="en-US" dirty="0"/>
              <a:t> Pre-pandemic assignments:</a:t>
            </a:r>
          </a:p>
        </p:txBody>
      </p:sp>
      <p:sp>
        <p:nvSpPr>
          <p:cNvPr id="37890" name="Content Placeholder 2"/>
          <p:cNvSpPr>
            <a:spLocks noGrp="1"/>
          </p:cNvSpPr>
          <p:nvPr>
            <p:ph idx="1"/>
          </p:nvPr>
        </p:nvSpPr>
        <p:spPr/>
        <p:txBody>
          <a:bodyPr>
            <a:normAutofit/>
          </a:bodyPr>
          <a:lstStyle/>
          <a:p>
            <a:r>
              <a:rPr lang="en-US" sz="3600" dirty="0"/>
              <a:t>Narrow achievement gaps</a:t>
            </a:r>
          </a:p>
          <a:p>
            <a:r>
              <a:rPr lang="en-US" sz="3600" dirty="0"/>
              <a:t>Reduce dropout rates</a:t>
            </a:r>
          </a:p>
          <a:p>
            <a:r>
              <a:rPr lang="en-US" sz="3600" dirty="0"/>
              <a:t>Universal high school graduation</a:t>
            </a:r>
          </a:p>
          <a:p>
            <a:r>
              <a:rPr lang="en-US" sz="3600" dirty="0"/>
              <a:t>All students ready for college or workplace training </a:t>
            </a:r>
          </a:p>
          <a:p>
            <a:r>
              <a:rPr lang="en-US" sz="3600" dirty="0"/>
              <a:t>Help all students become LIFELONG LEARNERS </a:t>
            </a:r>
          </a:p>
          <a:p>
            <a:endParaRPr lang="en-US" sz="4400" b="1" dirty="0"/>
          </a:p>
        </p:txBody>
      </p:sp>
      <p:sp>
        <p:nvSpPr>
          <p:cNvPr id="7" name="Footer Placeholder 6">
            <a:extLst>
              <a:ext uri="{FF2B5EF4-FFF2-40B4-BE49-F238E27FC236}">
                <a16:creationId xmlns:a16="http://schemas.microsoft.com/office/drawing/2014/main" id="{6C7C0D9A-5BEB-4B6A-9314-3CEB870A93DF}"/>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8" name="Slide Number Placeholder 7">
            <a:extLst>
              <a:ext uri="{FF2B5EF4-FFF2-40B4-BE49-F238E27FC236}">
                <a16:creationId xmlns:a16="http://schemas.microsoft.com/office/drawing/2014/main" id="{162CA7A6-786C-40FF-B97F-E9CAD15C2D81}"/>
              </a:ext>
            </a:extLst>
          </p:cNvPr>
          <p:cNvSpPr>
            <a:spLocks noGrp="1"/>
          </p:cNvSpPr>
          <p:nvPr>
            <p:ph type="sldNum" sz="quarter" idx="12"/>
          </p:nvPr>
        </p:nvSpPr>
        <p:spPr/>
        <p:txBody>
          <a:bodyPr/>
          <a:lstStyle/>
          <a:p>
            <a:fld id="{0B969DCD-B566-4F58-92A3-B98CDD2E7620}" type="slidenum">
              <a:rPr lang="en-US" smtClean="0"/>
              <a:t>5</a:t>
            </a:fld>
            <a:endParaRPr lang="en-US"/>
          </a:p>
        </p:txBody>
      </p:sp>
    </p:spTree>
    <p:extLst>
      <p:ext uri="{BB962C8B-B14F-4D97-AF65-F5344CB8AC3E}">
        <p14:creationId xmlns:p14="http://schemas.microsoft.com/office/powerpoint/2010/main" val="316108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E19B0-CF04-4CEF-8093-94740A637F47}"/>
              </a:ext>
            </a:extLst>
          </p:cNvPr>
          <p:cNvSpPr>
            <a:spLocks noGrp="1"/>
          </p:cNvSpPr>
          <p:nvPr>
            <p:ph type="title"/>
          </p:nvPr>
        </p:nvSpPr>
        <p:spPr/>
        <p:txBody>
          <a:bodyPr/>
          <a:lstStyle/>
          <a:p>
            <a:r>
              <a:rPr lang="en-US" dirty="0"/>
              <a:t>Now add a challenging </a:t>
            </a:r>
            <a:br>
              <a:rPr lang="en-US" dirty="0"/>
            </a:br>
            <a:r>
              <a:rPr lang="en-US" dirty="0"/>
              <a:t>new post-pandemic reality:</a:t>
            </a:r>
          </a:p>
        </p:txBody>
      </p:sp>
      <p:sp>
        <p:nvSpPr>
          <p:cNvPr id="37890" name="Content Placeholder 2"/>
          <p:cNvSpPr>
            <a:spLocks noGrp="1"/>
          </p:cNvSpPr>
          <p:nvPr>
            <p:ph idx="1"/>
          </p:nvPr>
        </p:nvSpPr>
        <p:spPr/>
        <p:txBody>
          <a:bodyPr>
            <a:normAutofit/>
          </a:bodyPr>
          <a:lstStyle/>
          <a:p>
            <a:pPr marL="0" indent="0">
              <a:lnSpc>
                <a:spcPct val="150000"/>
              </a:lnSpc>
              <a:buNone/>
            </a:pPr>
            <a:r>
              <a:rPr lang="en-US" sz="3600" dirty="0"/>
              <a:t>As schools come back on line, teachers, schools, and districts are facing </a:t>
            </a:r>
            <a:r>
              <a:rPr lang="en-US" sz="3600" b="1" dirty="0">
                <a:solidFill>
                  <a:schemeClr val="accent4">
                    <a:lumMod val="60000"/>
                    <a:lumOff val="40000"/>
                  </a:schemeClr>
                </a:solidFill>
              </a:rPr>
              <a:t>far greater diversity in student achievement than ever before </a:t>
            </a:r>
          </a:p>
          <a:p>
            <a:pPr marL="0" indent="0">
              <a:buNone/>
            </a:pPr>
            <a:endParaRPr lang="en-US" sz="4400" b="1" dirty="0"/>
          </a:p>
        </p:txBody>
      </p:sp>
      <p:sp>
        <p:nvSpPr>
          <p:cNvPr id="7" name="Footer Placeholder 6">
            <a:extLst>
              <a:ext uri="{FF2B5EF4-FFF2-40B4-BE49-F238E27FC236}">
                <a16:creationId xmlns:a16="http://schemas.microsoft.com/office/drawing/2014/main" id="{3D0AF502-FAC4-4612-8AC4-530D66A38504}"/>
              </a:ext>
            </a:extLst>
          </p:cNvPr>
          <p:cNvSpPr>
            <a:spLocks noGrp="1"/>
          </p:cNvSpPr>
          <p:nvPr>
            <p:ph type="ftr" sz="quarter" idx="11"/>
          </p:nvPr>
        </p:nvSpPr>
        <p:spPr/>
        <p:txBody>
          <a:bodyPr/>
          <a:lstStyle/>
          <a:p>
            <a:r>
              <a:rPr lang="en-US"/>
              <a:t>rickstiggins@gmail.com            www.MichiganAssessmentConsortium.org</a:t>
            </a:r>
            <a:endParaRPr lang="en-US" dirty="0"/>
          </a:p>
        </p:txBody>
      </p:sp>
      <p:sp>
        <p:nvSpPr>
          <p:cNvPr id="8" name="Slide Number Placeholder 7">
            <a:extLst>
              <a:ext uri="{FF2B5EF4-FFF2-40B4-BE49-F238E27FC236}">
                <a16:creationId xmlns:a16="http://schemas.microsoft.com/office/drawing/2014/main" id="{AE6A0C62-C809-468D-A875-FA788C1D4729}"/>
              </a:ext>
            </a:extLst>
          </p:cNvPr>
          <p:cNvSpPr>
            <a:spLocks noGrp="1"/>
          </p:cNvSpPr>
          <p:nvPr>
            <p:ph type="sldNum" sz="quarter" idx="12"/>
          </p:nvPr>
        </p:nvSpPr>
        <p:spPr/>
        <p:txBody>
          <a:bodyPr/>
          <a:lstStyle/>
          <a:p>
            <a:fld id="{0B969DCD-B566-4F58-92A3-B98CDD2E7620}" type="slidenum">
              <a:rPr lang="en-US" smtClean="0"/>
              <a:t>6</a:t>
            </a:fld>
            <a:endParaRPr lang="en-US"/>
          </a:p>
        </p:txBody>
      </p:sp>
    </p:spTree>
    <p:extLst>
      <p:ext uri="{BB962C8B-B14F-4D97-AF65-F5344CB8AC3E}">
        <p14:creationId xmlns:p14="http://schemas.microsoft.com/office/powerpoint/2010/main" val="336432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1325880"/>
            <a:ext cx="3089437" cy="4206240"/>
          </a:xfrm>
        </p:spPr>
        <p:txBody>
          <a:bodyPr>
            <a:normAutofit/>
          </a:bodyPr>
          <a:lstStyle/>
          <a:p>
            <a:pPr algn="r">
              <a:lnSpc>
                <a:spcPct val="100000"/>
              </a:lnSpc>
            </a:pPr>
            <a:r>
              <a:rPr lang="en-US" sz="3200" b="1" dirty="0">
                <a:solidFill>
                  <a:schemeClr val="tx2"/>
                </a:solidFill>
                <a:latin typeface="+mn-lt"/>
              </a:rPr>
              <a:t>Keys to meeting the achievement range challenge:</a:t>
            </a: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381668" y="1836867"/>
            <a:ext cx="6605331" cy="3507029"/>
          </a:xfrm>
        </p:spPr>
        <p:txBody>
          <a:bodyPr anchor="ctr">
            <a:normAutofit/>
          </a:bodyPr>
          <a:lstStyle/>
          <a:p>
            <a:r>
              <a:rPr lang="en-US" sz="2400" dirty="0">
                <a:solidFill>
                  <a:schemeClr val="tx2"/>
                </a:solidFill>
              </a:rPr>
              <a:t>Emphasis on student/teacher relationships</a:t>
            </a:r>
          </a:p>
          <a:p>
            <a:r>
              <a:rPr lang="en-US" sz="2400" dirty="0">
                <a:solidFill>
                  <a:schemeClr val="tx2"/>
                </a:solidFill>
              </a:rPr>
              <a:t>Attend to differences in individual student needs</a:t>
            </a:r>
          </a:p>
          <a:p>
            <a:pPr lvl="1"/>
            <a:r>
              <a:rPr lang="en-US" sz="2400" dirty="0">
                <a:solidFill>
                  <a:schemeClr val="tx2"/>
                </a:solidFill>
              </a:rPr>
              <a:t>Measure them accurately to begin with</a:t>
            </a:r>
          </a:p>
          <a:p>
            <a:pPr lvl="1"/>
            <a:r>
              <a:rPr lang="en-US" sz="2400" dirty="0">
                <a:solidFill>
                  <a:schemeClr val="tx2"/>
                </a:solidFill>
              </a:rPr>
              <a:t>Track them continuously as students grow</a:t>
            </a:r>
          </a:p>
          <a:p>
            <a:pPr lvl="1"/>
            <a:r>
              <a:rPr lang="en-US" sz="2400" dirty="0">
                <a:solidFill>
                  <a:schemeClr val="tx2"/>
                </a:solidFill>
              </a:rPr>
              <a:t>Accommodate differences in instruction</a:t>
            </a:r>
          </a:p>
          <a:p>
            <a:r>
              <a:rPr lang="en-US" sz="2400" dirty="0">
                <a:solidFill>
                  <a:schemeClr val="tx2"/>
                </a:solidFill>
              </a:rPr>
              <a:t>Develop students’ sense of control over their own academic success</a:t>
            </a:r>
          </a:p>
        </p:txBody>
      </p: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a:extLst>
              <a:ext uri="{FF2B5EF4-FFF2-40B4-BE49-F238E27FC236}">
                <a16:creationId xmlns:a16="http://schemas.microsoft.com/office/drawing/2014/main" id="{7AA0535F-F7FB-45AC-81B3-6D4DEB89E33F}"/>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9" name="Slide Number Placeholder 8">
            <a:extLst>
              <a:ext uri="{FF2B5EF4-FFF2-40B4-BE49-F238E27FC236}">
                <a16:creationId xmlns:a16="http://schemas.microsoft.com/office/drawing/2014/main" id="{688DA3B8-DD95-471C-9678-084E66E1897B}"/>
              </a:ext>
            </a:extLst>
          </p:cNvPr>
          <p:cNvSpPr>
            <a:spLocks noGrp="1"/>
          </p:cNvSpPr>
          <p:nvPr>
            <p:ph type="sldNum" sz="quarter" idx="12"/>
          </p:nvPr>
        </p:nvSpPr>
        <p:spPr/>
        <p:txBody>
          <a:bodyPr/>
          <a:lstStyle/>
          <a:p>
            <a:fld id="{0B969DCD-B566-4F58-92A3-B98CDD2E7620}" type="slidenum">
              <a:rPr lang="en-US" smtClean="0"/>
              <a:t>7</a:t>
            </a:fld>
            <a:endParaRPr lang="en-US"/>
          </a:p>
        </p:txBody>
      </p:sp>
    </p:spTree>
    <p:extLst>
      <p:ext uri="{BB962C8B-B14F-4D97-AF65-F5344CB8AC3E}">
        <p14:creationId xmlns:p14="http://schemas.microsoft.com/office/powerpoint/2010/main" val="2011904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378000" y="1836868"/>
            <a:ext cx="6280927" cy="3184263"/>
          </a:xfrm>
        </p:spPr>
        <p:txBody>
          <a:bodyPr vert="horz" lIns="91440" tIns="45720" rIns="91440" bIns="45720" rtlCol="0" anchor="ctr">
            <a:normAutofit/>
          </a:bodyPr>
          <a:lstStyle/>
          <a:p>
            <a:pPr>
              <a:lnSpc>
                <a:spcPct val="100000"/>
              </a:lnSpc>
            </a:pPr>
            <a:r>
              <a:rPr lang="en-US" sz="3600" b="1" cap="none" spc="150" dirty="0">
                <a:solidFill>
                  <a:schemeClr val="accent4"/>
                </a:solidFill>
              </a:rPr>
              <a:t>ASSESSMENT is the process of gathering evidence of student learning for the purpose of informing educational decisions</a:t>
            </a:r>
          </a:p>
        </p:txBody>
      </p:sp>
      <p:sp>
        <p:nvSpPr>
          <p:cNvPr id="13" name="Rectangle 12">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Footer Placeholder 6">
            <a:extLst>
              <a:ext uri="{FF2B5EF4-FFF2-40B4-BE49-F238E27FC236}">
                <a16:creationId xmlns:a16="http://schemas.microsoft.com/office/drawing/2014/main" id="{79F81393-1C07-443D-9F47-AAA3AEEEA915}"/>
              </a:ext>
            </a:extLst>
          </p:cNvPr>
          <p:cNvSpPr>
            <a:spLocks noGrp="1"/>
          </p:cNvSpPr>
          <p:nvPr>
            <p:ph type="ftr" sz="quarter" idx="11"/>
          </p:nvPr>
        </p:nvSpPr>
        <p:spPr/>
        <p:txBody>
          <a:bodyPr/>
          <a:lstStyle/>
          <a:p>
            <a:r>
              <a:rPr lang="en-US">
                <a:solidFill>
                  <a:schemeClr val="bg1"/>
                </a:solidFill>
              </a:rPr>
              <a:t>rickstiggins@gmail.com            www.MichiganAssessmentConsortium.org</a:t>
            </a:r>
            <a:endParaRPr lang="en-US" dirty="0">
              <a:solidFill>
                <a:schemeClr val="bg1"/>
              </a:solidFill>
            </a:endParaRPr>
          </a:p>
        </p:txBody>
      </p:sp>
      <p:sp>
        <p:nvSpPr>
          <p:cNvPr id="8" name="Slide Number Placeholder 7">
            <a:extLst>
              <a:ext uri="{FF2B5EF4-FFF2-40B4-BE49-F238E27FC236}">
                <a16:creationId xmlns:a16="http://schemas.microsoft.com/office/drawing/2014/main" id="{2884A71A-B894-406E-9FA1-D4C5EC8D3FF7}"/>
              </a:ext>
            </a:extLst>
          </p:cNvPr>
          <p:cNvSpPr>
            <a:spLocks noGrp="1"/>
          </p:cNvSpPr>
          <p:nvPr>
            <p:ph type="sldNum" sz="quarter" idx="12"/>
          </p:nvPr>
        </p:nvSpPr>
        <p:spPr/>
        <p:txBody>
          <a:bodyPr/>
          <a:lstStyle/>
          <a:p>
            <a:fld id="{0B969DCD-B566-4F58-92A3-B98CDD2E7620}"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41702064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378000" y="2167391"/>
            <a:ext cx="6280927" cy="2523219"/>
          </a:xfrm>
        </p:spPr>
        <p:txBody>
          <a:bodyPr vert="horz" lIns="91440" tIns="45720" rIns="91440" bIns="45720" rtlCol="0" anchor="ctr">
            <a:normAutofit/>
          </a:bodyPr>
          <a:lstStyle/>
          <a:p>
            <a:pPr>
              <a:lnSpc>
                <a:spcPct val="100000"/>
              </a:lnSpc>
            </a:pPr>
            <a:r>
              <a:rPr lang="en-US" sz="3200" b="1" cap="none" spc="150" dirty="0">
                <a:solidFill>
                  <a:schemeClr val="tx2"/>
                </a:solidFill>
                <a:latin typeface="Corbel" panose="020B0503020204020204" pitchFamily="34" charset="0"/>
              </a:rPr>
              <a:t>Some decisions </a:t>
            </a:r>
            <a:r>
              <a:rPr lang="en-US" sz="3200" b="1" cap="none" spc="150" dirty="0">
                <a:solidFill>
                  <a:schemeClr val="accent4"/>
                </a:solidFill>
                <a:latin typeface="Corbel" panose="020B0503020204020204" pitchFamily="34" charset="0"/>
              </a:rPr>
              <a:t>SUPPORT </a:t>
            </a:r>
            <a:r>
              <a:rPr lang="en-US" sz="3200" b="1" cap="none" spc="150" dirty="0">
                <a:solidFill>
                  <a:schemeClr val="tx2"/>
                </a:solidFill>
                <a:latin typeface="Corbel" panose="020B0503020204020204" pitchFamily="34" charset="0"/>
              </a:rPr>
              <a:t>learning, others </a:t>
            </a:r>
            <a:r>
              <a:rPr lang="en-US" sz="3200" b="1" cap="none" spc="150" dirty="0">
                <a:solidFill>
                  <a:schemeClr val="accent4"/>
                </a:solidFill>
                <a:latin typeface="Corbel" panose="020B0503020204020204" pitchFamily="34" charset="0"/>
              </a:rPr>
              <a:t>JUDGE THE SUFFICIENCY </a:t>
            </a:r>
            <a:r>
              <a:rPr lang="en-US" sz="3200" b="1" cap="none" spc="150" dirty="0">
                <a:solidFill>
                  <a:schemeClr val="tx2"/>
                </a:solidFill>
                <a:latin typeface="Corbel" panose="020B0503020204020204" pitchFamily="34" charset="0"/>
              </a:rPr>
              <a:t>of it.</a:t>
            </a:r>
            <a:br>
              <a:rPr lang="en-US" sz="3200" b="1" cap="none" spc="150" dirty="0">
                <a:solidFill>
                  <a:schemeClr val="accent4"/>
                </a:solidFill>
                <a:latin typeface="Corbel" panose="020B0503020204020204" pitchFamily="34" charset="0"/>
              </a:rPr>
            </a:br>
            <a:br>
              <a:rPr lang="en-US" sz="3200" b="1" cap="none" spc="150" dirty="0">
                <a:solidFill>
                  <a:schemeClr val="accent4"/>
                </a:solidFill>
                <a:latin typeface="Corbel" panose="020B0503020204020204" pitchFamily="34" charset="0"/>
              </a:rPr>
            </a:br>
            <a:r>
              <a:rPr lang="en-US" sz="3200" b="1" cap="none" spc="150" dirty="0">
                <a:solidFill>
                  <a:schemeClr val="tx2"/>
                </a:solidFill>
                <a:latin typeface="Corbel" panose="020B0503020204020204" pitchFamily="34" charset="0"/>
              </a:rPr>
              <a:t>B</a:t>
            </a:r>
            <a:r>
              <a:rPr lang="en-US" sz="3200" b="1" cap="none" dirty="0">
                <a:solidFill>
                  <a:schemeClr val="tx2"/>
                </a:solidFill>
                <a:latin typeface="Corbel" panose="020B0503020204020204" pitchFamily="34" charset="0"/>
              </a:rPr>
              <a:t>oth are important, but they are fundamentally different.</a:t>
            </a:r>
            <a:endParaRPr lang="en-US" sz="3200" b="1" cap="none" spc="150" dirty="0">
              <a:solidFill>
                <a:schemeClr val="tx2"/>
              </a:solidFill>
              <a:latin typeface="Corbel" panose="020B0503020204020204" pitchFamily="34" charset="0"/>
            </a:endParaRPr>
          </a:p>
        </p:txBody>
      </p:sp>
      <p:sp>
        <p:nvSpPr>
          <p:cNvPr id="13" name="Rectangle 12">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Footer Placeholder 6">
            <a:extLst>
              <a:ext uri="{FF2B5EF4-FFF2-40B4-BE49-F238E27FC236}">
                <a16:creationId xmlns:a16="http://schemas.microsoft.com/office/drawing/2014/main" id="{1D7E9A1F-14FB-43F3-952F-838C49CBC88E}"/>
              </a:ext>
            </a:extLst>
          </p:cNvPr>
          <p:cNvSpPr>
            <a:spLocks noGrp="1"/>
          </p:cNvSpPr>
          <p:nvPr>
            <p:ph type="ftr" sz="quarter" idx="11"/>
          </p:nvPr>
        </p:nvSpPr>
        <p:spPr/>
        <p:txBody>
          <a:bodyPr/>
          <a:lstStyle/>
          <a:p>
            <a:r>
              <a:rPr lang="en-US" dirty="0">
                <a:solidFill>
                  <a:schemeClr val="bg1"/>
                </a:solidFill>
              </a:rPr>
              <a:t>rickstiggins@gmail.com            www.MichiganAssessmentConsortium.org</a:t>
            </a:r>
          </a:p>
        </p:txBody>
      </p:sp>
      <p:sp>
        <p:nvSpPr>
          <p:cNvPr id="8" name="Slide Number Placeholder 7">
            <a:extLst>
              <a:ext uri="{FF2B5EF4-FFF2-40B4-BE49-F238E27FC236}">
                <a16:creationId xmlns:a16="http://schemas.microsoft.com/office/drawing/2014/main" id="{8D9916F2-5C5D-451C-B4F1-CC743C3C9E9E}"/>
              </a:ext>
            </a:extLst>
          </p:cNvPr>
          <p:cNvSpPr>
            <a:spLocks noGrp="1"/>
          </p:cNvSpPr>
          <p:nvPr>
            <p:ph type="sldNum" sz="quarter" idx="12"/>
          </p:nvPr>
        </p:nvSpPr>
        <p:spPr/>
        <p:txBody>
          <a:bodyPr/>
          <a:lstStyle/>
          <a:p>
            <a:fld id="{0B969DCD-B566-4F58-92A3-B98CDD2E7620}" type="slidenum">
              <a:rPr lang="en-US" smtClean="0"/>
              <a:t>9</a:t>
            </a:fld>
            <a:endParaRPr lang="en-US"/>
          </a:p>
        </p:txBody>
      </p:sp>
    </p:spTree>
    <p:extLst>
      <p:ext uri="{BB962C8B-B14F-4D97-AF65-F5344CB8AC3E}">
        <p14:creationId xmlns:p14="http://schemas.microsoft.com/office/powerpoint/2010/main" val="96219033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MAC">
      <a:dk1>
        <a:sysClr val="windowText" lastClr="000000"/>
      </a:dk1>
      <a:lt1>
        <a:sysClr val="window" lastClr="FFFFFF"/>
      </a:lt1>
      <a:dk2>
        <a:srgbClr val="0065AB"/>
      </a:dk2>
      <a:lt2>
        <a:srgbClr val="E7E6E6"/>
      </a:lt2>
      <a:accent1>
        <a:srgbClr val="0065AB"/>
      </a:accent1>
      <a:accent2>
        <a:srgbClr val="30318C"/>
      </a:accent2>
      <a:accent3>
        <a:srgbClr val="009BCA"/>
      </a:accent3>
      <a:accent4>
        <a:srgbClr val="00A892"/>
      </a:accent4>
      <a:accent5>
        <a:srgbClr val="83C86F"/>
      </a:accent5>
      <a:accent6>
        <a:srgbClr val="AEABAB"/>
      </a:accent6>
      <a:hlink>
        <a:srgbClr val="0065AB"/>
      </a:hlink>
      <a:folHlink>
        <a:srgbClr val="77C7FF"/>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807AF25A44CA4BB23750260D9119C4" ma:contentTypeVersion="14" ma:contentTypeDescription="Create a new document." ma:contentTypeScope="" ma:versionID="1c423ca1d2734fa06a6e16fe4403a3dd">
  <xsd:schema xmlns:xsd="http://www.w3.org/2001/XMLSchema" xmlns:xs="http://www.w3.org/2001/XMLSchema" xmlns:p="http://schemas.microsoft.com/office/2006/metadata/properties" xmlns:ns3="8ba2d67e-bb95-4dde-9b47-7ed605e64749" xmlns:ns4="14ba8033-4e01-4c0f-96b0-47f0aa3b734c" targetNamespace="http://schemas.microsoft.com/office/2006/metadata/properties" ma:root="true" ma:fieldsID="515df73440f9fdd6a70fa4e85d9b5066" ns3:_="" ns4:_="">
    <xsd:import namespace="8ba2d67e-bb95-4dde-9b47-7ed605e64749"/>
    <xsd:import namespace="14ba8033-4e01-4c0f-96b0-47f0aa3b734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2d67e-bb95-4dde-9b47-7ed605e647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a8033-4e01-4c0f-96b0-47f0aa3b734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61EBEA-6042-4E69-BC37-DF177822A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2d67e-bb95-4dde-9b47-7ed605e64749"/>
    <ds:schemaRef ds:uri="14ba8033-4e01-4c0f-96b0-47f0aa3b7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5E8B75-0A75-472C-845A-C4F36BAA9388}">
  <ds:schemaRefs>
    <ds:schemaRef ds:uri="http://schemas.microsoft.com/sharepoint/v3/contenttype/forms"/>
  </ds:schemaRefs>
</ds:datastoreItem>
</file>

<file path=customXml/itemProps3.xml><?xml version="1.0" encoding="utf-8"?>
<ds:datastoreItem xmlns:ds="http://schemas.openxmlformats.org/officeDocument/2006/customXml" ds:itemID="{B5D31C8A-B983-4B5D-9EC1-3A459FEE37B1}">
  <ds:schemaRefs>
    <ds:schemaRef ds:uri="8ba2d67e-bb95-4dde-9b47-7ed605e64749"/>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14ba8033-4e01-4c0f-96b0-47f0aa3b734c"/>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875</TotalTime>
  <Words>1916</Words>
  <Application>Microsoft Office PowerPoint</Application>
  <PresentationFormat>Widescreen</PresentationFormat>
  <Paragraphs>263</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Corbel</vt:lpstr>
      <vt:lpstr>Wingdings</vt:lpstr>
      <vt:lpstr>Banded</vt:lpstr>
      <vt:lpstr>       A VISION OF EXCELLENCE  IN  ASSESSMENT Session #1:  Balanced Assessment Systems </vt:lpstr>
      <vt:lpstr>An Interactive workshop in four parts</vt:lpstr>
      <vt:lpstr>An Interactive workshop in four parts</vt:lpstr>
      <vt:lpstr>Big ideas  to guide  our day together</vt:lpstr>
      <vt:lpstr> Pre-pandemic assignments:</vt:lpstr>
      <vt:lpstr>Now add a challenging  new post-pandemic reality:</vt:lpstr>
      <vt:lpstr>Keys to meeting the achievement range challenge:</vt:lpstr>
      <vt:lpstr>ASSESSMENT is the process of gathering evidence of student learning for the purpose of informing educational decisions</vt:lpstr>
      <vt:lpstr>Some decisions SUPPORT learning, others JUDGE THE SUFFICIENCY of it.  Both are important, but they are fundamentally different.</vt:lpstr>
      <vt:lpstr>Our society is evolving:</vt:lpstr>
      <vt:lpstr>PowerPoint Presentation</vt:lpstr>
      <vt:lpstr>This new mission has been codified in Federal educational policy</vt:lpstr>
      <vt:lpstr>Our society has changed the  social mission of its schools:</vt:lpstr>
      <vt:lpstr>Assessment’s role</vt:lpstr>
      <vt:lpstr>Given what we know today about how people learn, if our GOAL is to MAXIMIZE STUDENT LEARNING SUCCESS, then…</vt:lpstr>
      <vt:lpstr>How about if we carefully think through these keys to our assessment success?</vt:lpstr>
      <vt:lpstr>Why do we assess? For lots of different reasons</vt:lpstr>
      <vt:lpstr>Assessment is the process of gathering information to inform educational decisions</vt:lpstr>
      <vt:lpstr>There are lots of assessment users</vt:lpstr>
      <vt:lpstr>And there are lots of  ways to use assessment</vt:lpstr>
      <vt:lpstr>Formative Assessments</vt:lpstr>
      <vt:lpstr>Assessment FOR Learning</vt:lpstr>
      <vt:lpstr>Summative Assessment</vt:lpstr>
      <vt:lpstr>A Balanced Assessment System</vt:lpstr>
      <vt:lpstr>Please refer to the chart handout provided</vt:lpstr>
      <vt:lpstr>Classroom/Formative Assessment Cell</vt:lpstr>
      <vt:lpstr>Classroom/assessment FOR learning Assessment Cell</vt:lpstr>
      <vt:lpstr>Summative Classroom Assessment</vt:lpstr>
      <vt:lpstr>Please read thru the rest of the chart and answer this question:</vt:lpstr>
      <vt:lpstr>Please read thru the rest of the chart and answer this question:</vt:lpstr>
      <vt:lpstr>Where are most important decisions made?</vt:lpstr>
      <vt:lpstr>Key new insight</vt:lpstr>
      <vt:lpstr>Balanced Assessment Systems  Meet All User Needs</vt:lpstr>
      <vt:lpstr>Schools cannot be effective  without truly balanced assessment systems that…</vt:lpstr>
      <vt:lpstr>PowerPoint Presentation</vt:lpstr>
      <vt:lpstr>Please think about these questions and discuss them within your team:</vt:lpstr>
      <vt:lpstr>For more information</vt:lpstr>
      <vt:lpstr>About this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Stiggins</dc:creator>
  <cp:lastModifiedBy>Linda Wacyk</cp:lastModifiedBy>
  <cp:revision>11</cp:revision>
  <dcterms:created xsi:type="dcterms:W3CDTF">2021-11-14T19:11:50Z</dcterms:created>
  <dcterms:modified xsi:type="dcterms:W3CDTF">2022-03-10T14:26:33Z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0x010100EA807AF25A44CA4BB23750260D9119C4</vt:lpwstr>
  </property>
</Properties>
</file>