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42"/>
  </p:notesMasterIdLst>
  <p:sldIdLst>
    <p:sldId id="257" r:id="rId5"/>
    <p:sldId id="258" r:id="rId6"/>
    <p:sldId id="263" r:id="rId7"/>
    <p:sldId id="265" r:id="rId8"/>
    <p:sldId id="311" r:id="rId9"/>
    <p:sldId id="314" r:id="rId10"/>
    <p:sldId id="304" r:id="rId11"/>
    <p:sldId id="318" r:id="rId12"/>
    <p:sldId id="259" r:id="rId13"/>
    <p:sldId id="326" r:id="rId14"/>
    <p:sldId id="276" r:id="rId15"/>
    <p:sldId id="315" r:id="rId16"/>
    <p:sldId id="327" r:id="rId17"/>
    <p:sldId id="317" r:id="rId18"/>
    <p:sldId id="324" r:id="rId19"/>
    <p:sldId id="325" r:id="rId20"/>
    <p:sldId id="328" r:id="rId21"/>
    <p:sldId id="329" r:id="rId22"/>
    <p:sldId id="330" r:id="rId23"/>
    <p:sldId id="331" r:id="rId24"/>
    <p:sldId id="332" r:id="rId25"/>
    <p:sldId id="334" r:id="rId26"/>
    <p:sldId id="335" r:id="rId27"/>
    <p:sldId id="336" r:id="rId28"/>
    <p:sldId id="339" r:id="rId29"/>
    <p:sldId id="340" r:id="rId30"/>
    <p:sldId id="338" r:id="rId31"/>
    <p:sldId id="341" r:id="rId32"/>
    <p:sldId id="333" r:id="rId33"/>
    <p:sldId id="337" r:id="rId34"/>
    <p:sldId id="295" r:id="rId35"/>
    <p:sldId id="297" r:id="rId36"/>
    <p:sldId id="294" r:id="rId37"/>
    <p:sldId id="298" r:id="rId38"/>
    <p:sldId id="321" r:id="rId39"/>
    <p:sldId id="322" r:id="rId40"/>
    <p:sldId id="32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3" autoAdjust="0"/>
    <p:restoredTop sz="83458" autoAdjust="0"/>
  </p:normalViewPr>
  <p:slideViewPr>
    <p:cSldViewPr snapToGrid="0">
      <p:cViewPr varScale="1">
        <p:scale>
          <a:sx n="60" d="100"/>
          <a:sy n="60" d="100"/>
        </p:scale>
        <p:origin x="1008" y="60"/>
      </p:cViewPr>
      <p:guideLst/>
    </p:cSldViewPr>
  </p:slideViewPr>
  <p:outlineViewPr>
    <p:cViewPr>
      <p:scale>
        <a:sx n="33" d="100"/>
        <a:sy n="33" d="100"/>
      </p:scale>
      <p:origin x="0" y="-5052"/>
    </p:cViewPr>
  </p:outlineViewPr>
  <p:notesTextViewPr>
    <p:cViewPr>
      <p:scale>
        <a:sx n="1" d="1"/>
        <a:sy n="1" d="1"/>
      </p:scale>
      <p:origin x="0" y="0"/>
    </p:cViewPr>
  </p:notesTextViewPr>
  <p:sorterViewPr>
    <p:cViewPr varScale="1">
      <p:scale>
        <a:sx n="100" d="100"/>
        <a:sy n="100" d="100"/>
      </p:scale>
      <p:origin x="0" y="-8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dlet.com/MACandFAME/o1wibxf5bicnaag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dlet.com/MACandFAME/s134xcbxafmipeo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adlet.com/MACandFAME/cl8lyz0lfxe7cya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dlet.com/MACandFAME/zkiofhiw4947m2z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adlet.com/MACandFAME/nl9a3n7ebjxsciw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Kim  Add FAME logo</a:t>
            </a: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https://padlet.com/MACandFAME/n8no880k3fqu8gb7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Lindsey question - How have you seen learning target use change in this new teaching environment? What questions might this bring up?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p:txBody>
      </p:sp>
    </p:spTree>
    <p:extLst>
      <p:ext uri="{BB962C8B-B14F-4D97-AF65-F5344CB8AC3E}">
        <p14:creationId xmlns:p14="http://schemas.microsoft.com/office/powerpoint/2010/main" val="89747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https://padlet.com/MACandFAME/difx31ecrqyzgush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effectLst/>
                <a:latin typeface="Calibri"/>
                <a:ea typeface="Calibri"/>
                <a:cs typeface="Calibri"/>
                <a:sym typeface="Calibri"/>
              </a:rPr>
              <a:t>Do the instructors note students who are not following the norms? If so, what types of follow-ups occur with those students - either in that class or one-on-one after class?</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Question from Lindsey - What are some other ways your district has been addressing classroom expectations?</a:t>
            </a:r>
          </a:p>
          <a:p>
            <a:endParaRPr lang="en-US" dirty="0"/>
          </a:p>
          <a:p>
            <a:endParaRPr lang="en-US" dirty="0"/>
          </a:p>
          <a:p>
            <a:endParaRPr lang="en-US" dirty="0"/>
          </a:p>
        </p:txBody>
      </p:sp>
    </p:spTree>
    <p:extLst>
      <p:ext uri="{BB962C8B-B14F-4D97-AF65-F5344CB8AC3E}">
        <p14:creationId xmlns:p14="http://schemas.microsoft.com/office/powerpoint/2010/main" val="201059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https://padlet.com/MACandFAME/qm3aoojyj7qd5zj4</a:t>
            </a:r>
          </a:p>
          <a:p>
            <a:pPr marL="0" indent="0" algn="ctr">
              <a:lnSpc>
                <a:spcPct val="100000"/>
              </a:lnSpc>
              <a:spcBef>
                <a:spcPts val="0"/>
              </a:spcBef>
            </a:pPr>
            <a:r>
              <a:rPr lang="en-US" dirty="0"/>
              <a:t>Lindsey question - How can you incorporate</a:t>
            </a:r>
          </a:p>
          <a:p>
            <a:pPr marL="0" indent="0" algn="ctr">
              <a:lnSpc>
                <a:spcPct val="100000"/>
              </a:lnSpc>
              <a:spcBef>
                <a:spcPts val="0"/>
              </a:spcBef>
            </a:pPr>
            <a:r>
              <a:rPr lang="en-US" dirty="0"/>
              <a:t>different DOK levels within your</a:t>
            </a:r>
          </a:p>
          <a:p>
            <a:pPr marL="0" indent="0" algn="ctr">
              <a:lnSpc>
                <a:spcPct val="100000"/>
              </a:lnSpc>
              <a:spcBef>
                <a:spcPts val="0"/>
              </a:spcBef>
            </a:pPr>
            <a:r>
              <a:rPr lang="en-US" dirty="0"/>
              <a:t>live sessions?</a:t>
            </a:r>
          </a:p>
          <a:p>
            <a:endParaRPr lang="en-US" dirty="0"/>
          </a:p>
          <a:p>
            <a:endParaRPr lang="en-US" dirty="0"/>
          </a:p>
        </p:txBody>
      </p:sp>
    </p:spTree>
    <p:extLst>
      <p:ext uri="{BB962C8B-B14F-4D97-AF65-F5344CB8AC3E}">
        <p14:creationId xmlns:p14="http://schemas.microsoft.com/office/powerpoint/2010/main" val="185873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https://padlet.com/MACandFAME/b58qorpzjzlx6x7c</a:t>
            </a:r>
          </a:p>
          <a:p>
            <a:r>
              <a:rPr lang="en-US" b="1" dirty="0"/>
              <a:t>From Lindsey: What tools and activities might provide evidence of student achievement in your live classes?</a:t>
            </a:r>
            <a:endParaRPr lang="en-US" dirty="0"/>
          </a:p>
        </p:txBody>
      </p:sp>
    </p:spTree>
    <p:extLst>
      <p:ext uri="{BB962C8B-B14F-4D97-AF65-F5344CB8AC3E}">
        <p14:creationId xmlns:p14="http://schemas.microsoft.com/office/powerpoint/2010/main" val="364319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strike="noStrike" cap="none" dirty="0">
                <a:solidFill>
                  <a:srgbClr val="000000"/>
                </a:solidFill>
                <a:effectLst/>
                <a:latin typeface="Calibri"/>
                <a:ea typeface="Calibri"/>
                <a:cs typeface="Calibri"/>
                <a:sym typeface="Calibri"/>
                <a:hlinkClick r:id="rId3"/>
              </a:rPr>
              <a:t>https://padlet.com/MACandFAME/o1wibxf5bicnaag8</a:t>
            </a:r>
            <a:r>
              <a:rPr lang="en-US" sz="1200" b="0" i="0" u="none" strike="noStrike" cap="none" dirty="0">
                <a:solidFill>
                  <a:srgbClr val="000000"/>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effectLst/>
                <a:latin typeface="Calibri"/>
                <a:cs typeface="Calibri"/>
                <a:sym typeface="Calibri"/>
              </a:rPr>
              <a:t>Lindsey - </a:t>
            </a:r>
            <a:r>
              <a:rPr lang="en-US" dirty="0"/>
              <a:t>What tools and methods are you thinking about in regards to staying in contact with students?</a:t>
            </a:r>
          </a:p>
          <a:p>
            <a:endParaRPr lang="en-US" dirty="0"/>
          </a:p>
        </p:txBody>
      </p:sp>
    </p:spTree>
    <p:extLst>
      <p:ext uri="{BB962C8B-B14F-4D97-AF65-F5344CB8AC3E}">
        <p14:creationId xmlns:p14="http://schemas.microsoft.com/office/powerpoint/2010/main" val="206478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strike="noStrike" cap="none" dirty="0">
                <a:solidFill>
                  <a:srgbClr val="000000"/>
                </a:solidFill>
                <a:effectLst/>
                <a:latin typeface="Calibri"/>
                <a:ea typeface="Calibri"/>
                <a:cs typeface="Calibri"/>
                <a:sym typeface="Calibri"/>
                <a:hlinkClick r:id="rId3"/>
              </a:rPr>
              <a:t>https://padlet.com/MACandFAME/s134xcbxafmipeo7</a:t>
            </a:r>
            <a:r>
              <a:rPr lang="en-US" sz="1200" b="0" i="0" u="none" strike="noStrike" cap="none" dirty="0">
                <a:solidFill>
                  <a:srgbClr val="000000"/>
                </a:solidFill>
                <a:effectLst/>
                <a:latin typeface="Calibri"/>
                <a:ea typeface="Calibri"/>
                <a:cs typeface="Calibri"/>
                <a:sym typeface="Calibri"/>
              </a:rPr>
              <a:t> </a:t>
            </a:r>
          </a:p>
          <a:p>
            <a:endParaRPr lang="en-US" dirty="0"/>
          </a:p>
        </p:txBody>
      </p:sp>
    </p:spTree>
    <p:extLst>
      <p:ext uri="{BB962C8B-B14F-4D97-AF65-F5344CB8AC3E}">
        <p14:creationId xmlns:p14="http://schemas.microsoft.com/office/powerpoint/2010/main" val="281251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strike="noStrike" cap="none" dirty="0">
                <a:solidFill>
                  <a:srgbClr val="000000"/>
                </a:solidFill>
                <a:effectLst/>
                <a:latin typeface="Calibri"/>
                <a:ea typeface="Calibri"/>
                <a:cs typeface="Calibri"/>
                <a:sym typeface="Calibri"/>
                <a:hlinkClick r:id="rId3"/>
              </a:rPr>
              <a:t>https://padlet.com/MACandFAME/cl8lyz0lfxe7cya9</a:t>
            </a:r>
            <a:r>
              <a:rPr lang="en-US" sz="1200" b="0" i="0" u="none" strike="noStrike" cap="none" dirty="0">
                <a:solidFill>
                  <a:srgbClr val="000000"/>
                </a:solidFill>
                <a:effectLst/>
                <a:latin typeface="Calibri"/>
                <a:ea typeface="Calibri"/>
                <a:cs typeface="Calibri"/>
                <a:sym typeface="Calibri"/>
              </a:rPr>
              <a:t> </a:t>
            </a:r>
            <a:endParaRPr lang="en-US" dirty="0"/>
          </a:p>
        </p:txBody>
      </p:sp>
    </p:spTree>
    <p:extLst>
      <p:ext uri="{BB962C8B-B14F-4D97-AF65-F5344CB8AC3E}">
        <p14:creationId xmlns:p14="http://schemas.microsoft.com/office/powerpoint/2010/main" val="2756865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strike="noStrike" cap="none" dirty="0">
                <a:solidFill>
                  <a:srgbClr val="000000"/>
                </a:solidFill>
                <a:effectLst/>
                <a:latin typeface="Calibri"/>
                <a:ea typeface="Calibri"/>
                <a:cs typeface="Calibri"/>
                <a:sym typeface="Calibri"/>
                <a:hlinkClick r:id="rId3"/>
              </a:rPr>
              <a:t>https://padlet.com/MACandFAME/zkiofhiw4947m2zv</a:t>
            </a:r>
            <a:r>
              <a:rPr lang="en-US" sz="1200" b="0" i="0" u="none" strike="noStrike" cap="none" dirty="0">
                <a:solidFill>
                  <a:srgbClr val="000000"/>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effectLst/>
                <a:latin typeface="Calibri"/>
                <a:cs typeface="Calibri"/>
                <a:sym typeface="Calibri"/>
              </a:rPr>
              <a:t>Lindsey question - </a:t>
            </a:r>
            <a:r>
              <a:rPr lang="en-US" dirty="0"/>
              <a:t>What tools and methods are you thinking about in regards to staying in contact with students?</a:t>
            </a:r>
          </a:p>
          <a:p>
            <a:endParaRPr lang="en-US" dirty="0"/>
          </a:p>
        </p:txBody>
      </p:sp>
    </p:spTree>
    <p:extLst>
      <p:ext uri="{BB962C8B-B14F-4D97-AF65-F5344CB8AC3E}">
        <p14:creationId xmlns:p14="http://schemas.microsoft.com/office/powerpoint/2010/main" val="4000474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strike="noStrike" cap="none" dirty="0">
                <a:solidFill>
                  <a:srgbClr val="000000"/>
                </a:solidFill>
                <a:effectLst/>
                <a:latin typeface="Calibri"/>
                <a:ea typeface="Calibri"/>
                <a:cs typeface="Calibri"/>
                <a:sym typeface="Calibri"/>
                <a:hlinkClick r:id="rId3"/>
              </a:rPr>
              <a:t>https://padlet.com/MACandFAME/nl9a3n7ebjxsciwd</a:t>
            </a:r>
            <a:r>
              <a:rPr lang="en-US" sz="1200" b="0" i="0" u="none" strike="noStrike" cap="none" dirty="0">
                <a:solidFill>
                  <a:srgbClr val="000000"/>
                </a:solidFill>
                <a:effectLst/>
                <a:latin typeface="Calibri"/>
                <a:ea typeface="Calibri"/>
                <a:cs typeface="Calibri"/>
                <a:sym typeface="Calibri"/>
              </a:rPr>
              <a:t> </a:t>
            </a:r>
            <a:endParaRPr lang="en-US" dirty="0"/>
          </a:p>
        </p:txBody>
      </p:sp>
    </p:spTree>
    <p:extLst>
      <p:ext uri="{BB962C8B-B14F-4D97-AF65-F5344CB8AC3E}">
        <p14:creationId xmlns:p14="http://schemas.microsoft.com/office/powerpoint/2010/main" val="211121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Kathy</a:t>
            </a:r>
            <a:endParaRPr/>
          </a:p>
        </p:txBody>
      </p:sp>
      <p:sp>
        <p:nvSpPr>
          <p:cNvPr id="446" name="Google Shape;44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Kim</a:t>
            </a: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Kathy</a:t>
            </a:r>
            <a:endParaRPr/>
          </a:p>
        </p:txBody>
      </p:sp>
      <p:sp>
        <p:nvSpPr>
          <p:cNvPr id="459" name="Google Shape;45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Ellen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6" name="Google Shape;46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Kim</a:t>
            </a:r>
            <a:endParaRPr/>
          </a:p>
        </p:txBody>
      </p:sp>
      <p:sp>
        <p:nvSpPr>
          <p:cNvPr id="170" name="Google Shape;17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Ellen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Kim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58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https://padlet.com/MACandFAME/ts7clqa67c5xkz8h</a:t>
            </a:r>
          </a:p>
          <a:p>
            <a:r>
              <a:rPr lang="en-US" dirty="0"/>
              <a:t>Question: </a:t>
            </a:r>
            <a:r>
              <a:rPr lang="en-US" sz="1200" b="0" i="0" u="none" strike="noStrike" cap="none" dirty="0">
                <a:solidFill>
                  <a:srgbClr val="000000"/>
                </a:solidFill>
                <a:effectLst/>
                <a:latin typeface="Calibri"/>
                <a:ea typeface="Calibri"/>
                <a:cs typeface="Calibri"/>
                <a:sym typeface="Calibri"/>
              </a:rPr>
              <a:t>As a K-5 coach, I am wondering about how much time (in general) is spent on each of the activities in the checklist (realizing that it may vary from teacher to teacher). With the emergency closings, we have spent many hours trying to contact families that just "went off the grid". What recommendations do you have for managing this? </a:t>
            </a:r>
            <a:br>
              <a:rPr lang="en-US" dirty="0"/>
            </a:br>
            <a:br>
              <a:rPr lang="en-US" dirty="0"/>
            </a:br>
            <a:r>
              <a:rPr lang="en-US" sz="1200" b="0" i="0" u="none" strike="noStrike" cap="none" dirty="0">
                <a:solidFill>
                  <a:srgbClr val="000000"/>
                </a:solidFill>
                <a:effectLst/>
                <a:latin typeface="Calibri"/>
                <a:ea typeface="Calibri"/>
                <a:cs typeface="Calibri"/>
                <a:sym typeface="Calibri"/>
              </a:rPr>
              <a:t>Since our teacher are (in general) new to distance learning, how can we help ensure best practices along with time management to avoid burnout?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effectLst/>
                <a:latin typeface="Calibri"/>
                <a:cs typeface="Calibri"/>
                <a:sym typeface="Calibri"/>
              </a:rPr>
              <a:t>Question from Lindsey - </a:t>
            </a:r>
            <a:r>
              <a:rPr lang="en-US" sz="1200" dirty="0"/>
              <a:t>What are some other ways that you organize your day?</a:t>
            </a:r>
          </a:p>
          <a:p>
            <a:endParaRPr lang="en-US" dirty="0"/>
          </a:p>
        </p:txBody>
      </p:sp>
    </p:spTree>
    <p:extLst>
      <p:ext uri="{BB962C8B-B14F-4D97-AF65-F5344CB8AC3E}">
        <p14:creationId xmlns:p14="http://schemas.microsoft.com/office/powerpoint/2010/main" val="360354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a:solidFill>
                  <a:srgbClr val="000000"/>
                </a:solidFill>
                <a:effectLst/>
                <a:latin typeface="Calibri"/>
                <a:ea typeface="Calibri"/>
                <a:cs typeface="Calibri"/>
                <a:sym typeface="Calibri"/>
              </a:rPr>
              <a:t>https://padlet.com/MACandFAME/4kgobnlyt1318s0s</a:t>
            </a:r>
          </a:p>
          <a:p>
            <a:r>
              <a:rPr lang="en-US" sz="1200" b="0" i="0" u="none" strike="noStrike" cap="none" dirty="0">
                <a:solidFill>
                  <a:srgbClr val="000000"/>
                </a:solidFill>
                <a:effectLst/>
                <a:latin typeface="Calibri"/>
                <a:ea typeface="Calibri"/>
                <a:cs typeface="Calibri"/>
                <a:sym typeface="Calibri"/>
              </a:rPr>
              <a:t>https://docs.google.com/presentation/d/1fbNVlL6ydU6hrPhvIhkHS2gis63AeRQNeFdxopPkcVE/edit?usp=sharing – lesson plan template from a previous webinar.</a:t>
            </a:r>
          </a:p>
          <a:p>
            <a:endParaRPr lang="en-US" sz="1200" b="0" i="0" u="none" strike="noStrike" cap="none" dirty="0">
              <a:solidFill>
                <a:srgbClr val="000000"/>
              </a:solidFill>
              <a:effectLst/>
              <a:latin typeface="Calibri"/>
              <a:ea typeface="Calibri"/>
              <a:cs typeface="Calibri"/>
              <a:sym typeface="Calibri"/>
            </a:endParaRPr>
          </a:p>
          <a:p>
            <a:r>
              <a:rPr lang="en-US" sz="1200" b="0" i="0" u="none" strike="noStrike" cap="none" dirty="0" err="1">
                <a:solidFill>
                  <a:srgbClr val="000000"/>
                </a:solidFill>
                <a:effectLst/>
                <a:latin typeface="Calibri"/>
                <a:ea typeface="Calibri"/>
                <a:cs typeface="Calibri"/>
                <a:sym typeface="Calibri"/>
              </a:rPr>
              <a:t>Question:Typing</a:t>
            </a:r>
            <a:r>
              <a:rPr lang="en-US" sz="1200" b="0" i="0" u="none" strike="noStrike" cap="none" dirty="0">
                <a:solidFill>
                  <a:srgbClr val="000000"/>
                </a:solidFill>
                <a:effectLst/>
                <a:latin typeface="Calibri"/>
                <a:ea typeface="Calibri"/>
                <a:cs typeface="Calibri"/>
                <a:sym typeface="Calibri"/>
              </a:rPr>
              <a:t> math is very difficult, so I would need to have a way for students to share what they are working on (picture wise). There would also need to be more instruction on how to have some of the conversations virtually.</a:t>
            </a:r>
          </a:p>
          <a:p>
            <a:r>
              <a:rPr lang="en-US" sz="1200" b="0" i="0" u="none" strike="noStrike" cap="none" dirty="0">
                <a:solidFill>
                  <a:srgbClr val="000000"/>
                </a:solidFill>
                <a:effectLst/>
                <a:latin typeface="Calibri"/>
                <a:cs typeface="Calibri"/>
                <a:sym typeface="Calibri"/>
              </a:rPr>
              <a:t>Struggling with efficient ways to get kids talking in BOR’s. –model and practice and do more of it – have some type of assignment/task to check their work – reach out after if not completed – extra accountability piece.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effectLst/>
                <a:latin typeface="Calibri"/>
                <a:cs typeface="Calibri"/>
                <a:sym typeface="Calibri"/>
              </a:rPr>
              <a:t>Lindsey Question - </a:t>
            </a:r>
            <a:r>
              <a:rPr lang="en-US" dirty="0"/>
              <a:t>How has lesson planning changed for you as you have settled into virtual instruction?</a:t>
            </a:r>
          </a:p>
          <a:p>
            <a:endParaRPr lang="en-US" dirty="0"/>
          </a:p>
        </p:txBody>
      </p:sp>
    </p:spTree>
    <p:extLst>
      <p:ext uri="{BB962C8B-B14F-4D97-AF65-F5344CB8AC3E}">
        <p14:creationId xmlns:p14="http://schemas.microsoft.com/office/powerpoint/2010/main" val="112450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23" name="Google Shape;23;p2"/>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1F497D"/>
              </a:buClr>
              <a:buSzPts val="1800"/>
              <a:buChar char="•"/>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24" name="Google Shape;24;p2"/>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a:endParaRPr/>
          </a:p>
        </p:txBody>
      </p:sp>
      <p:sp>
        <p:nvSpPr>
          <p:cNvPr id="38" name="Google Shape;38;p5"/>
          <p:cNvSpPr txBox="1">
            <a:spLocks noGrp="1"/>
          </p:cNvSpPr>
          <p:nvPr>
            <p:ph type="body" idx="1"/>
          </p:nvPr>
        </p:nvSpPr>
        <p:spPr>
          <a:xfrm>
            <a:off x="838200" y="1825625"/>
            <a:ext cx="10515600" cy="4351338"/>
          </a:xfrm>
          <a:prstGeom prst="rect">
            <a:avLst/>
          </a:prstGeom>
          <a:solidFill>
            <a:schemeClr val="dk2">
              <a:alpha val="89019"/>
            </a:schemeClr>
          </a:solidFill>
          <a:ln w="25400" cap="flat" cmpd="sng">
            <a:solidFill>
              <a:srgbClr val="C8E1E8">
                <a:alpha val="89019"/>
              </a:srgbClr>
            </a:solidFill>
            <a:prstDash val="solid"/>
            <a:round/>
            <a:headEnd type="none" w="sm" len="sm"/>
            <a:tailEnd type="none" w="sm" len="sm"/>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solidFill>
                  <a:schemeClr val="lt2"/>
                </a:solidFill>
                <a:latin typeface="Arial"/>
                <a:ea typeface="Arial"/>
                <a:cs typeface="Arial"/>
                <a:sym typeface="Arial"/>
              </a:defRPr>
            </a:lvl1pPr>
            <a:lvl2pPr marL="914400" lvl="1" indent="-406400" algn="l">
              <a:lnSpc>
                <a:spcPct val="90000"/>
              </a:lnSpc>
              <a:spcBef>
                <a:spcPts val="1000"/>
              </a:spcBef>
              <a:spcAft>
                <a:spcPts val="0"/>
              </a:spcAft>
              <a:buSzPts val="2800"/>
              <a:buChar char="•"/>
              <a:defRPr>
                <a:solidFill>
                  <a:schemeClr val="lt2"/>
                </a:solidFill>
                <a:latin typeface="Arial"/>
                <a:ea typeface="Arial"/>
                <a:cs typeface="Arial"/>
                <a:sym typeface="Arial"/>
              </a:defRPr>
            </a:lvl2pPr>
            <a:lvl3pPr marL="1371600" lvl="2" indent="-406400" algn="l">
              <a:lnSpc>
                <a:spcPct val="90000"/>
              </a:lnSpc>
              <a:spcBef>
                <a:spcPts val="1000"/>
              </a:spcBef>
              <a:spcAft>
                <a:spcPts val="0"/>
              </a:spcAft>
              <a:buSzPts val="2800"/>
              <a:buChar char="•"/>
              <a:defRPr>
                <a:solidFill>
                  <a:schemeClr val="lt2"/>
                </a:solidFill>
                <a:latin typeface="Arial"/>
                <a:ea typeface="Arial"/>
                <a:cs typeface="Arial"/>
                <a:sym typeface="Arial"/>
              </a:defRPr>
            </a:lvl3pPr>
            <a:lvl4pPr marL="1828800" lvl="3" indent="-406400" algn="l">
              <a:lnSpc>
                <a:spcPct val="90000"/>
              </a:lnSpc>
              <a:spcBef>
                <a:spcPts val="1000"/>
              </a:spcBef>
              <a:spcAft>
                <a:spcPts val="0"/>
              </a:spcAft>
              <a:buSzPts val="2800"/>
              <a:buChar char="•"/>
              <a:defRPr>
                <a:solidFill>
                  <a:schemeClr val="lt2"/>
                </a:solidFill>
                <a:latin typeface="Arial"/>
                <a:ea typeface="Arial"/>
                <a:cs typeface="Arial"/>
                <a:sym typeface="Arial"/>
              </a:defRPr>
            </a:lvl4pPr>
            <a:lvl5pPr marL="2286000" lvl="4" indent="-406400" algn="l">
              <a:lnSpc>
                <a:spcPct val="90000"/>
              </a:lnSpc>
              <a:spcBef>
                <a:spcPts val="1000"/>
              </a:spcBef>
              <a:spcAft>
                <a:spcPts val="0"/>
              </a:spcAft>
              <a:buSzPts val="2800"/>
              <a:buChar char="•"/>
              <a:defRPr>
                <a:solidFill>
                  <a:schemeClr val="lt2"/>
                </a:solidFill>
                <a:latin typeface="Arial"/>
                <a:ea typeface="Arial"/>
                <a:cs typeface="Arial"/>
                <a:sym typeface="Aria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2"/>
        <p:cNvGrpSpPr/>
        <p:nvPr/>
      </p:nvGrpSpPr>
      <p:grpSpPr>
        <a:xfrm>
          <a:off x="0" y="0"/>
          <a:ext cx="0" cy="0"/>
          <a:chOff x="0" y="0"/>
          <a:chExt cx="0" cy="0"/>
        </a:xfrm>
      </p:grpSpPr>
      <p:sp>
        <p:nvSpPr>
          <p:cNvPr id="43" name="Google Shape;43;p6"/>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 name="Google Shape;44;p6"/>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 name="Google Shape;45;p6"/>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 name="Google Shape;46;p6"/>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7" name="Google Shape;47;p6"/>
          <p:cNvGrpSpPr/>
          <p:nvPr/>
        </p:nvGrpSpPr>
        <p:grpSpPr>
          <a:xfrm>
            <a:off x="9005250" y="6717669"/>
            <a:ext cx="3241186" cy="140336"/>
            <a:chOff x="0" y="0"/>
            <a:chExt cx="3241185" cy="140334"/>
          </a:xfrm>
        </p:grpSpPr>
        <p:sp>
          <p:nvSpPr>
            <p:cNvPr id="48" name="Google Shape;48;p6"/>
            <p:cNvSpPr/>
            <p:nvPr/>
          </p:nvSpPr>
          <p:spPr>
            <a:xfrm>
              <a:off x="782562" y="0"/>
              <a:ext cx="2458623" cy="140334"/>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 name="Google Shape;49;p6"/>
            <p:cNvSpPr/>
            <p:nvPr/>
          </p:nvSpPr>
          <p:spPr>
            <a:xfrm>
              <a:off x="0" y="70165"/>
              <a:ext cx="245862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MAC Reads 2019</a:t>
              </a:r>
              <a:endParaRPr sz="1400" b="0" i="0" u="none" strike="noStrike" cap="none">
                <a:solidFill>
                  <a:srgbClr val="000000"/>
                </a:solidFill>
                <a:latin typeface="Arial"/>
                <a:ea typeface="Arial"/>
                <a:cs typeface="Arial"/>
                <a:sym typeface="Arial"/>
              </a:endParaRPr>
            </a:p>
          </p:txBody>
        </p:sp>
      </p:grpSp>
      <p:cxnSp>
        <p:nvCxnSpPr>
          <p:cNvPr id="50" name="Google Shape;50;p6"/>
          <p:cNvCxnSpPr/>
          <p:nvPr/>
        </p:nvCxnSpPr>
        <p:spPr>
          <a:xfrm>
            <a:off x="-3" y="4271694"/>
            <a:ext cx="12192005" cy="1"/>
          </a:xfrm>
          <a:prstGeom prst="straightConnector1">
            <a:avLst/>
          </a:prstGeom>
          <a:noFill/>
          <a:ln w="38100" cap="flat" cmpd="sng">
            <a:solidFill>
              <a:schemeClr val="accent4"/>
            </a:solidFill>
            <a:prstDash val="solid"/>
            <a:miter lim="8000"/>
            <a:headEnd type="none" w="sm" len="sm"/>
            <a:tailEnd type="none" w="sm" len="sm"/>
          </a:ln>
        </p:spPr>
      </p:cxnSp>
      <p:sp>
        <p:nvSpPr>
          <p:cNvPr id="51" name="Google Shape;51;p6"/>
          <p:cNvSpPr txBox="1">
            <a:spLocks noGrp="1"/>
          </p:cNvSpPr>
          <p:nvPr>
            <p:ph type="title"/>
          </p:nvPr>
        </p:nvSpPr>
        <p:spPr>
          <a:xfrm>
            <a:off x="0" y="2897115"/>
            <a:ext cx="12192000" cy="1159771"/>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1F497D"/>
              </a:buClr>
              <a:buSzPts val="6000"/>
              <a:buFont typeface="Calibri"/>
              <a:buNone/>
              <a:defRPr sz="6000"/>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52" name="Google Shape;52;p6"/>
          <p:cNvSpPr/>
          <p:nvPr/>
        </p:nvSpPr>
        <p:spPr>
          <a:xfrm>
            <a:off x="5755842" y="4205704"/>
            <a:ext cx="325180"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 name="Google Shape;53;p6"/>
          <p:cNvSpPr/>
          <p:nvPr/>
        </p:nvSpPr>
        <p:spPr>
          <a:xfrm>
            <a:off x="6152377" y="420570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 name="Google Shape;54;p6"/>
          <p:cNvSpPr/>
          <p:nvPr/>
        </p:nvSpPr>
        <p:spPr>
          <a:xfrm>
            <a:off x="5362464" y="4209812"/>
            <a:ext cx="325180" cy="123766"/>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 name="Google Shape;55;p6"/>
          <p:cNvSpPr/>
          <p:nvPr/>
        </p:nvSpPr>
        <p:spPr>
          <a:xfrm>
            <a:off x="6548914" y="4202272"/>
            <a:ext cx="325180"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 name="Google Shape;56;p6"/>
          <p:cNvSpPr/>
          <p:nvPr/>
        </p:nvSpPr>
        <p:spPr>
          <a:xfrm>
            <a:off x="6945448" y="4202271"/>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 name="Google Shape;57;p6"/>
          <p:cNvSpPr/>
          <p:nvPr/>
        </p:nvSpPr>
        <p:spPr>
          <a:xfrm>
            <a:off x="0" y="0"/>
            <a:ext cx="12192000" cy="2897116"/>
          </a:xfrm>
          <a:prstGeom prst="rect">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 name="Google Shape;58;p6"/>
          <p:cNvSpPr txBox="1">
            <a:spLocks noGrp="1"/>
          </p:cNvSpPr>
          <p:nvPr>
            <p:ph type="sldNum" idx="12"/>
          </p:nvPr>
        </p:nvSpPr>
        <p:spPr>
          <a:xfrm>
            <a:off x="8473624" y="6221732"/>
            <a:ext cx="263978" cy="269237"/>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59"/>
        <p:cNvGrpSpPr/>
        <p:nvPr/>
      </p:nvGrpSpPr>
      <p:grpSpPr>
        <a:xfrm>
          <a:off x="0" y="0"/>
          <a:ext cx="0" cy="0"/>
          <a:chOff x="0" y="0"/>
          <a:chExt cx="0" cy="0"/>
        </a:xfrm>
      </p:grpSpPr>
      <p:sp>
        <p:nvSpPr>
          <p:cNvPr id="60" name="Google Shape;60;p7"/>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 name="Google Shape;61;p7"/>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 name="Google Shape;62;p7"/>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7"/>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4" name="Google Shape;64;p7"/>
          <p:cNvGrpSpPr/>
          <p:nvPr/>
        </p:nvGrpSpPr>
        <p:grpSpPr>
          <a:xfrm>
            <a:off x="9458910" y="6717669"/>
            <a:ext cx="2787526" cy="140336"/>
            <a:chOff x="0" y="0"/>
            <a:chExt cx="2787525" cy="140334"/>
          </a:xfrm>
        </p:grpSpPr>
        <p:sp>
          <p:nvSpPr>
            <p:cNvPr id="65" name="Google Shape;65;p7"/>
            <p:cNvSpPr/>
            <p:nvPr/>
          </p:nvSpPr>
          <p:spPr>
            <a:xfrm>
              <a:off x="328903" y="0"/>
              <a:ext cx="2458622" cy="140334"/>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 name="Google Shape;66;p7"/>
            <p:cNvSpPr/>
            <p:nvPr/>
          </p:nvSpPr>
          <p:spPr>
            <a:xfrm>
              <a:off x="0" y="70165"/>
              <a:ext cx="245862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MAC Reads 2019</a:t>
              </a:r>
              <a:endParaRPr sz="1400" b="0" i="0" u="none" strike="noStrike" cap="none">
                <a:solidFill>
                  <a:srgbClr val="000000"/>
                </a:solidFill>
                <a:latin typeface="Arial"/>
                <a:ea typeface="Arial"/>
                <a:cs typeface="Arial"/>
                <a:sym typeface="Arial"/>
              </a:endParaRPr>
            </a:p>
          </p:txBody>
        </p:sp>
      </p:grpSp>
      <p:sp>
        <p:nvSpPr>
          <p:cNvPr id="67" name="Google Shape;67;p7"/>
          <p:cNvSpPr/>
          <p:nvPr/>
        </p:nvSpPr>
        <p:spPr>
          <a:xfrm>
            <a:off x="956988" y="1396519"/>
            <a:ext cx="325178" cy="122417"/>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 name="Google Shape;68;p7"/>
          <p:cNvSpPr/>
          <p:nvPr/>
        </p:nvSpPr>
        <p:spPr>
          <a:xfrm>
            <a:off x="1353523" y="1396516"/>
            <a:ext cx="325178"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 name="Google Shape;69;p7"/>
          <p:cNvSpPr/>
          <p:nvPr/>
        </p:nvSpPr>
        <p:spPr>
          <a:xfrm>
            <a:off x="1750060" y="139651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 name="Google Shape;70;p7"/>
          <p:cNvSpPr/>
          <p:nvPr/>
        </p:nvSpPr>
        <p:spPr>
          <a:xfrm>
            <a:off x="2146593" y="1396516"/>
            <a:ext cx="325179"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 name="Google Shape;71;p7"/>
          <p:cNvSpPr/>
          <p:nvPr/>
        </p:nvSpPr>
        <p:spPr>
          <a:xfrm>
            <a:off x="2534591" y="1396513"/>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 name="Google Shape;72;p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73" name="Google Shape;73;p7"/>
          <p:cNvSpPr txBox="1">
            <a:spLocks noGrp="1"/>
          </p:cNvSpPr>
          <p:nvPr>
            <p:ph type="body" idx="1"/>
          </p:nvPr>
        </p:nvSpPr>
        <p:spPr>
          <a:xfrm>
            <a:off x="838200" y="1825625"/>
            <a:ext cx="5181600" cy="4351338"/>
          </a:xfrm>
          <a:prstGeom prst="rect">
            <a:avLst/>
          </a:prstGeom>
          <a:solidFill>
            <a:srgbClr val="CAE1DB">
              <a:alpha val="88627"/>
            </a:srgbClr>
          </a:solidFill>
          <a:ln w="9525" cap="flat" cmpd="sng">
            <a:solidFill>
              <a:srgbClr val="CAE1DB">
                <a:alpha val="88627"/>
              </a:srgbClr>
            </a:solidFill>
            <a:prstDash val="solid"/>
            <a:round/>
            <a:headEnd type="none" w="sm" len="sm"/>
            <a:tailEnd type="none" w="sm" len="sm"/>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1F497D"/>
              </a:buClr>
              <a:buSzPts val="1800"/>
              <a:buNone/>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74" name="Google Shape;74;p7"/>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75"/>
        <p:cNvGrpSpPr/>
        <p:nvPr/>
      </p:nvGrpSpPr>
      <p:grpSpPr>
        <a:xfrm>
          <a:off x="0" y="0"/>
          <a:ext cx="0" cy="0"/>
          <a:chOff x="0" y="0"/>
          <a:chExt cx="0" cy="0"/>
        </a:xfrm>
      </p:grpSpPr>
      <p:sp>
        <p:nvSpPr>
          <p:cNvPr id="76" name="Google Shape;7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8"/>
          <p:cNvSpPr txBox="1">
            <a:spLocks noGrp="1"/>
          </p:cNvSpPr>
          <p:nvPr>
            <p:ph type="sldNum" idx="12"/>
          </p:nvPr>
        </p:nvSpPr>
        <p:spPr>
          <a:xfrm>
            <a:off x="8610600" y="6356350"/>
            <a:ext cx="2743200" cy="365125"/>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2">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1F497D"/>
              </a:buClr>
              <a:buSzPts val="6000"/>
              <a:buFont typeface="Calibri"/>
              <a:buNone/>
              <a:defRPr sz="6000"/>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86" name="Google Shape;86;p10"/>
          <p:cNvSpPr txBox="1">
            <a:spLocks noGrp="1"/>
          </p:cNvSpPr>
          <p:nvPr>
            <p:ph type="body" idx="1"/>
          </p:nvPr>
        </p:nvSpPr>
        <p:spPr>
          <a:xfrm>
            <a:off x="831850" y="4589462"/>
            <a:ext cx="10515600" cy="150019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87" name="Google Shape;87;p10"/>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90" name="Google Shape;90;p11"/>
          <p:cNvSpPr txBox="1">
            <a:spLocks noGrp="1"/>
          </p:cNvSpPr>
          <p:nvPr>
            <p:ph type="body" idx="1"/>
          </p:nvPr>
        </p:nvSpPr>
        <p:spPr>
          <a:xfrm>
            <a:off x="838200" y="1825625"/>
            <a:ext cx="5181600" cy="4351338"/>
          </a:xfrm>
          <a:prstGeom prst="rect">
            <a:avLst/>
          </a:prstGeom>
          <a:solidFill>
            <a:srgbClr val="CAE1DB">
              <a:alpha val="88627"/>
            </a:srgbClr>
          </a:solidFill>
          <a:ln w="9525" cap="flat" cmpd="sng">
            <a:solidFill>
              <a:srgbClr val="CAE1DB">
                <a:alpha val="88627"/>
              </a:srgbClr>
            </a:solidFill>
            <a:prstDash val="solid"/>
            <a:round/>
            <a:headEnd type="none" w="sm" len="sm"/>
            <a:tailEnd type="none" w="sm" len="sm"/>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1F497D"/>
              </a:buClr>
              <a:buSzPts val="1800"/>
              <a:buNone/>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91" name="Google Shape;91;p11"/>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1F497D"/>
              </a:buClr>
              <a:buSzPts val="1800"/>
              <a:buNone/>
              <a:defRPr/>
            </a:lvl1pPr>
            <a:lvl2pPr lvl="1" algn="l">
              <a:lnSpc>
                <a:spcPct val="90000"/>
              </a:lnSpc>
              <a:spcBef>
                <a:spcPts val="0"/>
              </a:spcBef>
              <a:spcAft>
                <a:spcPts val="0"/>
              </a:spcAft>
              <a:buClr>
                <a:srgbClr val="1F497D"/>
              </a:buClr>
              <a:buSzPts val="1800"/>
              <a:buNone/>
              <a:defRPr/>
            </a:lvl2pPr>
            <a:lvl3pPr lvl="2" algn="l">
              <a:lnSpc>
                <a:spcPct val="90000"/>
              </a:lnSpc>
              <a:spcBef>
                <a:spcPts val="0"/>
              </a:spcBef>
              <a:spcAft>
                <a:spcPts val="0"/>
              </a:spcAft>
              <a:buClr>
                <a:srgbClr val="1F497D"/>
              </a:buClr>
              <a:buSzPts val="1800"/>
              <a:buNone/>
              <a:defRPr/>
            </a:lvl3pPr>
            <a:lvl4pPr lvl="3" algn="l">
              <a:lnSpc>
                <a:spcPct val="90000"/>
              </a:lnSpc>
              <a:spcBef>
                <a:spcPts val="0"/>
              </a:spcBef>
              <a:spcAft>
                <a:spcPts val="0"/>
              </a:spcAft>
              <a:buClr>
                <a:srgbClr val="1F497D"/>
              </a:buClr>
              <a:buSzPts val="1800"/>
              <a:buNone/>
              <a:defRPr/>
            </a:lvl4pPr>
            <a:lvl5pPr lvl="4" algn="l">
              <a:lnSpc>
                <a:spcPct val="90000"/>
              </a:lnSpc>
              <a:spcBef>
                <a:spcPts val="0"/>
              </a:spcBef>
              <a:spcAft>
                <a:spcPts val="0"/>
              </a:spcAft>
              <a:buClr>
                <a:srgbClr val="1F497D"/>
              </a:buClr>
              <a:buSzPts val="1800"/>
              <a:buNone/>
              <a:defRPr/>
            </a:lvl5pPr>
            <a:lvl6pPr lvl="5" algn="l">
              <a:lnSpc>
                <a:spcPct val="90000"/>
              </a:lnSpc>
              <a:spcBef>
                <a:spcPts val="0"/>
              </a:spcBef>
              <a:spcAft>
                <a:spcPts val="0"/>
              </a:spcAft>
              <a:buClr>
                <a:srgbClr val="1F497D"/>
              </a:buClr>
              <a:buSzPts val="1800"/>
              <a:buNone/>
              <a:defRPr/>
            </a:lvl6pPr>
            <a:lvl7pPr lvl="6" algn="l">
              <a:lnSpc>
                <a:spcPct val="90000"/>
              </a:lnSpc>
              <a:spcBef>
                <a:spcPts val="0"/>
              </a:spcBef>
              <a:spcAft>
                <a:spcPts val="0"/>
              </a:spcAft>
              <a:buClr>
                <a:srgbClr val="1F497D"/>
              </a:buClr>
              <a:buSzPts val="1800"/>
              <a:buNone/>
              <a:defRPr/>
            </a:lvl7pPr>
            <a:lvl8pPr lvl="7" algn="l">
              <a:lnSpc>
                <a:spcPct val="90000"/>
              </a:lnSpc>
              <a:spcBef>
                <a:spcPts val="0"/>
              </a:spcBef>
              <a:spcAft>
                <a:spcPts val="0"/>
              </a:spcAft>
              <a:buClr>
                <a:srgbClr val="1F497D"/>
              </a:buClr>
              <a:buSzPts val="1800"/>
              <a:buNone/>
              <a:defRPr/>
            </a:lvl8pPr>
            <a:lvl9pPr lvl="8" algn="l">
              <a:lnSpc>
                <a:spcPct val="90000"/>
              </a:lnSpc>
              <a:spcBef>
                <a:spcPts val="0"/>
              </a:spcBef>
              <a:spcAft>
                <a:spcPts val="0"/>
              </a:spcAft>
              <a:buClr>
                <a:srgbClr val="1F497D"/>
              </a:buClr>
              <a:buSzPts val="1800"/>
              <a:buNone/>
              <a:defRPr/>
            </a:lvl9pPr>
          </a:lstStyle>
          <a:p>
            <a:endParaRPr/>
          </a:p>
        </p:txBody>
      </p:sp>
      <p:sp>
        <p:nvSpPr>
          <p:cNvPr id="98" name="Google Shape;98;p13"/>
          <p:cNvSpPr txBox="1">
            <a:spLocks noGrp="1"/>
          </p:cNvSpPr>
          <p:nvPr>
            <p:ph type="body" idx="1"/>
          </p:nvPr>
        </p:nvSpPr>
        <p:spPr>
          <a:xfrm>
            <a:off x="839787" y="1681163"/>
            <a:ext cx="5157790" cy="823916"/>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1000"/>
              </a:spcBef>
              <a:spcAft>
                <a:spcPts val="0"/>
              </a:spcAft>
              <a:buClr>
                <a:srgbClr val="1F497D"/>
              </a:buClr>
              <a:buSzPts val="2400"/>
              <a:buFont typeface="Calibri"/>
              <a:buNone/>
              <a:defRPr sz="2400" b="1"/>
            </a:lvl1pPr>
            <a:lvl2pPr marL="914400" lvl="1" indent="-228600" algn="l">
              <a:lnSpc>
                <a:spcPct val="90000"/>
              </a:lnSpc>
              <a:spcBef>
                <a:spcPts val="1000"/>
              </a:spcBef>
              <a:spcAft>
                <a:spcPts val="0"/>
              </a:spcAft>
              <a:buClr>
                <a:srgbClr val="1F497D"/>
              </a:buClr>
              <a:buSzPts val="2400"/>
              <a:buFont typeface="Calibri"/>
              <a:buNone/>
              <a:defRPr sz="2400" b="1"/>
            </a:lvl2pPr>
            <a:lvl3pPr marL="1371600" lvl="2" indent="-228600" algn="l">
              <a:lnSpc>
                <a:spcPct val="90000"/>
              </a:lnSpc>
              <a:spcBef>
                <a:spcPts val="1000"/>
              </a:spcBef>
              <a:spcAft>
                <a:spcPts val="0"/>
              </a:spcAft>
              <a:buClr>
                <a:srgbClr val="1F497D"/>
              </a:buClr>
              <a:buSzPts val="2400"/>
              <a:buFont typeface="Calibri"/>
              <a:buNone/>
              <a:defRPr sz="2400" b="1"/>
            </a:lvl3pPr>
            <a:lvl4pPr marL="1828800" lvl="3" indent="-228600" algn="l">
              <a:lnSpc>
                <a:spcPct val="90000"/>
              </a:lnSpc>
              <a:spcBef>
                <a:spcPts val="1000"/>
              </a:spcBef>
              <a:spcAft>
                <a:spcPts val="0"/>
              </a:spcAft>
              <a:buClr>
                <a:srgbClr val="1F497D"/>
              </a:buClr>
              <a:buSzPts val="2400"/>
              <a:buFont typeface="Calibri"/>
              <a:buNone/>
              <a:defRPr sz="2400" b="1"/>
            </a:lvl4pPr>
            <a:lvl5pPr marL="2286000" lvl="4" indent="-228600" algn="l">
              <a:lnSpc>
                <a:spcPct val="90000"/>
              </a:lnSpc>
              <a:spcBef>
                <a:spcPts val="1000"/>
              </a:spcBef>
              <a:spcAft>
                <a:spcPts val="0"/>
              </a:spcAft>
              <a:buClr>
                <a:srgbClr val="1F497D"/>
              </a:buClr>
              <a:buSzPts val="2400"/>
              <a:buFont typeface="Calibri"/>
              <a:buNone/>
              <a:defRPr sz="2400" b="1"/>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99" name="Google Shape;99;p13"/>
          <p:cNvSpPr txBox="1">
            <a:spLocks noGrp="1"/>
          </p:cNvSpPr>
          <p:nvPr>
            <p:ph type="body" idx="2"/>
          </p:nvPr>
        </p:nvSpPr>
        <p:spPr>
          <a:xfrm>
            <a:off x="6172200" y="1681163"/>
            <a:ext cx="5183188" cy="823914"/>
          </a:xfrm>
          <a:prstGeom prst="rect">
            <a:avLst/>
          </a:prstGeom>
          <a:noFill/>
          <a:ln>
            <a:noFill/>
          </a:ln>
        </p:spPr>
        <p:txBody>
          <a:bodyPr spcFirstLastPara="1" wrap="square" lIns="45700" tIns="45700" rIns="45700" bIns="45700" anchor="b" anchorCtr="0">
            <a:noAutofit/>
          </a:bodyPr>
          <a:lstStyle>
            <a:lvl1pPr marL="457200" lvl="0" indent="-342900" algn="l">
              <a:lnSpc>
                <a:spcPct val="90000"/>
              </a:lnSpc>
              <a:spcBef>
                <a:spcPts val="1000"/>
              </a:spcBef>
              <a:spcAft>
                <a:spcPts val="0"/>
              </a:spcAft>
              <a:buClr>
                <a:srgbClr val="1F497D"/>
              </a:buClr>
              <a:buSzPts val="1800"/>
              <a:buChar char="•"/>
              <a:defRPr/>
            </a:lvl1pPr>
            <a:lvl2pPr marL="914400" lvl="1" indent="-342900" algn="l">
              <a:lnSpc>
                <a:spcPct val="90000"/>
              </a:lnSpc>
              <a:spcBef>
                <a:spcPts val="1000"/>
              </a:spcBef>
              <a:spcAft>
                <a:spcPts val="0"/>
              </a:spcAft>
              <a:buClr>
                <a:srgbClr val="1F497D"/>
              </a:buClr>
              <a:buSzPts val="1800"/>
              <a:buChar char="•"/>
              <a:defRPr/>
            </a:lvl2pPr>
            <a:lvl3pPr marL="1371600" lvl="2" indent="-342900" algn="l">
              <a:lnSpc>
                <a:spcPct val="90000"/>
              </a:lnSpc>
              <a:spcBef>
                <a:spcPts val="1000"/>
              </a:spcBef>
              <a:spcAft>
                <a:spcPts val="0"/>
              </a:spcAft>
              <a:buClr>
                <a:srgbClr val="1F497D"/>
              </a:buClr>
              <a:buSzPts val="1800"/>
              <a:buChar char="•"/>
              <a:defRPr/>
            </a:lvl3pPr>
            <a:lvl4pPr marL="1828800" lvl="3" indent="-342900" algn="l">
              <a:lnSpc>
                <a:spcPct val="90000"/>
              </a:lnSpc>
              <a:spcBef>
                <a:spcPts val="1000"/>
              </a:spcBef>
              <a:spcAft>
                <a:spcPts val="0"/>
              </a:spcAft>
              <a:buClr>
                <a:srgbClr val="1F497D"/>
              </a:buClr>
              <a:buSzPts val="1800"/>
              <a:buChar char="•"/>
              <a:defRPr/>
            </a:lvl4pPr>
            <a:lvl5pPr marL="2286000" lvl="4" indent="-342900" algn="l">
              <a:lnSpc>
                <a:spcPct val="90000"/>
              </a:lnSpc>
              <a:spcBef>
                <a:spcPts val="1000"/>
              </a:spcBef>
              <a:spcAft>
                <a:spcPts val="0"/>
              </a:spcAft>
              <a:buClr>
                <a:srgbClr val="1F497D"/>
              </a:buClr>
              <a:buSzPts val="1800"/>
              <a:buChar char="•"/>
              <a:defRPr/>
            </a:lvl5pPr>
            <a:lvl6pPr marL="2743200" lvl="5" indent="-342900" algn="l">
              <a:lnSpc>
                <a:spcPct val="90000"/>
              </a:lnSpc>
              <a:spcBef>
                <a:spcPts val="1000"/>
              </a:spcBef>
              <a:spcAft>
                <a:spcPts val="0"/>
              </a:spcAft>
              <a:buClr>
                <a:srgbClr val="1F497D"/>
              </a:buClr>
              <a:buSzPts val="1800"/>
              <a:buChar char="•"/>
              <a:defRPr/>
            </a:lvl6pPr>
            <a:lvl7pPr marL="3200400" lvl="6" indent="-342900" algn="l">
              <a:lnSpc>
                <a:spcPct val="90000"/>
              </a:lnSpc>
              <a:spcBef>
                <a:spcPts val="1000"/>
              </a:spcBef>
              <a:spcAft>
                <a:spcPts val="0"/>
              </a:spcAft>
              <a:buClr>
                <a:srgbClr val="1F497D"/>
              </a:buClr>
              <a:buSzPts val="1800"/>
              <a:buChar char="•"/>
              <a:defRPr/>
            </a:lvl7pPr>
            <a:lvl8pPr marL="3657600" lvl="7" indent="-342900" algn="l">
              <a:lnSpc>
                <a:spcPct val="90000"/>
              </a:lnSpc>
              <a:spcBef>
                <a:spcPts val="1000"/>
              </a:spcBef>
              <a:spcAft>
                <a:spcPts val="0"/>
              </a:spcAft>
              <a:buClr>
                <a:srgbClr val="1F497D"/>
              </a:buClr>
              <a:buSzPts val="1800"/>
              <a:buChar char="•"/>
              <a:defRPr/>
            </a:lvl8pPr>
            <a:lvl9pPr marL="4114800" lvl="8" indent="-342900" algn="l">
              <a:lnSpc>
                <a:spcPct val="90000"/>
              </a:lnSpc>
              <a:spcBef>
                <a:spcPts val="1000"/>
              </a:spcBef>
              <a:spcAft>
                <a:spcPts val="0"/>
              </a:spcAft>
              <a:buClr>
                <a:srgbClr val="1F497D"/>
              </a:buClr>
              <a:buSzPts val="1800"/>
              <a:buChar char="•"/>
              <a:defRPr/>
            </a:lvl9pPr>
          </a:lstStyle>
          <a:p>
            <a:endParaRPr/>
          </a:p>
        </p:txBody>
      </p:sp>
      <p:sp>
        <p:nvSpPr>
          <p:cNvPr id="100" name="Google Shape;100;p13"/>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46651" y="6717671"/>
            <a:ext cx="2458618" cy="140333"/>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7;p1"/>
          <p:cNvSpPr/>
          <p:nvPr/>
        </p:nvSpPr>
        <p:spPr>
          <a:xfrm>
            <a:off x="2411964" y="6717671"/>
            <a:ext cx="2458618" cy="140333"/>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a:off x="4870582" y="6717671"/>
            <a:ext cx="2458619" cy="140333"/>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9;p1"/>
          <p:cNvSpPr/>
          <p:nvPr/>
        </p:nvSpPr>
        <p:spPr>
          <a:xfrm>
            <a:off x="7329198" y="6717671"/>
            <a:ext cx="2458620" cy="140333"/>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 name="Google Shape;10;p1"/>
          <p:cNvGrpSpPr/>
          <p:nvPr/>
        </p:nvGrpSpPr>
        <p:grpSpPr>
          <a:xfrm>
            <a:off x="8404860" y="6665908"/>
            <a:ext cx="3772998" cy="243839"/>
            <a:chOff x="-1314373" y="-2"/>
            <a:chExt cx="3772996" cy="243837"/>
          </a:xfrm>
        </p:grpSpPr>
        <p:sp>
          <p:nvSpPr>
            <p:cNvPr id="11" name="Google Shape;11;p1"/>
            <p:cNvSpPr/>
            <p:nvPr/>
          </p:nvSpPr>
          <p:spPr>
            <a:xfrm>
              <a:off x="0" y="51755"/>
              <a:ext cx="2458623" cy="140335"/>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 name="Google Shape;12;p1"/>
            <p:cNvSpPr txBox="1"/>
            <p:nvPr/>
          </p:nvSpPr>
          <p:spPr>
            <a:xfrm>
              <a:off x="-1314373" y="-2"/>
              <a:ext cx="3765376" cy="243837"/>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Formative Assessment Process in the Online Environment 2020</a:t>
              </a:r>
              <a:endParaRPr sz="1400" b="0" i="0" u="none" strike="noStrike" cap="none">
                <a:solidFill>
                  <a:srgbClr val="000000"/>
                </a:solidFill>
                <a:latin typeface="Arial"/>
                <a:ea typeface="Arial"/>
                <a:cs typeface="Arial"/>
                <a:sym typeface="Arial"/>
              </a:endParaRPr>
            </a:p>
          </p:txBody>
        </p:sp>
      </p:grpSp>
      <p:sp>
        <p:nvSpPr>
          <p:cNvPr id="13" name="Google Shape;13;p1"/>
          <p:cNvSpPr/>
          <p:nvPr/>
        </p:nvSpPr>
        <p:spPr>
          <a:xfrm>
            <a:off x="956988" y="1396519"/>
            <a:ext cx="325178" cy="122417"/>
          </a:xfrm>
          <a:prstGeom prst="roundRect">
            <a:avLst>
              <a:gd name="adj" fmla="val 16667"/>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a:off x="1353523" y="1396516"/>
            <a:ext cx="325178" cy="122417"/>
          </a:xfrm>
          <a:prstGeom prst="roundRect">
            <a:avLst>
              <a:gd name="adj" fmla="val 16667"/>
            </a:avLst>
          </a:prstGeom>
          <a:solidFill>
            <a:schemeClr val="accent2"/>
          </a:solidFill>
          <a:ln w="12700"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a:off x="1750060" y="1396516"/>
            <a:ext cx="325180" cy="122417"/>
          </a:xfrm>
          <a:prstGeom prst="roundRect">
            <a:avLst>
              <a:gd name="adj" fmla="val 16667"/>
            </a:avLst>
          </a:prstGeom>
          <a:solidFill>
            <a:schemeClr val="accent3"/>
          </a:solidFill>
          <a:ln w="12700" cap="flat" cmpd="sng">
            <a:solidFill>
              <a:schemeClr val="accent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a:off x="2146593" y="1396516"/>
            <a:ext cx="325179" cy="122417"/>
          </a:xfrm>
          <a:prstGeom prst="roundRect">
            <a:avLst>
              <a:gd name="adj" fmla="val 16667"/>
            </a:avLst>
          </a:prstGeom>
          <a:solidFill>
            <a:schemeClr val="accent4"/>
          </a:solidFill>
          <a:ln w="12700" cap="flat" cmpd="sng">
            <a:solidFill>
              <a:schemeClr val="accent4"/>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a:off x="2534591" y="1396513"/>
            <a:ext cx="325180" cy="122417"/>
          </a:xfrm>
          <a:prstGeom prst="roundRect">
            <a:avLst>
              <a:gd name="adj" fmla="val 16667"/>
            </a:avLst>
          </a:prstGeom>
          <a:solidFill>
            <a:schemeClr val="accent6"/>
          </a:solidFill>
          <a:ln w="12700" cap="flat" cmpd="sng">
            <a:solidFill>
              <a:schemeClr val="accent6"/>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18;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1pPr>
            <a:lvl2pPr marR="0" lvl="1"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2pPr>
            <a:lvl3pPr marR="0" lvl="2"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3pPr>
            <a:lvl4pPr marR="0" lvl="3"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4pPr>
            <a:lvl5pPr marR="0" lvl="4"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5pPr>
            <a:lvl6pPr marR="0" lvl="5"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6pPr>
            <a:lvl7pPr marR="0" lvl="6"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7pPr>
            <a:lvl8pPr marR="0" lvl="7"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8pPr>
            <a:lvl9pPr marR="0" lvl="8" algn="l" rtl="0">
              <a:lnSpc>
                <a:spcPct val="90000"/>
              </a:lnSpc>
              <a:spcBef>
                <a:spcPts val="0"/>
              </a:spcBef>
              <a:spcAft>
                <a:spcPts val="0"/>
              </a:spcAft>
              <a:buClr>
                <a:srgbClr val="1F497D"/>
              </a:buClr>
              <a:buSzPts val="4400"/>
              <a:buFont typeface="Calibri"/>
              <a:buNone/>
              <a:defRPr sz="4400" b="0" i="0" u="none" strike="noStrike" cap="none">
                <a:solidFill>
                  <a:srgbClr val="1F497D"/>
                </a:solidFill>
                <a:latin typeface="Calibri"/>
                <a:ea typeface="Calibri"/>
                <a:cs typeface="Calibri"/>
                <a:sym typeface="Calibri"/>
              </a:defRPr>
            </a:lvl9pPr>
          </a:lstStyle>
          <a:p>
            <a:endParaRPr/>
          </a:p>
        </p:txBody>
      </p:sp>
      <p:sp>
        <p:nvSpPr>
          <p:cNvPr id="19" name="Google Shape;19;p1"/>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1pPr>
            <a:lvl2pPr marL="914400" marR="0" lvl="1"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1F497D"/>
              </a:buClr>
              <a:buSzPts val="2800"/>
              <a:buFont typeface="Arial"/>
              <a:buChar char="•"/>
              <a:defRPr sz="2800" b="0" i="0" u="none" strike="noStrike" cap="none">
                <a:solidFill>
                  <a:srgbClr val="1F497D"/>
                </a:solidFill>
                <a:latin typeface="Calibri"/>
                <a:ea typeface="Calibri"/>
                <a:cs typeface="Calibri"/>
                <a:sym typeface="Calibri"/>
              </a:defRPr>
            </a:lvl9pPr>
          </a:lstStyle>
          <a:p>
            <a:endParaRPr/>
          </a:p>
        </p:txBody>
      </p:sp>
      <p:sp>
        <p:nvSpPr>
          <p:cNvPr id="20" name="Google Shape;20;p1"/>
          <p:cNvSpPr txBox="1">
            <a:spLocks noGrp="1"/>
          </p:cNvSpPr>
          <p:nvPr>
            <p:ph type="sldNum" idx="12"/>
          </p:nvPr>
        </p:nvSpPr>
        <p:spPr>
          <a:xfrm>
            <a:off x="8610600" y="6356350"/>
            <a:ext cx="343899" cy="358137"/>
          </a:xfrm>
          <a:prstGeom prst="rect">
            <a:avLst/>
          </a:prstGeom>
          <a:noFill/>
          <a:ln>
            <a:noFill/>
          </a:ln>
        </p:spPr>
        <p:txBody>
          <a:bodyPr spcFirstLastPara="1" wrap="square" lIns="45700" tIns="45700" rIns="45700"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22.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ichiganassessmentconsortium.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famemichiga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19" name="Google Shape;119;p17"/>
          <p:cNvCxnSpPr/>
          <p:nvPr/>
        </p:nvCxnSpPr>
        <p:spPr>
          <a:xfrm rot="10800000" flipH="1">
            <a:off x="0" y="3226595"/>
            <a:ext cx="12192000" cy="44838"/>
          </a:xfrm>
          <a:prstGeom prst="straightConnector1">
            <a:avLst/>
          </a:prstGeom>
          <a:noFill/>
          <a:ln w="38100" cap="flat" cmpd="sng">
            <a:solidFill>
              <a:schemeClr val="accent4"/>
            </a:solidFill>
            <a:prstDash val="solid"/>
            <a:miter lim="800000"/>
            <a:headEnd type="none" w="sm" len="sm"/>
            <a:tailEnd type="none" w="sm" len="sm"/>
          </a:ln>
        </p:spPr>
      </p:cxnSp>
      <p:sp>
        <p:nvSpPr>
          <p:cNvPr id="120" name="Google Shape;120;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4000" b="1" i="0" u="none" strike="noStrike" cap="none" dirty="0">
                <a:solidFill>
                  <a:srgbClr val="1F497D"/>
                </a:solidFill>
                <a:latin typeface="Calibri"/>
                <a:ea typeface="Calibri"/>
                <a:cs typeface="Calibri"/>
                <a:sym typeface="Calibri"/>
              </a:rPr>
              <a:t>Creating and Implementing Online Learning Lessons with Student Engagement in Mind</a:t>
            </a:r>
            <a:endParaRPr sz="2800" b="0" i="0" u="none" strike="noStrike" cap="none" dirty="0">
              <a:solidFill>
                <a:srgbClr val="1F497D"/>
              </a:solidFill>
              <a:latin typeface="Calibri"/>
              <a:ea typeface="Calibri"/>
              <a:cs typeface="Calibri"/>
              <a:sym typeface="Calibri"/>
            </a:endParaRPr>
          </a:p>
        </p:txBody>
      </p:sp>
      <p:pic>
        <p:nvPicPr>
          <p:cNvPr id="121" name="Google Shape;121;p17"/>
          <p:cNvPicPr preferRelativeResize="0"/>
          <p:nvPr/>
        </p:nvPicPr>
        <p:blipFill>
          <a:blip r:embed="rId3"/>
          <a:srcRect/>
          <a:stretch/>
        </p:blipFill>
        <p:spPr>
          <a:xfrm>
            <a:off x="8488673" y="4890379"/>
            <a:ext cx="2150298" cy="1014522"/>
          </a:xfrm>
          <a:prstGeom prst="rect">
            <a:avLst/>
          </a:prstGeom>
          <a:noFill/>
          <a:ln>
            <a:noFill/>
          </a:ln>
        </p:spPr>
      </p:pic>
      <p:sp>
        <p:nvSpPr>
          <p:cNvPr id="127" name="Google Shape;127;p17"/>
          <p:cNvSpPr txBox="1"/>
          <p:nvPr/>
        </p:nvSpPr>
        <p:spPr>
          <a:xfrm>
            <a:off x="4525934" y="3551614"/>
            <a:ext cx="312189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accent2"/>
                </a:solidFill>
              </a:rPr>
              <a:t>June 16</a:t>
            </a:r>
            <a:r>
              <a:rPr lang="en-US" sz="3200" b="1" i="0" u="none" strike="noStrike" cap="none" dirty="0">
                <a:solidFill>
                  <a:schemeClr val="accent2"/>
                </a:solidFill>
                <a:latin typeface="Arial"/>
                <a:ea typeface="Arial"/>
                <a:cs typeface="Arial"/>
                <a:sym typeface="Arial"/>
              </a:rPr>
              <a:t>, 2020</a:t>
            </a:r>
            <a:endParaRPr sz="3200" b="1" i="0" u="none" strike="noStrike" cap="none" dirty="0">
              <a:solidFill>
                <a:schemeClr val="accent2"/>
              </a:solidFill>
              <a:latin typeface="Arial"/>
              <a:ea typeface="Arial"/>
              <a:cs typeface="Arial"/>
              <a:sym typeface="Arial"/>
            </a:endParaRPr>
          </a:p>
        </p:txBody>
      </p:sp>
      <p:pic>
        <p:nvPicPr>
          <p:cNvPr id="128" name="Google Shape;128;p17"/>
          <p:cNvPicPr preferRelativeResize="0"/>
          <p:nvPr/>
        </p:nvPicPr>
        <p:blipFill rotWithShape="1">
          <a:blip r:embed="rId4">
            <a:alphaModFix/>
          </a:blip>
          <a:srcRect/>
          <a:stretch/>
        </p:blipFill>
        <p:spPr>
          <a:xfrm>
            <a:off x="800116" y="4890379"/>
            <a:ext cx="2726558" cy="1246909"/>
          </a:xfrm>
          <a:prstGeom prst="rect">
            <a:avLst/>
          </a:prstGeom>
          <a:noFill/>
          <a:ln>
            <a:noFill/>
          </a:ln>
        </p:spPr>
      </p:pic>
      <p:pic>
        <p:nvPicPr>
          <p:cNvPr id="129" name="Google Shape;129;p17"/>
          <p:cNvPicPr preferRelativeResize="0"/>
          <p:nvPr/>
        </p:nvPicPr>
        <p:blipFill>
          <a:blip r:embed="rId5"/>
          <a:srcRect/>
          <a:stretch/>
        </p:blipFill>
        <p:spPr>
          <a:xfrm>
            <a:off x="4560606" y="4944443"/>
            <a:ext cx="2564320" cy="10277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7B620-26D7-4A73-9FE9-E9CAB7721ED1}"/>
              </a:ext>
            </a:extLst>
          </p:cNvPr>
          <p:cNvPicPr>
            <a:picLocks noChangeAspect="1"/>
          </p:cNvPicPr>
          <p:nvPr/>
        </p:nvPicPr>
        <p:blipFill>
          <a:blip r:embed="rId2"/>
          <a:stretch>
            <a:fillRect/>
          </a:stretch>
        </p:blipFill>
        <p:spPr>
          <a:xfrm>
            <a:off x="755995" y="1026695"/>
            <a:ext cx="10595788" cy="4122821"/>
          </a:xfrm>
          <a:prstGeom prst="rect">
            <a:avLst/>
          </a:prstGeom>
        </p:spPr>
      </p:pic>
    </p:spTree>
    <p:extLst>
      <p:ext uri="{BB962C8B-B14F-4D97-AF65-F5344CB8AC3E}">
        <p14:creationId xmlns:p14="http://schemas.microsoft.com/office/powerpoint/2010/main" val="147929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 name="Picture 3">
            <a:extLst>
              <a:ext uri="{FF2B5EF4-FFF2-40B4-BE49-F238E27FC236}">
                <a16:creationId xmlns:a16="http://schemas.microsoft.com/office/drawing/2014/main" id="{B73E2271-D0A0-44ED-A809-9F7FDBC1B835}"/>
              </a:ext>
            </a:extLst>
          </p:cNvPr>
          <p:cNvPicPr>
            <a:picLocks noChangeAspect="1"/>
          </p:cNvPicPr>
          <p:nvPr/>
        </p:nvPicPr>
        <p:blipFill>
          <a:blip r:embed="rId3"/>
          <a:stretch>
            <a:fillRect/>
          </a:stretch>
        </p:blipFill>
        <p:spPr>
          <a:xfrm>
            <a:off x="850232" y="874981"/>
            <a:ext cx="10907533" cy="48360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A251A-1928-4EC3-B0BC-AC0947A99B2C}"/>
              </a:ext>
            </a:extLst>
          </p:cNvPr>
          <p:cNvPicPr>
            <a:picLocks noChangeAspect="1"/>
          </p:cNvPicPr>
          <p:nvPr/>
        </p:nvPicPr>
        <p:blipFill>
          <a:blip r:embed="rId2"/>
          <a:stretch>
            <a:fillRect/>
          </a:stretch>
        </p:blipFill>
        <p:spPr>
          <a:xfrm>
            <a:off x="-68981" y="609599"/>
            <a:ext cx="12217668" cy="5021179"/>
          </a:xfrm>
          <a:prstGeom prst="rect">
            <a:avLst/>
          </a:prstGeom>
        </p:spPr>
      </p:pic>
    </p:spTree>
    <p:extLst>
      <p:ext uri="{BB962C8B-B14F-4D97-AF65-F5344CB8AC3E}">
        <p14:creationId xmlns:p14="http://schemas.microsoft.com/office/powerpoint/2010/main" val="120792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BD04D-82E6-4774-BE66-C817EC481BFD}"/>
              </a:ext>
            </a:extLst>
          </p:cNvPr>
          <p:cNvPicPr>
            <a:picLocks noChangeAspect="1"/>
          </p:cNvPicPr>
          <p:nvPr/>
        </p:nvPicPr>
        <p:blipFill>
          <a:blip r:embed="rId2"/>
          <a:stretch>
            <a:fillRect/>
          </a:stretch>
        </p:blipFill>
        <p:spPr>
          <a:xfrm>
            <a:off x="689811" y="1155032"/>
            <a:ext cx="10475493" cy="4347409"/>
          </a:xfrm>
          <a:prstGeom prst="rect">
            <a:avLst/>
          </a:prstGeom>
        </p:spPr>
      </p:pic>
    </p:spTree>
    <p:extLst>
      <p:ext uri="{BB962C8B-B14F-4D97-AF65-F5344CB8AC3E}">
        <p14:creationId xmlns:p14="http://schemas.microsoft.com/office/powerpoint/2010/main" val="376680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AF8F-2C51-4977-91F3-CE750F6076CA}"/>
              </a:ext>
            </a:extLst>
          </p:cNvPr>
          <p:cNvSpPr>
            <a:spLocks noGrp="1"/>
          </p:cNvSpPr>
          <p:nvPr>
            <p:ph type="title"/>
          </p:nvPr>
        </p:nvSpPr>
        <p:spPr/>
        <p:txBody>
          <a:bodyPr/>
          <a:lstStyle/>
          <a:p>
            <a:r>
              <a:rPr lang="en-US"/>
              <a:t>MAC &amp; FAME</a:t>
            </a:r>
            <a:endParaRPr lang="en-US" dirty="0"/>
          </a:p>
        </p:txBody>
      </p:sp>
      <p:pic>
        <p:nvPicPr>
          <p:cNvPr id="9" name="Picture 8">
            <a:extLst>
              <a:ext uri="{FF2B5EF4-FFF2-40B4-BE49-F238E27FC236}">
                <a16:creationId xmlns:a16="http://schemas.microsoft.com/office/drawing/2014/main" id="{FA15F7A8-AB20-451A-9F83-3A27563FF315}"/>
              </a:ext>
            </a:extLst>
          </p:cNvPr>
          <p:cNvPicPr>
            <a:picLocks noChangeAspect="1"/>
          </p:cNvPicPr>
          <p:nvPr/>
        </p:nvPicPr>
        <p:blipFill>
          <a:blip r:embed="rId2"/>
          <a:stretch>
            <a:fillRect/>
          </a:stretch>
        </p:blipFill>
        <p:spPr>
          <a:xfrm>
            <a:off x="6617536" y="1596711"/>
            <a:ext cx="1887122" cy="2298038"/>
          </a:xfrm>
          <a:prstGeom prst="rect">
            <a:avLst/>
          </a:prstGeom>
          <a:ln w="57150">
            <a:solidFill>
              <a:schemeClr val="tx1"/>
            </a:solidFill>
          </a:ln>
        </p:spPr>
      </p:pic>
      <p:pic>
        <p:nvPicPr>
          <p:cNvPr id="3" name="Picture 2">
            <a:extLst>
              <a:ext uri="{FF2B5EF4-FFF2-40B4-BE49-F238E27FC236}">
                <a16:creationId xmlns:a16="http://schemas.microsoft.com/office/drawing/2014/main" id="{B3091AB3-C7CA-481F-B31A-242FC764A49C}"/>
              </a:ext>
            </a:extLst>
          </p:cNvPr>
          <p:cNvPicPr>
            <a:picLocks noChangeAspect="1"/>
          </p:cNvPicPr>
          <p:nvPr/>
        </p:nvPicPr>
        <p:blipFill>
          <a:blip r:embed="rId3"/>
          <a:stretch>
            <a:fillRect/>
          </a:stretch>
        </p:blipFill>
        <p:spPr>
          <a:xfrm>
            <a:off x="3869395" y="1622509"/>
            <a:ext cx="1887122" cy="2304043"/>
          </a:xfrm>
          <a:prstGeom prst="rect">
            <a:avLst/>
          </a:prstGeom>
          <a:ln w="57150">
            <a:solidFill>
              <a:schemeClr val="tx1"/>
            </a:solidFill>
          </a:ln>
        </p:spPr>
      </p:pic>
      <p:pic>
        <p:nvPicPr>
          <p:cNvPr id="4" name="Picture 3">
            <a:extLst>
              <a:ext uri="{FF2B5EF4-FFF2-40B4-BE49-F238E27FC236}">
                <a16:creationId xmlns:a16="http://schemas.microsoft.com/office/drawing/2014/main" id="{FABC206D-0CBE-4AFB-9A63-4E711ED46C72}"/>
              </a:ext>
            </a:extLst>
          </p:cNvPr>
          <p:cNvPicPr>
            <a:picLocks noChangeAspect="1"/>
          </p:cNvPicPr>
          <p:nvPr/>
        </p:nvPicPr>
        <p:blipFill>
          <a:blip r:embed="rId4"/>
          <a:stretch>
            <a:fillRect/>
          </a:stretch>
        </p:blipFill>
        <p:spPr>
          <a:xfrm>
            <a:off x="7303020" y="4394141"/>
            <a:ext cx="2055459" cy="2098733"/>
          </a:xfrm>
          <a:prstGeom prst="rect">
            <a:avLst/>
          </a:prstGeom>
          <a:ln w="57150">
            <a:solidFill>
              <a:schemeClr val="tx1"/>
            </a:solidFill>
          </a:ln>
        </p:spPr>
      </p:pic>
      <p:pic>
        <p:nvPicPr>
          <p:cNvPr id="10" name="Picture 9">
            <a:extLst>
              <a:ext uri="{FF2B5EF4-FFF2-40B4-BE49-F238E27FC236}">
                <a16:creationId xmlns:a16="http://schemas.microsoft.com/office/drawing/2014/main" id="{C54B1989-73FC-47B2-80F8-C69B7EEA924F}"/>
              </a:ext>
            </a:extLst>
          </p:cNvPr>
          <p:cNvPicPr>
            <a:picLocks noChangeAspect="1"/>
          </p:cNvPicPr>
          <p:nvPr/>
        </p:nvPicPr>
        <p:blipFill>
          <a:blip r:embed="rId5"/>
          <a:stretch>
            <a:fillRect/>
          </a:stretch>
        </p:blipFill>
        <p:spPr>
          <a:xfrm>
            <a:off x="2579699" y="4394141"/>
            <a:ext cx="1633793" cy="2098733"/>
          </a:xfrm>
          <a:prstGeom prst="rect">
            <a:avLst/>
          </a:prstGeom>
          <a:ln w="57150">
            <a:solidFill>
              <a:schemeClr val="tx1"/>
            </a:solidFill>
          </a:ln>
        </p:spPr>
      </p:pic>
      <p:pic>
        <p:nvPicPr>
          <p:cNvPr id="11" name="Picture 10">
            <a:extLst>
              <a:ext uri="{FF2B5EF4-FFF2-40B4-BE49-F238E27FC236}">
                <a16:creationId xmlns:a16="http://schemas.microsoft.com/office/drawing/2014/main" id="{67E5A0E3-F35A-41A1-A037-C574A77609A2}"/>
              </a:ext>
            </a:extLst>
          </p:cNvPr>
          <p:cNvPicPr>
            <a:picLocks noChangeAspect="1"/>
          </p:cNvPicPr>
          <p:nvPr/>
        </p:nvPicPr>
        <p:blipFill>
          <a:blip r:embed="rId6"/>
          <a:stretch>
            <a:fillRect/>
          </a:stretch>
        </p:blipFill>
        <p:spPr>
          <a:xfrm>
            <a:off x="1395663" y="1811397"/>
            <a:ext cx="1588169" cy="2215077"/>
          </a:xfrm>
          <a:prstGeom prst="rect">
            <a:avLst/>
          </a:prstGeom>
          <a:ln w="57150">
            <a:solidFill>
              <a:schemeClr val="tx1"/>
            </a:solidFill>
          </a:ln>
        </p:spPr>
      </p:pic>
      <p:pic>
        <p:nvPicPr>
          <p:cNvPr id="12" name="Picture 11">
            <a:extLst>
              <a:ext uri="{FF2B5EF4-FFF2-40B4-BE49-F238E27FC236}">
                <a16:creationId xmlns:a16="http://schemas.microsoft.com/office/drawing/2014/main" id="{F7A32B3A-BB06-4D64-8BD1-D4850590AA70}"/>
              </a:ext>
            </a:extLst>
          </p:cNvPr>
          <p:cNvPicPr>
            <a:picLocks noChangeAspect="1"/>
          </p:cNvPicPr>
          <p:nvPr/>
        </p:nvPicPr>
        <p:blipFill>
          <a:blip r:embed="rId7"/>
          <a:stretch>
            <a:fillRect/>
          </a:stretch>
        </p:blipFill>
        <p:spPr>
          <a:xfrm>
            <a:off x="9144000" y="1596711"/>
            <a:ext cx="2208213" cy="2329841"/>
          </a:xfrm>
          <a:prstGeom prst="rect">
            <a:avLst/>
          </a:prstGeom>
          <a:ln w="57150">
            <a:solidFill>
              <a:schemeClr val="tx1"/>
            </a:solidFill>
          </a:ln>
        </p:spPr>
      </p:pic>
    </p:spTree>
    <p:extLst>
      <p:ext uri="{BB962C8B-B14F-4D97-AF65-F5344CB8AC3E}">
        <p14:creationId xmlns:p14="http://schemas.microsoft.com/office/powerpoint/2010/main" val="424045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0F07-1F9C-4421-8E39-413AF9D50C6D}"/>
              </a:ext>
            </a:extLst>
          </p:cNvPr>
          <p:cNvSpPr>
            <a:spLocks noGrp="1"/>
          </p:cNvSpPr>
          <p:nvPr>
            <p:ph type="title"/>
          </p:nvPr>
        </p:nvSpPr>
        <p:spPr/>
        <p:txBody>
          <a:bodyPr/>
          <a:lstStyle/>
          <a:p>
            <a:r>
              <a:rPr lang="en-US" sz="4800" dirty="0"/>
              <a:t>Classroom Code</a:t>
            </a:r>
          </a:p>
        </p:txBody>
      </p:sp>
      <p:sp>
        <p:nvSpPr>
          <p:cNvPr id="3" name="Text Placeholder 2">
            <a:extLst>
              <a:ext uri="{FF2B5EF4-FFF2-40B4-BE49-F238E27FC236}">
                <a16:creationId xmlns:a16="http://schemas.microsoft.com/office/drawing/2014/main" id="{98AF4865-C1A6-4785-A1F4-98BAC61DB611}"/>
              </a:ext>
            </a:extLst>
          </p:cNvPr>
          <p:cNvSpPr>
            <a:spLocks noGrp="1"/>
          </p:cNvSpPr>
          <p:nvPr>
            <p:ph type="body" idx="1"/>
          </p:nvPr>
        </p:nvSpPr>
        <p:spPr/>
        <p:txBody>
          <a:bodyPr/>
          <a:lstStyle/>
          <a:p>
            <a:pPr lvl="0" indent="-342900">
              <a:buSzPts val="1800"/>
            </a:pPr>
            <a:endParaRPr lang="en-US" sz="4000" dirty="0">
              <a:solidFill>
                <a:schemeClr val="accent5"/>
              </a:solidFill>
            </a:endParaRPr>
          </a:p>
          <a:p>
            <a:pPr lvl="0" indent="-342900">
              <a:buSzPts val="1800"/>
            </a:pPr>
            <a:r>
              <a:rPr lang="en-US" sz="4000" dirty="0">
                <a:solidFill>
                  <a:schemeClr val="accent5"/>
                </a:solidFill>
              </a:rPr>
              <a:t>Be an active participant</a:t>
            </a:r>
            <a:endParaRPr lang="en-US" sz="4000" dirty="0"/>
          </a:p>
          <a:p>
            <a:pPr lvl="0" indent="-342900">
              <a:buSzPts val="1800"/>
            </a:pPr>
            <a:r>
              <a:rPr lang="en-US" sz="4000" dirty="0">
                <a:solidFill>
                  <a:schemeClr val="accent5"/>
                </a:solidFill>
              </a:rPr>
              <a:t>Be respectful</a:t>
            </a:r>
          </a:p>
          <a:p>
            <a:pPr lvl="0" indent="-342900">
              <a:buSzPts val="1800"/>
            </a:pPr>
            <a:r>
              <a:rPr lang="en-US" sz="4000" dirty="0">
                <a:solidFill>
                  <a:schemeClr val="accent5"/>
                </a:solidFill>
              </a:rPr>
              <a:t>Be prompt</a:t>
            </a:r>
            <a:endParaRPr lang="en-US" sz="4000" dirty="0"/>
          </a:p>
          <a:p>
            <a:pPr lvl="0" indent="-342900">
              <a:buSzPts val="1800"/>
            </a:pPr>
            <a:r>
              <a:rPr lang="en-US" sz="4000" dirty="0">
                <a:solidFill>
                  <a:schemeClr val="accent5"/>
                </a:solidFill>
              </a:rPr>
              <a:t>Be thoughtful in providing feedback</a:t>
            </a:r>
            <a:endParaRPr lang="en-US" sz="4000" dirty="0"/>
          </a:p>
          <a:p>
            <a:endParaRPr lang="en-US" dirty="0"/>
          </a:p>
        </p:txBody>
      </p:sp>
      <p:pic>
        <p:nvPicPr>
          <p:cNvPr id="4" name="Picture 3">
            <a:extLst>
              <a:ext uri="{FF2B5EF4-FFF2-40B4-BE49-F238E27FC236}">
                <a16:creationId xmlns:a16="http://schemas.microsoft.com/office/drawing/2014/main" id="{5BDE5E38-5466-497B-AE70-BA7ADBBD7E6D}"/>
              </a:ext>
            </a:extLst>
          </p:cNvPr>
          <p:cNvPicPr>
            <a:picLocks noChangeAspect="1"/>
          </p:cNvPicPr>
          <p:nvPr/>
        </p:nvPicPr>
        <p:blipFill>
          <a:blip r:embed="rId2"/>
          <a:stretch>
            <a:fillRect/>
          </a:stretch>
        </p:blipFill>
        <p:spPr>
          <a:xfrm>
            <a:off x="7367847" y="1027906"/>
            <a:ext cx="4161905" cy="2047619"/>
          </a:xfrm>
          <a:prstGeom prst="rect">
            <a:avLst/>
          </a:prstGeom>
        </p:spPr>
      </p:pic>
    </p:spTree>
    <p:extLst>
      <p:ext uri="{BB962C8B-B14F-4D97-AF65-F5344CB8AC3E}">
        <p14:creationId xmlns:p14="http://schemas.microsoft.com/office/powerpoint/2010/main" val="215327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576C-C151-41F7-86CB-FF16C48A76C6}"/>
              </a:ext>
            </a:extLst>
          </p:cNvPr>
          <p:cNvSpPr>
            <a:spLocks noGrp="1"/>
          </p:cNvSpPr>
          <p:nvPr>
            <p:ph type="title"/>
          </p:nvPr>
        </p:nvSpPr>
        <p:spPr/>
        <p:txBody>
          <a:bodyPr/>
          <a:lstStyle/>
          <a:p>
            <a:r>
              <a:rPr lang="en-US" dirty="0"/>
              <a:t>Transition</a:t>
            </a:r>
          </a:p>
        </p:txBody>
      </p:sp>
    </p:spTree>
    <p:extLst>
      <p:ext uri="{BB962C8B-B14F-4D97-AF65-F5344CB8AC3E}">
        <p14:creationId xmlns:p14="http://schemas.microsoft.com/office/powerpoint/2010/main" val="396452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2D44C-3A96-4BC8-9D0D-04385F953C4D}"/>
              </a:ext>
            </a:extLst>
          </p:cNvPr>
          <p:cNvSpPr>
            <a:spLocks noGrp="1"/>
          </p:cNvSpPr>
          <p:nvPr>
            <p:ph type="title"/>
          </p:nvPr>
        </p:nvSpPr>
        <p:spPr/>
        <p:txBody>
          <a:bodyPr/>
          <a:lstStyle/>
          <a:p>
            <a:r>
              <a:rPr lang="en-US" dirty="0"/>
              <a:t>Introduce in the Chat Box</a:t>
            </a:r>
          </a:p>
        </p:txBody>
      </p:sp>
      <p:sp>
        <p:nvSpPr>
          <p:cNvPr id="4" name="Text Placeholder 3">
            <a:extLst>
              <a:ext uri="{FF2B5EF4-FFF2-40B4-BE49-F238E27FC236}">
                <a16:creationId xmlns:a16="http://schemas.microsoft.com/office/drawing/2014/main" id="{4560B186-26C9-4DFF-B77E-8375C194A1A4}"/>
              </a:ext>
            </a:extLst>
          </p:cNvPr>
          <p:cNvSpPr>
            <a:spLocks noGrp="1"/>
          </p:cNvSpPr>
          <p:nvPr>
            <p:ph type="body" idx="1"/>
          </p:nvPr>
        </p:nvSpPr>
        <p:spPr/>
        <p:txBody>
          <a:bodyPr/>
          <a:lstStyle/>
          <a:p>
            <a:pPr marL="685800" indent="-457200">
              <a:buFont typeface="Arial" panose="020B0604020202020204" pitchFamily="34" charset="0"/>
              <a:buChar char="•"/>
            </a:pPr>
            <a:r>
              <a:rPr lang="en-US" sz="4400" dirty="0"/>
              <a:t>Who are you?</a:t>
            </a:r>
          </a:p>
          <a:p>
            <a:pPr marL="685800" indent="-457200">
              <a:buFont typeface="Arial" panose="020B0604020202020204" pitchFamily="34" charset="0"/>
              <a:buChar char="•"/>
            </a:pPr>
            <a:r>
              <a:rPr lang="en-US" sz="4400" dirty="0"/>
              <a:t>What do you do?</a:t>
            </a:r>
          </a:p>
          <a:p>
            <a:pPr marL="685800" indent="-457200">
              <a:buFont typeface="Arial" panose="020B0604020202020204" pitchFamily="34" charset="0"/>
              <a:buChar char="•"/>
            </a:pPr>
            <a:r>
              <a:rPr lang="en-US" sz="4400" dirty="0"/>
              <a:t>In what district do you work?</a:t>
            </a:r>
          </a:p>
        </p:txBody>
      </p:sp>
      <p:pic>
        <p:nvPicPr>
          <p:cNvPr id="6" name="Picture 5">
            <a:extLst>
              <a:ext uri="{FF2B5EF4-FFF2-40B4-BE49-F238E27FC236}">
                <a16:creationId xmlns:a16="http://schemas.microsoft.com/office/drawing/2014/main" id="{3D5132E6-DC8F-4C78-84CA-CCF9BAF4E80C}"/>
              </a:ext>
            </a:extLst>
          </p:cNvPr>
          <p:cNvPicPr>
            <a:picLocks noChangeAspect="1"/>
          </p:cNvPicPr>
          <p:nvPr/>
        </p:nvPicPr>
        <p:blipFill>
          <a:blip r:embed="rId2"/>
          <a:stretch>
            <a:fillRect/>
          </a:stretch>
        </p:blipFill>
        <p:spPr>
          <a:xfrm>
            <a:off x="7414555" y="2037347"/>
            <a:ext cx="3093023" cy="3372091"/>
          </a:xfrm>
          <a:prstGeom prst="rect">
            <a:avLst/>
          </a:prstGeom>
          <a:ln w="38100">
            <a:solidFill>
              <a:srgbClr val="002060"/>
            </a:solidFill>
          </a:ln>
        </p:spPr>
      </p:pic>
    </p:spTree>
    <p:extLst>
      <p:ext uri="{BB962C8B-B14F-4D97-AF65-F5344CB8AC3E}">
        <p14:creationId xmlns:p14="http://schemas.microsoft.com/office/powerpoint/2010/main" val="228677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858B-EB55-6243-80E9-C40C6F9887FD}"/>
              </a:ext>
            </a:extLst>
          </p:cNvPr>
          <p:cNvSpPr>
            <a:spLocks noGrp="1"/>
          </p:cNvSpPr>
          <p:nvPr>
            <p:ph type="title"/>
          </p:nvPr>
        </p:nvSpPr>
        <p:spPr>
          <a:xfrm>
            <a:off x="838200" y="184065"/>
            <a:ext cx="10515600" cy="1316124"/>
          </a:xfrm>
        </p:spPr>
        <p:txBody>
          <a:bodyPr/>
          <a:lstStyle/>
          <a:p>
            <a:r>
              <a:rPr lang="en-US" dirty="0"/>
              <a:t>Organization</a:t>
            </a:r>
          </a:p>
        </p:txBody>
      </p:sp>
      <p:sp>
        <p:nvSpPr>
          <p:cNvPr id="3" name="Text Placeholder 2">
            <a:extLst>
              <a:ext uri="{FF2B5EF4-FFF2-40B4-BE49-F238E27FC236}">
                <a16:creationId xmlns:a16="http://schemas.microsoft.com/office/drawing/2014/main" id="{93B3F13D-9DB9-F342-86FC-57E74616AC71}"/>
              </a:ext>
            </a:extLst>
          </p:cNvPr>
          <p:cNvSpPr>
            <a:spLocks noGrp="1"/>
          </p:cNvSpPr>
          <p:nvPr>
            <p:ph type="body" idx="1"/>
          </p:nvPr>
        </p:nvSpPr>
        <p:spPr>
          <a:xfrm>
            <a:off x="244564" y="3122103"/>
            <a:ext cx="3409793" cy="3145004"/>
          </a:xfrm>
        </p:spPr>
        <p:txBody>
          <a:bodyPr/>
          <a:lstStyle/>
          <a:p>
            <a:endParaRPr lang="en-US" sz="2000" dirty="0"/>
          </a:p>
          <a:p>
            <a:pPr marL="571500" indent="-342900">
              <a:buFont typeface="Wingdings" panose="05000000000000000000" pitchFamily="2" charset="2"/>
              <a:buChar char="v"/>
            </a:pPr>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6B853637-75C7-4B44-BAFB-7766D28C2698}"/>
              </a:ext>
            </a:extLst>
          </p:cNvPr>
          <p:cNvPicPr>
            <a:picLocks noChangeAspect="1"/>
          </p:cNvPicPr>
          <p:nvPr/>
        </p:nvPicPr>
        <p:blipFill>
          <a:blip r:embed="rId3"/>
          <a:stretch>
            <a:fillRect/>
          </a:stretch>
        </p:blipFill>
        <p:spPr>
          <a:xfrm>
            <a:off x="8958023" y="116455"/>
            <a:ext cx="3245094" cy="2563245"/>
          </a:xfrm>
          <a:prstGeom prst="rect">
            <a:avLst/>
          </a:prstGeom>
        </p:spPr>
      </p:pic>
      <p:pic>
        <p:nvPicPr>
          <p:cNvPr id="7" name="Picture 6">
            <a:extLst>
              <a:ext uri="{FF2B5EF4-FFF2-40B4-BE49-F238E27FC236}">
                <a16:creationId xmlns:a16="http://schemas.microsoft.com/office/drawing/2014/main" id="{A7F05287-1F6C-1F4D-AAE7-1EE1D2062725}"/>
              </a:ext>
            </a:extLst>
          </p:cNvPr>
          <p:cNvPicPr>
            <a:picLocks noChangeAspect="1"/>
          </p:cNvPicPr>
          <p:nvPr/>
        </p:nvPicPr>
        <p:blipFill>
          <a:blip r:embed="rId4"/>
          <a:stretch>
            <a:fillRect/>
          </a:stretch>
        </p:blipFill>
        <p:spPr>
          <a:xfrm>
            <a:off x="6096000" y="94662"/>
            <a:ext cx="2552700" cy="1578309"/>
          </a:xfrm>
          <a:prstGeom prst="rect">
            <a:avLst/>
          </a:prstGeom>
        </p:spPr>
      </p:pic>
      <p:pic>
        <p:nvPicPr>
          <p:cNvPr id="6" name="Picture 5">
            <a:extLst>
              <a:ext uri="{FF2B5EF4-FFF2-40B4-BE49-F238E27FC236}">
                <a16:creationId xmlns:a16="http://schemas.microsoft.com/office/drawing/2014/main" id="{CED0038C-118C-437E-8210-06433D8D9515}"/>
              </a:ext>
            </a:extLst>
          </p:cNvPr>
          <p:cNvPicPr>
            <a:picLocks noChangeAspect="1"/>
          </p:cNvPicPr>
          <p:nvPr/>
        </p:nvPicPr>
        <p:blipFill>
          <a:blip r:embed="rId5"/>
          <a:stretch>
            <a:fillRect/>
          </a:stretch>
        </p:blipFill>
        <p:spPr>
          <a:xfrm>
            <a:off x="673110" y="1672971"/>
            <a:ext cx="2552700" cy="1276350"/>
          </a:xfrm>
          <a:prstGeom prst="rect">
            <a:avLst/>
          </a:prstGeom>
        </p:spPr>
      </p:pic>
      <p:pic>
        <p:nvPicPr>
          <p:cNvPr id="4" name="Picture 3">
            <a:extLst>
              <a:ext uri="{FF2B5EF4-FFF2-40B4-BE49-F238E27FC236}">
                <a16:creationId xmlns:a16="http://schemas.microsoft.com/office/drawing/2014/main" id="{8D1A9D9D-23FA-4CAF-A2BA-11B820FF2D80}"/>
              </a:ext>
            </a:extLst>
          </p:cNvPr>
          <p:cNvPicPr>
            <a:picLocks noChangeAspect="1"/>
          </p:cNvPicPr>
          <p:nvPr/>
        </p:nvPicPr>
        <p:blipFill>
          <a:blip r:embed="rId6"/>
          <a:stretch>
            <a:fillRect/>
          </a:stretch>
        </p:blipFill>
        <p:spPr>
          <a:xfrm>
            <a:off x="9950450" y="2932002"/>
            <a:ext cx="2209800" cy="2371725"/>
          </a:xfrm>
          <a:prstGeom prst="rect">
            <a:avLst/>
          </a:prstGeom>
        </p:spPr>
      </p:pic>
      <p:pic>
        <p:nvPicPr>
          <p:cNvPr id="9" name="Picture 8">
            <a:extLst>
              <a:ext uri="{FF2B5EF4-FFF2-40B4-BE49-F238E27FC236}">
                <a16:creationId xmlns:a16="http://schemas.microsoft.com/office/drawing/2014/main" id="{CB27ADC8-C5C6-4A85-8590-BE580F362F71}"/>
              </a:ext>
            </a:extLst>
          </p:cNvPr>
          <p:cNvPicPr>
            <a:picLocks noChangeAspect="1"/>
          </p:cNvPicPr>
          <p:nvPr/>
        </p:nvPicPr>
        <p:blipFill>
          <a:blip r:embed="rId7"/>
          <a:stretch>
            <a:fillRect/>
          </a:stretch>
        </p:blipFill>
        <p:spPr>
          <a:xfrm>
            <a:off x="9950450" y="5303727"/>
            <a:ext cx="2152650" cy="1190625"/>
          </a:xfrm>
          <a:prstGeom prst="rect">
            <a:avLst/>
          </a:prstGeom>
        </p:spPr>
      </p:pic>
      <p:sp>
        <p:nvSpPr>
          <p:cNvPr id="11" name="Text Placeholder 2">
            <a:extLst>
              <a:ext uri="{FF2B5EF4-FFF2-40B4-BE49-F238E27FC236}">
                <a16:creationId xmlns:a16="http://schemas.microsoft.com/office/drawing/2014/main" id="{1CF5581D-C9AE-4705-B39D-936B7385AED0}"/>
              </a:ext>
            </a:extLst>
          </p:cNvPr>
          <p:cNvSpPr txBox="1">
            <a:spLocks/>
          </p:cNvSpPr>
          <p:nvPr/>
        </p:nvSpPr>
        <p:spPr>
          <a:xfrm>
            <a:off x="3945153" y="3122103"/>
            <a:ext cx="3565999" cy="3180360"/>
          </a:xfrm>
          <a:prstGeom prst="rect">
            <a:avLst/>
          </a:prstGeom>
          <a:solidFill>
            <a:srgbClr val="CAE1DB">
              <a:alpha val="88627"/>
            </a:srgbClr>
          </a:solidFill>
          <a:ln w="9525" cap="flat" cmpd="sng">
            <a:solidFill>
              <a:srgbClr val="CAE1DB">
                <a:alpha val="88627"/>
              </a:srgbClr>
            </a:solidFill>
            <a:prstDash val="solid"/>
            <a:round/>
            <a:headEnd type="none" w="sm" len="sm"/>
            <a:tailEnd type="none" w="sm" len="sm"/>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1F497D"/>
              </a:buClr>
              <a:buSzPts val="1800"/>
              <a:buFont typeface="Arial"/>
              <a:buNone/>
              <a:defRPr sz="2800" b="0" i="0" u="none" strike="noStrike" cap="none">
                <a:solidFill>
                  <a:srgbClr val="1F497D"/>
                </a:solidFill>
                <a:latin typeface="Calibri"/>
                <a:ea typeface="Calibri"/>
                <a:cs typeface="Calibri"/>
                <a:sym typeface="Calibri"/>
              </a:defRPr>
            </a:lvl1pPr>
            <a:lvl2pPr marL="914400" marR="0" lvl="1"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1F497D"/>
              </a:buClr>
              <a:buSzPts val="1800"/>
              <a:buFont typeface="Arial"/>
              <a:buChar char="•"/>
              <a:defRPr sz="2800" b="0" i="0" u="none" strike="noStrike" cap="none">
                <a:solidFill>
                  <a:srgbClr val="1F497D"/>
                </a:solidFill>
                <a:latin typeface="Calibri"/>
                <a:ea typeface="Calibri"/>
                <a:cs typeface="Calibri"/>
                <a:sym typeface="Calibri"/>
              </a:defRPr>
            </a:lvl9pPr>
          </a:lstStyle>
          <a:p>
            <a:pPr marL="571500" indent="-342900">
              <a:buFont typeface="Wingdings" panose="05000000000000000000" pitchFamily="2" charset="2"/>
              <a:buChar char="v"/>
            </a:pPr>
            <a:endParaRPr lang="en-US" sz="2000" dirty="0"/>
          </a:p>
          <a:p>
            <a:endParaRPr lang="en-US" sz="2000" dirty="0"/>
          </a:p>
        </p:txBody>
      </p:sp>
      <p:pic>
        <p:nvPicPr>
          <p:cNvPr id="8" name="Picture 7">
            <a:extLst>
              <a:ext uri="{FF2B5EF4-FFF2-40B4-BE49-F238E27FC236}">
                <a16:creationId xmlns:a16="http://schemas.microsoft.com/office/drawing/2014/main" id="{D95BF5E4-AB0F-4BF2-AE7C-C17CC7C7F22F}"/>
              </a:ext>
            </a:extLst>
          </p:cNvPr>
          <p:cNvPicPr>
            <a:picLocks noChangeAspect="1"/>
          </p:cNvPicPr>
          <p:nvPr/>
        </p:nvPicPr>
        <p:blipFill>
          <a:blip r:embed="rId8"/>
          <a:stretch>
            <a:fillRect/>
          </a:stretch>
        </p:blipFill>
        <p:spPr>
          <a:xfrm>
            <a:off x="4461293" y="1771545"/>
            <a:ext cx="2571750" cy="1019175"/>
          </a:xfrm>
          <a:prstGeom prst="rect">
            <a:avLst/>
          </a:prstGeom>
        </p:spPr>
      </p:pic>
      <p:sp>
        <p:nvSpPr>
          <p:cNvPr id="12" name="TextBox 11">
            <a:extLst>
              <a:ext uri="{FF2B5EF4-FFF2-40B4-BE49-F238E27FC236}">
                <a16:creationId xmlns:a16="http://schemas.microsoft.com/office/drawing/2014/main" id="{C72D15CB-A00F-482B-BE7E-18A0F95ADC19}"/>
              </a:ext>
            </a:extLst>
          </p:cNvPr>
          <p:cNvSpPr txBox="1"/>
          <p:nvPr/>
        </p:nvSpPr>
        <p:spPr>
          <a:xfrm>
            <a:off x="477119" y="3231920"/>
            <a:ext cx="2944682" cy="326243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Similar to lesson plans.</a:t>
            </a: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Schedule on the whiteboard.</a:t>
            </a: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Crucial to ensure things are getting done and time management.</a:t>
            </a:r>
          </a:p>
          <a:p>
            <a:endParaRPr lang="en-US" dirty="0"/>
          </a:p>
        </p:txBody>
      </p:sp>
      <p:sp>
        <p:nvSpPr>
          <p:cNvPr id="13" name="TextBox 12">
            <a:extLst>
              <a:ext uri="{FF2B5EF4-FFF2-40B4-BE49-F238E27FC236}">
                <a16:creationId xmlns:a16="http://schemas.microsoft.com/office/drawing/2014/main" id="{444A830A-2FD9-4986-A763-2A201E451966}"/>
              </a:ext>
            </a:extLst>
          </p:cNvPr>
          <p:cNvSpPr txBox="1"/>
          <p:nvPr/>
        </p:nvSpPr>
        <p:spPr>
          <a:xfrm>
            <a:off x="4222238" y="3571220"/>
            <a:ext cx="3049859" cy="2246769"/>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Extremely important to have a system. (teachers and students)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Weekly, daily (allow time for planning, parent contact, email, professional learning)</a:t>
            </a:r>
          </a:p>
          <a:p>
            <a:endParaRPr lang="en-US" dirty="0"/>
          </a:p>
        </p:txBody>
      </p:sp>
      <p:pic>
        <p:nvPicPr>
          <p:cNvPr id="14" name="Picture 13">
            <a:extLst>
              <a:ext uri="{FF2B5EF4-FFF2-40B4-BE49-F238E27FC236}">
                <a16:creationId xmlns:a16="http://schemas.microsoft.com/office/drawing/2014/main" id="{E2C9BBF6-9B8A-4399-88A8-FB144FE8831E}"/>
              </a:ext>
            </a:extLst>
          </p:cNvPr>
          <p:cNvPicPr>
            <a:picLocks noChangeAspect="1"/>
          </p:cNvPicPr>
          <p:nvPr/>
        </p:nvPicPr>
        <p:blipFill>
          <a:blip r:embed="rId9"/>
          <a:stretch>
            <a:fillRect/>
          </a:stretch>
        </p:blipFill>
        <p:spPr>
          <a:xfrm>
            <a:off x="7584588" y="4178301"/>
            <a:ext cx="2292425" cy="2088806"/>
          </a:xfrm>
          <a:prstGeom prst="rect">
            <a:avLst/>
          </a:prstGeom>
        </p:spPr>
      </p:pic>
    </p:spTree>
    <p:extLst>
      <p:ext uri="{BB962C8B-B14F-4D97-AF65-F5344CB8AC3E}">
        <p14:creationId xmlns:p14="http://schemas.microsoft.com/office/powerpoint/2010/main" val="18024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5AC4-2B07-BB49-99CE-E5073E7A3EC4}"/>
              </a:ext>
            </a:extLst>
          </p:cNvPr>
          <p:cNvSpPr>
            <a:spLocks noGrp="1"/>
          </p:cNvSpPr>
          <p:nvPr>
            <p:ph type="title"/>
          </p:nvPr>
        </p:nvSpPr>
        <p:spPr/>
        <p:txBody>
          <a:bodyPr/>
          <a:lstStyle/>
          <a:p>
            <a:r>
              <a:rPr lang="en-US" dirty="0"/>
              <a:t>Lesson Planning (setup of lessons)</a:t>
            </a:r>
          </a:p>
        </p:txBody>
      </p:sp>
      <p:sp>
        <p:nvSpPr>
          <p:cNvPr id="3" name="Text Placeholder 2">
            <a:extLst>
              <a:ext uri="{FF2B5EF4-FFF2-40B4-BE49-F238E27FC236}">
                <a16:creationId xmlns:a16="http://schemas.microsoft.com/office/drawing/2014/main" id="{4737A986-5781-6A43-A12D-5E56F909D021}"/>
              </a:ext>
            </a:extLst>
          </p:cNvPr>
          <p:cNvSpPr>
            <a:spLocks noGrp="1"/>
          </p:cNvSpPr>
          <p:nvPr>
            <p:ph type="body" idx="1"/>
          </p:nvPr>
        </p:nvSpPr>
        <p:spPr>
          <a:xfrm>
            <a:off x="376237" y="3194046"/>
            <a:ext cx="3657600" cy="3388262"/>
          </a:xfrm>
        </p:spPr>
        <p:txBody>
          <a:bodyPr/>
          <a:lstStyle/>
          <a:p>
            <a:pPr marL="514350" indent="-285750">
              <a:buFont typeface="Wingdings" panose="05000000000000000000" pitchFamily="2" charset="2"/>
              <a:buChar char="v"/>
            </a:pPr>
            <a:endParaRPr lang="en-US" sz="1800" dirty="0"/>
          </a:p>
        </p:txBody>
      </p:sp>
      <p:pic>
        <p:nvPicPr>
          <p:cNvPr id="7" name="Picture 6">
            <a:extLst>
              <a:ext uri="{FF2B5EF4-FFF2-40B4-BE49-F238E27FC236}">
                <a16:creationId xmlns:a16="http://schemas.microsoft.com/office/drawing/2014/main" id="{E8434D68-13AD-438E-AF52-7C6D563AD5B8}"/>
              </a:ext>
            </a:extLst>
          </p:cNvPr>
          <p:cNvPicPr>
            <a:picLocks noChangeAspect="1"/>
          </p:cNvPicPr>
          <p:nvPr/>
        </p:nvPicPr>
        <p:blipFill>
          <a:blip r:embed="rId3"/>
          <a:stretch>
            <a:fillRect/>
          </a:stretch>
        </p:blipFill>
        <p:spPr>
          <a:xfrm>
            <a:off x="1107144" y="1871240"/>
            <a:ext cx="2113051" cy="1197396"/>
          </a:xfrm>
          <a:prstGeom prst="rect">
            <a:avLst/>
          </a:prstGeom>
        </p:spPr>
      </p:pic>
      <p:pic>
        <p:nvPicPr>
          <p:cNvPr id="9" name="Picture 8">
            <a:extLst>
              <a:ext uri="{FF2B5EF4-FFF2-40B4-BE49-F238E27FC236}">
                <a16:creationId xmlns:a16="http://schemas.microsoft.com/office/drawing/2014/main" id="{227D9ECE-D6A9-4B69-AFA3-7B95DA0E8858}"/>
              </a:ext>
            </a:extLst>
          </p:cNvPr>
          <p:cNvPicPr>
            <a:picLocks noChangeAspect="1"/>
          </p:cNvPicPr>
          <p:nvPr/>
        </p:nvPicPr>
        <p:blipFill>
          <a:blip r:embed="rId4"/>
          <a:stretch>
            <a:fillRect/>
          </a:stretch>
        </p:blipFill>
        <p:spPr>
          <a:xfrm>
            <a:off x="9177337" y="1216024"/>
            <a:ext cx="2295525" cy="1647825"/>
          </a:xfrm>
          <a:prstGeom prst="rect">
            <a:avLst/>
          </a:prstGeom>
        </p:spPr>
      </p:pic>
      <p:pic>
        <p:nvPicPr>
          <p:cNvPr id="10" name="Picture 9">
            <a:extLst>
              <a:ext uri="{FF2B5EF4-FFF2-40B4-BE49-F238E27FC236}">
                <a16:creationId xmlns:a16="http://schemas.microsoft.com/office/drawing/2014/main" id="{C78DF70C-8D13-43CE-BF09-B23B39A8D8DD}"/>
              </a:ext>
            </a:extLst>
          </p:cNvPr>
          <p:cNvPicPr>
            <a:picLocks noChangeAspect="1"/>
          </p:cNvPicPr>
          <p:nvPr/>
        </p:nvPicPr>
        <p:blipFill>
          <a:blip r:embed="rId5"/>
          <a:stretch>
            <a:fillRect/>
          </a:stretch>
        </p:blipFill>
        <p:spPr>
          <a:xfrm>
            <a:off x="4503829" y="3171030"/>
            <a:ext cx="3670110" cy="3411278"/>
          </a:xfrm>
          <a:prstGeom prst="rect">
            <a:avLst/>
          </a:prstGeom>
        </p:spPr>
      </p:pic>
      <p:pic>
        <p:nvPicPr>
          <p:cNvPr id="8" name="Picture 7">
            <a:extLst>
              <a:ext uri="{FF2B5EF4-FFF2-40B4-BE49-F238E27FC236}">
                <a16:creationId xmlns:a16="http://schemas.microsoft.com/office/drawing/2014/main" id="{A50C1C27-8478-4E8B-B338-5F52BE0FE178}"/>
              </a:ext>
            </a:extLst>
          </p:cNvPr>
          <p:cNvPicPr>
            <a:picLocks noChangeAspect="1"/>
          </p:cNvPicPr>
          <p:nvPr/>
        </p:nvPicPr>
        <p:blipFill>
          <a:blip r:embed="rId6"/>
          <a:stretch>
            <a:fillRect/>
          </a:stretch>
        </p:blipFill>
        <p:spPr>
          <a:xfrm>
            <a:off x="5053009" y="2039936"/>
            <a:ext cx="2571750" cy="1028700"/>
          </a:xfrm>
          <a:prstGeom prst="rect">
            <a:avLst/>
          </a:prstGeom>
        </p:spPr>
      </p:pic>
      <p:sp>
        <p:nvSpPr>
          <p:cNvPr id="11" name="TextBox 10">
            <a:extLst>
              <a:ext uri="{FF2B5EF4-FFF2-40B4-BE49-F238E27FC236}">
                <a16:creationId xmlns:a16="http://schemas.microsoft.com/office/drawing/2014/main" id="{53E2DED6-FFE7-4ACD-9252-69F7A857E49E}"/>
              </a:ext>
            </a:extLst>
          </p:cNvPr>
          <p:cNvSpPr txBox="1"/>
          <p:nvPr/>
        </p:nvSpPr>
        <p:spPr>
          <a:xfrm>
            <a:off x="4878384" y="3454400"/>
            <a:ext cx="2921000" cy="2308324"/>
          </a:xfrm>
          <a:prstGeom prst="rect">
            <a:avLst/>
          </a:prstGeom>
          <a:noFill/>
        </p:spPr>
        <p:txBody>
          <a:bodyPr wrap="square" rtlCol="0">
            <a:spAutoFit/>
          </a:bodyPr>
          <a:lstStyle/>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Be flexible!</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Waterfall with student responses.</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Clear goals of lesson.</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Road to mastery.</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Think outside the box. </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Turn and talk. </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Self Assessment.</a:t>
            </a:r>
          </a:p>
        </p:txBody>
      </p:sp>
      <p:sp>
        <p:nvSpPr>
          <p:cNvPr id="12" name="TextBox 11">
            <a:extLst>
              <a:ext uri="{FF2B5EF4-FFF2-40B4-BE49-F238E27FC236}">
                <a16:creationId xmlns:a16="http://schemas.microsoft.com/office/drawing/2014/main" id="{89AC2752-7680-475E-87A8-747BE24B1D76}"/>
              </a:ext>
            </a:extLst>
          </p:cNvPr>
          <p:cNvSpPr txBox="1"/>
          <p:nvPr/>
        </p:nvSpPr>
        <p:spPr>
          <a:xfrm>
            <a:off x="376237" y="3645562"/>
            <a:ext cx="3298923" cy="3077766"/>
          </a:xfrm>
          <a:prstGeom prst="rect">
            <a:avLst/>
          </a:prstGeom>
          <a:noFill/>
        </p:spPr>
        <p:txBody>
          <a:bodyPr wrap="square" rtlCol="0">
            <a:spAutoFit/>
          </a:bodyPr>
          <a:lstStyle/>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List of strategies for student evidence.</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Tech tools that help you reach your learning target.</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Learning targets, students self assess.</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Practice, practice, practice!</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Courage</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Interactive: </a:t>
            </a:r>
            <a:r>
              <a:rPr lang="en-US" sz="1800" dirty="0" err="1">
                <a:latin typeface="Calibri" panose="020F0502020204030204" pitchFamily="34" charset="0"/>
                <a:cs typeface="Calibri" panose="020F0502020204030204" pitchFamily="34" charset="0"/>
              </a:rPr>
              <a:t>Classkick</a:t>
            </a:r>
            <a:r>
              <a:rPr lang="en-US" sz="1800" dirty="0">
                <a:latin typeface="Calibri" panose="020F0502020204030204" pitchFamily="34" charset="0"/>
                <a:cs typeface="Calibri" panose="020F0502020204030204" pitchFamily="34" charset="0"/>
              </a:rPr>
              <a:t>, Seesaw, Padlet</a:t>
            </a:r>
          </a:p>
          <a:p>
            <a:endParaRPr lang="en-US" dirty="0"/>
          </a:p>
        </p:txBody>
      </p:sp>
    </p:spTree>
    <p:extLst>
      <p:ext uri="{BB962C8B-B14F-4D97-AF65-F5344CB8AC3E}">
        <p14:creationId xmlns:p14="http://schemas.microsoft.com/office/powerpoint/2010/main" val="26888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838200" y="477221"/>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4400"/>
              <a:buFont typeface="Calibri"/>
              <a:buNone/>
            </a:pPr>
            <a:r>
              <a:rPr lang="en-US" dirty="0"/>
              <a:t>Welcome and Webinar Reminders</a:t>
            </a:r>
            <a:endParaRPr dirty="0"/>
          </a:p>
        </p:txBody>
      </p:sp>
      <p:sp>
        <p:nvSpPr>
          <p:cNvPr id="135" name="Google Shape;135;p18"/>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Mute your audio if lines are open</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Turn off your video to save bandwidth</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Use the chat feature to post thoughts and ask questions</a:t>
            </a:r>
            <a:endParaRPr sz="4000" dirty="0"/>
          </a:p>
          <a:p>
            <a:pPr marL="457200" lvl="0" indent="-342900" algn="l" rtl="0">
              <a:lnSpc>
                <a:spcPct val="90000"/>
              </a:lnSpc>
              <a:spcBef>
                <a:spcPts val="1000"/>
              </a:spcBef>
              <a:spcAft>
                <a:spcPts val="0"/>
              </a:spcAft>
              <a:buClr>
                <a:srgbClr val="1F497D"/>
              </a:buClr>
              <a:buSzPts val="1800"/>
              <a:buChar char="•"/>
            </a:pPr>
            <a:r>
              <a:rPr lang="en-US" sz="4000" dirty="0">
                <a:solidFill>
                  <a:schemeClr val="accent5"/>
                </a:solidFill>
              </a:rPr>
              <a:t>This session and breakouts will be recorded (including all use of the Chat)</a:t>
            </a:r>
            <a:endParaRPr sz="4000" dirty="0"/>
          </a:p>
        </p:txBody>
      </p:sp>
      <p:pic>
        <p:nvPicPr>
          <p:cNvPr id="136" name="Google Shape;136;p18" descr="Picture 31"/>
          <p:cNvPicPr preferRelativeResize="0"/>
          <p:nvPr/>
        </p:nvPicPr>
        <p:blipFill rotWithShape="1">
          <a:blip r:embed="rId3">
            <a:alphaModFix/>
          </a:blip>
          <a:srcRect/>
          <a:stretch/>
        </p:blipFill>
        <p:spPr>
          <a:xfrm>
            <a:off x="10432635" y="477221"/>
            <a:ext cx="1565775" cy="528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A4DE-3B96-C94F-A5DE-D5859530322B}"/>
              </a:ext>
            </a:extLst>
          </p:cNvPr>
          <p:cNvSpPr>
            <a:spLocks noGrp="1"/>
          </p:cNvSpPr>
          <p:nvPr>
            <p:ph type="title"/>
          </p:nvPr>
        </p:nvSpPr>
        <p:spPr/>
        <p:txBody>
          <a:bodyPr/>
          <a:lstStyle/>
          <a:p>
            <a:r>
              <a:rPr lang="en-US" dirty="0"/>
              <a:t>Learning Targets</a:t>
            </a:r>
          </a:p>
        </p:txBody>
      </p:sp>
      <p:sp>
        <p:nvSpPr>
          <p:cNvPr id="3" name="Text Placeholder 2">
            <a:extLst>
              <a:ext uri="{FF2B5EF4-FFF2-40B4-BE49-F238E27FC236}">
                <a16:creationId xmlns:a16="http://schemas.microsoft.com/office/drawing/2014/main" id="{54FADE9A-478B-7B46-A4AC-D85F9D2FE278}"/>
              </a:ext>
            </a:extLst>
          </p:cNvPr>
          <p:cNvSpPr>
            <a:spLocks noGrp="1"/>
          </p:cNvSpPr>
          <p:nvPr>
            <p:ph type="body" idx="1"/>
          </p:nvPr>
        </p:nvSpPr>
        <p:spPr>
          <a:xfrm>
            <a:off x="209153" y="2970370"/>
            <a:ext cx="3792323" cy="3628068"/>
          </a:xfrm>
        </p:spPr>
        <p:txBody>
          <a:bodyPr/>
          <a:lstStyle/>
          <a:p>
            <a:pPr marL="228600" indent="0"/>
            <a:endParaRPr lang="en-US" sz="1800" dirty="0"/>
          </a:p>
        </p:txBody>
      </p:sp>
      <p:pic>
        <p:nvPicPr>
          <p:cNvPr id="5" name="Picture 4">
            <a:extLst>
              <a:ext uri="{FF2B5EF4-FFF2-40B4-BE49-F238E27FC236}">
                <a16:creationId xmlns:a16="http://schemas.microsoft.com/office/drawing/2014/main" id="{A0A75661-9E26-B34F-91F0-F68C1498613C}"/>
              </a:ext>
            </a:extLst>
          </p:cNvPr>
          <p:cNvPicPr>
            <a:picLocks noChangeAspect="1"/>
          </p:cNvPicPr>
          <p:nvPr/>
        </p:nvPicPr>
        <p:blipFill>
          <a:blip r:embed="rId3"/>
          <a:stretch>
            <a:fillRect/>
          </a:stretch>
        </p:blipFill>
        <p:spPr>
          <a:xfrm>
            <a:off x="8372060" y="4416258"/>
            <a:ext cx="3676381" cy="2076617"/>
          </a:xfrm>
          <a:prstGeom prst="rect">
            <a:avLst/>
          </a:prstGeom>
        </p:spPr>
      </p:pic>
      <p:pic>
        <p:nvPicPr>
          <p:cNvPr id="7" name="Picture 6">
            <a:extLst>
              <a:ext uri="{FF2B5EF4-FFF2-40B4-BE49-F238E27FC236}">
                <a16:creationId xmlns:a16="http://schemas.microsoft.com/office/drawing/2014/main" id="{8DA432CF-1748-4F48-8F58-71252CAE921B}"/>
              </a:ext>
            </a:extLst>
          </p:cNvPr>
          <p:cNvPicPr>
            <a:picLocks noChangeAspect="1"/>
          </p:cNvPicPr>
          <p:nvPr/>
        </p:nvPicPr>
        <p:blipFill>
          <a:blip r:embed="rId4"/>
          <a:stretch>
            <a:fillRect/>
          </a:stretch>
        </p:blipFill>
        <p:spPr>
          <a:xfrm>
            <a:off x="8941394" y="2141390"/>
            <a:ext cx="3056577" cy="1824165"/>
          </a:xfrm>
          <a:prstGeom prst="rect">
            <a:avLst/>
          </a:prstGeom>
        </p:spPr>
      </p:pic>
      <p:pic>
        <p:nvPicPr>
          <p:cNvPr id="4" name="Picture 3">
            <a:extLst>
              <a:ext uri="{FF2B5EF4-FFF2-40B4-BE49-F238E27FC236}">
                <a16:creationId xmlns:a16="http://schemas.microsoft.com/office/drawing/2014/main" id="{D605702C-6D4A-4B40-BB58-8E4902D7C5E1}"/>
              </a:ext>
            </a:extLst>
          </p:cNvPr>
          <p:cNvPicPr>
            <a:picLocks noChangeAspect="1"/>
          </p:cNvPicPr>
          <p:nvPr/>
        </p:nvPicPr>
        <p:blipFill>
          <a:blip r:embed="rId5"/>
          <a:stretch>
            <a:fillRect/>
          </a:stretch>
        </p:blipFill>
        <p:spPr>
          <a:xfrm>
            <a:off x="1022823" y="1839889"/>
            <a:ext cx="2164981" cy="1038225"/>
          </a:xfrm>
          <a:prstGeom prst="rect">
            <a:avLst/>
          </a:prstGeom>
        </p:spPr>
      </p:pic>
      <p:pic>
        <p:nvPicPr>
          <p:cNvPr id="6" name="Picture 5">
            <a:extLst>
              <a:ext uri="{FF2B5EF4-FFF2-40B4-BE49-F238E27FC236}">
                <a16:creationId xmlns:a16="http://schemas.microsoft.com/office/drawing/2014/main" id="{62457D02-81DD-458B-B375-62C0EF5B8621}"/>
              </a:ext>
            </a:extLst>
          </p:cNvPr>
          <p:cNvPicPr>
            <a:picLocks noChangeAspect="1"/>
          </p:cNvPicPr>
          <p:nvPr/>
        </p:nvPicPr>
        <p:blipFill>
          <a:blip r:embed="rId6"/>
          <a:stretch>
            <a:fillRect/>
          </a:stretch>
        </p:blipFill>
        <p:spPr>
          <a:xfrm>
            <a:off x="5018096" y="2173480"/>
            <a:ext cx="2600325" cy="1038225"/>
          </a:xfrm>
          <a:prstGeom prst="rect">
            <a:avLst/>
          </a:prstGeom>
        </p:spPr>
      </p:pic>
      <p:pic>
        <p:nvPicPr>
          <p:cNvPr id="8" name="Picture 7">
            <a:extLst>
              <a:ext uri="{FF2B5EF4-FFF2-40B4-BE49-F238E27FC236}">
                <a16:creationId xmlns:a16="http://schemas.microsoft.com/office/drawing/2014/main" id="{4F1BD358-CEDC-4898-B0F9-C2FB368A6590}"/>
              </a:ext>
            </a:extLst>
          </p:cNvPr>
          <p:cNvPicPr>
            <a:picLocks noChangeAspect="1"/>
          </p:cNvPicPr>
          <p:nvPr/>
        </p:nvPicPr>
        <p:blipFill>
          <a:blip r:embed="rId7"/>
          <a:stretch>
            <a:fillRect/>
          </a:stretch>
        </p:blipFill>
        <p:spPr>
          <a:xfrm>
            <a:off x="4098105" y="3353057"/>
            <a:ext cx="4080697" cy="3062661"/>
          </a:xfrm>
          <a:prstGeom prst="rect">
            <a:avLst/>
          </a:prstGeom>
        </p:spPr>
      </p:pic>
      <p:sp>
        <p:nvSpPr>
          <p:cNvPr id="9" name="TextBox 8">
            <a:extLst>
              <a:ext uri="{FF2B5EF4-FFF2-40B4-BE49-F238E27FC236}">
                <a16:creationId xmlns:a16="http://schemas.microsoft.com/office/drawing/2014/main" id="{5FDE92B9-3981-49C3-8BD2-27B6A5256F57}"/>
              </a:ext>
            </a:extLst>
          </p:cNvPr>
          <p:cNvSpPr txBox="1"/>
          <p:nvPr/>
        </p:nvSpPr>
        <p:spPr>
          <a:xfrm>
            <a:off x="4444095" y="3517900"/>
            <a:ext cx="3531505" cy="2862322"/>
          </a:xfrm>
          <a:prstGeom prst="rect">
            <a:avLst/>
          </a:prstGeom>
          <a:noFill/>
        </p:spPr>
        <p:txBody>
          <a:bodyPr wrap="square" rtlCol="0">
            <a:spAutoFit/>
          </a:bodyPr>
          <a:lstStyle/>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“Why I need this”. </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Explain to students the success criteria.</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Arrow visual with colors is a continuum and more than a “got it” or “not”.</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PD needed around Learning Targets and Success Criteria.</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Referencing more than once in a lesson.</a:t>
            </a:r>
          </a:p>
        </p:txBody>
      </p:sp>
      <p:pic>
        <p:nvPicPr>
          <p:cNvPr id="10" name="Picture 9">
            <a:extLst>
              <a:ext uri="{FF2B5EF4-FFF2-40B4-BE49-F238E27FC236}">
                <a16:creationId xmlns:a16="http://schemas.microsoft.com/office/drawing/2014/main" id="{EA1CAD72-BDCF-49B2-9F88-02CD0F163C79}"/>
              </a:ext>
            </a:extLst>
          </p:cNvPr>
          <p:cNvPicPr>
            <a:picLocks noChangeAspect="1"/>
          </p:cNvPicPr>
          <p:nvPr/>
        </p:nvPicPr>
        <p:blipFill>
          <a:blip r:embed="rId8"/>
          <a:stretch>
            <a:fillRect/>
          </a:stretch>
        </p:blipFill>
        <p:spPr>
          <a:xfrm>
            <a:off x="7377804" y="234095"/>
            <a:ext cx="4620167" cy="1325563"/>
          </a:xfrm>
          <a:prstGeom prst="rect">
            <a:avLst/>
          </a:prstGeom>
        </p:spPr>
      </p:pic>
      <p:sp>
        <p:nvSpPr>
          <p:cNvPr id="11" name="Rectangle 10">
            <a:extLst>
              <a:ext uri="{FF2B5EF4-FFF2-40B4-BE49-F238E27FC236}">
                <a16:creationId xmlns:a16="http://schemas.microsoft.com/office/drawing/2014/main" id="{F27C8C05-DC0C-493F-B611-90ED9A5D3885}"/>
              </a:ext>
            </a:extLst>
          </p:cNvPr>
          <p:cNvSpPr/>
          <p:nvPr/>
        </p:nvSpPr>
        <p:spPr>
          <a:xfrm>
            <a:off x="7377804" y="1403350"/>
            <a:ext cx="343796" cy="412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DA26D4-7BC3-47B7-8426-A87EB1DEBE45}"/>
              </a:ext>
            </a:extLst>
          </p:cNvPr>
          <p:cNvSpPr/>
          <p:nvPr/>
        </p:nvSpPr>
        <p:spPr>
          <a:xfrm>
            <a:off x="11010004" y="1388304"/>
            <a:ext cx="343796" cy="412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FDA393-8A44-4447-8653-395088647C11}"/>
              </a:ext>
            </a:extLst>
          </p:cNvPr>
          <p:cNvSpPr/>
          <p:nvPr/>
        </p:nvSpPr>
        <p:spPr>
          <a:xfrm>
            <a:off x="209153" y="3638684"/>
            <a:ext cx="3448447" cy="2585323"/>
          </a:xfrm>
          <a:prstGeom prst="rect">
            <a:avLst/>
          </a:prstGeom>
        </p:spPr>
        <p:txBody>
          <a:bodyPr wrap="square">
            <a:spAutoFit/>
          </a:bodyPr>
          <a:lstStyle/>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Administrator – holding PD’s.</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Coach – PLC’s.</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Self assess before and after.</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Visual reminder helps with focus of kids and teacher.</a:t>
            </a:r>
          </a:p>
          <a:p>
            <a:pPr marL="5143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“Why I need this” – helps buy in and students understand why they are learning.</a:t>
            </a:r>
          </a:p>
        </p:txBody>
      </p:sp>
    </p:spTree>
    <p:extLst>
      <p:ext uri="{BB962C8B-B14F-4D97-AF65-F5344CB8AC3E}">
        <p14:creationId xmlns:p14="http://schemas.microsoft.com/office/powerpoint/2010/main" val="126109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5112-8F76-DF45-A300-A79D011E56B7}"/>
              </a:ext>
            </a:extLst>
          </p:cNvPr>
          <p:cNvSpPr>
            <a:spLocks noGrp="1"/>
          </p:cNvSpPr>
          <p:nvPr>
            <p:ph type="title"/>
          </p:nvPr>
        </p:nvSpPr>
        <p:spPr/>
        <p:txBody>
          <a:bodyPr/>
          <a:lstStyle/>
          <a:p>
            <a:r>
              <a:rPr lang="en-US" dirty="0"/>
              <a:t>Session Expectations</a:t>
            </a:r>
          </a:p>
        </p:txBody>
      </p:sp>
      <p:sp>
        <p:nvSpPr>
          <p:cNvPr id="3" name="Text Placeholder 2">
            <a:extLst>
              <a:ext uri="{FF2B5EF4-FFF2-40B4-BE49-F238E27FC236}">
                <a16:creationId xmlns:a16="http://schemas.microsoft.com/office/drawing/2014/main" id="{89985468-24AB-DC43-B0ED-C3C7F2A2E27D}"/>
              </a:ext>
            </a:extLst>
          </p:cNvPr>
          <p:cNvSpPr>
            <a:spLocks noGrp="1"/>
          </p:cNvSpPr>
          <p:nvPr>
            <p:ph type="body" idx="1"/>
          </p:nvPr>
        </p:nvSpPr>
        <p:spPr>
          <a:xfrm>
            <a:off x="312157" y="3187700"/>
            <a:ext cx="3088268" cy="3305174"/>
          </a:xfrm>
        </p:spPr>
        <p:txBody>
          <a:bodyPr/>
          <a:lstStyle/>
          <a:p>
            <a:pPr marL="571500" indent="-342900">
              <a:buFont typeface="Wingdings" panose="05000000000000000000" pitchFamily="2" charset="2"/>
              <a:buChar char="v"/>
            </a:pPr>
            <a:endParaRPr lang="en-US" sz="2000" dirty="0"/>
          </a:p>
        </p:txBody>
      </p:sp>
      <p:pic>
        <p:nvPicPr>
          <p:cNvPr id="5" name="Picture 4">
            <a:extLst>
              <a:ext uri="{FF2B5EF4-FFF2-40B4-BE49-F238E27FC236}">
                <a16:creationId xmlns:a16="http://schemas.microsoft.com/office/drawing/2014/main" id="{E2C033ED-61CB-C942-843F-646C2B3C4C53}"/>
              </a:ext>
            </a:extLst>
          </p:cNvPr>
          <p:cNvPicPr>
            <a:picLocks noChangeAspect="1"/>
          </p:cNvPicPr>
          <p:nvPr/>
        </p:nvPicPr>
        <p:blipFill>
          <a:blip r:embed="rId3"/>
          <a:stretch>
            <a:fillRect/>
          </a:stretch>
        </p:blipFill>
        <p:spPr>
          <a:xfrm>
            <a:off x="9182101" y="269350"/>
            <a:ext cx="2762250" cy="3264478"/>
          </a:xfrm>
          <a:prstGeom prst="rect">
            <a:avLst/>
          </a:prstGeom>
        </p:spPr>
      </p:pic>
      <p:sp>
        <p:nvSpPr>
          <p:cNvPr id="6" name="Right Arrow 5">
            <a:extLst>
              <a:ext uri="{FF2B5EF4-FFF2-40B4-BE49-F238E27FC236}">
                <a16:creationId xmlns:a16="http://schemas.microsoft.com/office/drawing/2014/main" id="{D09BCFCD-2B34-A846-B84E-4558C9C51976}"/>
              </a:ext>
            </a:extLst>
          </p:cNvPr>
          <p:cNvSpPr/>
          <p:nvPr/>
        </p:nvSpPr>
        <p:spPr>
          <a:xfrm>
            <a:off x="7518400" y="631153"/>
            <a:ext cx="1910801" cy="793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 for consideration</a:t>
            </a:r>
          </a:p>
        </p:txBody>
      </p:sp>
      <p:pic>
        <p:nvPicPr>
          <p:cNvPr id="4" name="Picture 3">
            <a:extLst>
              <a:ext uri="{FF2B5EF4-FFF2-40B4-BE49-F238E27FC236}">
                <a16:creationId xmlns:a16="http://schemas.microsoft.com/office/drawing/2014/main" id="{397EC078-CE9C-4E8D-AEFC-5810CB91D93F}"/>
              </a:ext>
            </a:extLst>
          </p:cNvPr>
          <p:cNvPicPr>
            <a:picLocks noChangeAspect="1"/>
          </p:cNvPicPr>
          <p:nvPr/>
        </p:nvPicPr>
        <p:blipFill>
          <a:blip r:embed="rId4"/>
          <a:stretch>
            <a:fillRect/>
          </a:stretch>
        </p:blipFill>
        <p:spPr>
          <a:xfrm>
            <a:off x="938849" y="1968209"/>
            <a:ext cx="1834884" cy="1057275"/>
          </a:xfrm>
          <a:prstGeom prst="rect">
            <a:avLst/>
          </a:prstGeom>
        </p:spPr>
      </p:pic>
      <p:pic>
        <p:nvPicPr>
          <p:cNvPr id="7" name="Picture 6">
            <a:extLst>
              <a:ext uri="{FF2B5EF4-FFF2-40B4-BE49-F238E27FC236}">
                <a16:creationId xmlns:a16="http://schemas.microsoft.com/office/drawing/2014/main" id="{CA04D379-9B6B-4DBE-AFE5-046B9C800C2B}"/>
              </a:ext>
            </a:extLst>
          </p:cNvPr>
          <p:cNvPicPr>
            <a:picLocks noChangeAspect="1"/>
          </p:cNvPicPr>
          <p:nvPr/>
        </p:nvPicPr>
        <p:blipFill>
          <a:blip r:embed="rId5"/>
          <a:stretch>
            <a:fillRect/>
          </a:stretch>
        </p:blipFill>
        <p:spPr>
          <a:xfrm>
            <a:off x="4318000" y="2083620"/>
            <a:ext cx="2316476" cy="941864"/>
          </a:xfrm>
          <a:prstGeom prst="rect">
            <a:avLst/>
          </a:prstGeom>
        </p:spPr>
      </p:pic>
      <p:pic>
        <p:nvPicPr>
          <p:cNvPr id="8" name="Picture 7">
            <a:extLst>
              <a:ext uri="{FF2B5EF4-FFF2-40B4-BE49-F238E27FC236}">
                <a16:creationId xmlns:a16="http://schemas.microsoft.com/office/drawing/2014/main" id="{0E5EEFFF-B455-48CE-870B-3978D8D88560}"/>
              </a:ext>
            </a:extLst>
          </p:cNvPr>
          <p:cNvPicPr>
            <a:picLocks noChangeAspect="1"/>
          </p:cNvPicPr>
          <p:nvPr/>
        </p:nvPicPr>
        <p:blipFill>
          <a:blip r:embed="rId6"/>
          <a:stretch>
            <a:fillRect/>
          </a:stretch>
        </p:blipFill>
        <p:spPr>
          <a:xfrm>
            <a:off x="9144000" y="4118527"/>
            <a:ext cx="2209800" cy="1114425"/>
          </a:xfrm>
          <a:prstGeom prst="rect">
            <a:avLst/>
          </a:prstGeom>
        </p:spPr>
      </p:pic>
      <p:pic>
        <p:nvPicPr>
          <p:cNvPr id="9" name="Picture 8">
            <a:extLst>
              <a:ext uri="{FF2B5EF4-FFF2-40B4-BE49-F238E27FC236}">
                <a16:creationId xmlns:a16="http://schemas.microsoft.com/office/drawing/2014/main" id="{191CE1BE-45CA-465C-8535-7EB34CD8C64B}"/>
              </a:ext>
            </a:extLst>
          </p:cNvPr>
          <p:cNvPicPr>
            <a:picLocks noChangeAspect="1"/>
          </p:cNvPicPr>
          <p:nvPr/>
        </p:nvPicPr>
        <p:blipFill>
          <a:blip r:embed="rId7"/>
          <a:stretch>
            <a:fillRect/>
          </a:stretch>
        </p:blipFill>
        <p:spPr>
          <a:xfrm>
            <a:off x="3823017" y="3140895"/>
            <a:ext cx="3103133" cy="3465814"/>
          </a:xfrm>
          <a:prstGeom prst="rect">
            <a:avLst/>
          </a:prstGeom>
        </p:spPr>
      </p:pic>
      <p:sp>
        <p:nvSpPr>
          <p:cNvPr id="10" name="TextBox 9">
            <a:extLst>
              <a:ext uri="{FF2B5EF4-FFF2-40B4-BE49-F238E27FC236}">
                <a16:creationId xmlns:a16="http://schemas.microsoft.com/office/drawing/2014/main" id="{0A764117-67FE-4A12-8DAA-CC3486924E7F}"/>
              </a:ext>
            </a:extLst>
          </p:cNvPr>
          <p:cNvSpPr txBox="1"/>
          <p:nvPr/>
        </p:nvSpPr>
        <p:spPr>
          <a:xfrm>
            <a:off x="4051300" y="3418416"/>
            <a:ext cx="2743200" cy="2308324"/>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Students reading learning targets/norms.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School wide norms for parents with multiple siblings.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Consistent – behaviors must be taught and reinforced. </a:t>
            </a:r>
          </a:p>
        </p:txBody>
      </p:sp>
      <p:sp>
        <p:nvSpPr>
          <p:cNvPr id="11" name="Rectangle 10">
            <a:extLst>
              <a:ext uri="{FF2B5EF4-FFF2-40B4-BE49-F238E27FC236}">
                <a16:creationId xmlns:a16="http://schemas.microsoft.com/office/drawing/2014/main" id="{4A3A631A-F0CA-42DE-8B1B-0C7247BDB076}"/>
              </a:ext>
            </a:extLst>
          </p:cNvPr>
          <p:cNvSpPr/>
          <p:nvPr/>
        </p:nvSpPr>
        <p:spPr>
          <a:xfrm>
            <a:off x="291762" y="3767798"/>
            <a:ext cx="2824426" cy="2585323"/>
          </a:xfrm>
          <a:prstGeom prst="rect">
            <a:avLst/>
          </a:prstGeom>
        </p:spPr>
        <p:txBody>
          <a:bodyPr wrap="square">
            <a:spAutoFit/>
          </a:bodyPr>
          <a:lstStyle/>
          <a:p>
            <a:pPr marL="571500" indent="-342900">
              <a:buFont typeface="Wingdings" panose="05000000000000000000" pitchFamily="2" charset="2"/>
              <a:buChar char="v"/>
            </a:pPr>
            <a:r>
              <a:rPr lang="en-US" sz="1800" dirty="0">
                <a:latin typeface="Calibri" panose="020F0502020204030204" pitchFamily="34" charset="0"/>
                <a:cs typeface="Calibri" panose="020F0502020204030204" pitchFamily="34" charset="0"/>
              </a:rPr>
              <a:t>LEARN acronym.</a:t>
            </a:r>
          </a:p>
          <a:p>
            <a:pPr marL="571500" indent="-342900">
              <a:buFont typeface="Wingdings" panose="05000000000000000000" pitchFamily="2" charset="2"/>
              <a:buChar char="v"/>
            </a:pPr>
            <a:r>
              <a:rPr lang="en-US" sz="1800" dirty="0">
                <a:latin typeface="Calibri" panose="020F0502020204030204" pitchFamily="34" charset="0"/>
                <a:cs typeface="Calibri" panose="020F0502020204030204" pitchFamily="34" charset="0"/>
              </a:rPr>
              <a:t>Mic, raise hand, participate.</a:t>
            </a:r>
          </a:p>
          <a:p>
            <a:pPr marL="571500" indent="-342900">
              <a:buFont typeface="Wingdings" panose="05000000000000000000" pitchFamily="2" charset="2"/>
              <a:buChar char="v"/>
            </a:pPr>
            <a:r>
              <a:rPr lang="en-US" sz="1800" dirty="0">
                <a:latin typeface="Calibri" panose="020F0502020204030204" pitchFamily="34" charset="0"/>
                <a:cs typeface="Calibri" panose="020F0502020204030204" pitchFamily="34" charset="0"/>
              </a:rPr>
              <a:t>Distraction free (family).</a:t>
            </a:r>
          </a:p>
          <a:p>
            <a:pPr marL="571500" indent="-342900">
              <a:buFont typeface="Wingdings" panose="05000000000000000000" pitchFamily="2" charset="2"/>
              <a:buChar char="v"/>
            </a:pPr>
            <a:r>
              <a:rPr lang="en-US" sz="1800" dirty="0">
                <a:latin typeface="Calibri" panose="020F0502020204030204" pitchFamily="34" charset="0"/>
                <a:cs typeface="Calibri" panose="020F0502020204030204" pitchFamily="34" charset="0"/>
              </a:rPr>
              <a:t>Safe space-routines and expectations.</a:t>
            </a:r>
          </a:p>
          <a:p>
            <a:pPr marL="571500" indent="-342900">
              <a:buFont typeface="Wingdings" panose="05000000000000000000" pitchFamily="2" charset="2"/>
              <a:buChar char="v"/>
            </a:pPr>
            <a:r>
              <a:rPr lang="en-US" sz="1800" dirty="0">
                <a:latin typeface="Calibri" panose="020F0502020204030204" pitchFamily="34" charset="0"/>
                <a:cs typeface="Calibri" panose="020F0502020204030204" pitchFamily="34" charset="0"/>
              </a:rPr>
              <a:t>Go over norms in every session.</a:t>
            </a:r>
          </a:p>
        </p:txBody>
      </p:sp>
    </p:spTree>
    <p:extLst>
      <p:ext uri="{BB962C8B-B14F-4D97-AF65-F5344CB8AC3E}">
        <p14:creationId xmlns:p14="http://schemas.microsoft.com/office/powerpoint/2010/main" val="339646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D6D2-B106-4EC6-8EF4-DF83145F8E78}"/>
              </a:ext>
            </a:extLst>
          </p:cNvPr>
          <p:cNvSpPr>
            <a:spLocks noGrp="1"/>
          </p:cNvSpPr>
          <p:nvPr>
            <p:ph type="title"/>
          </p:nvPr>
        </p:nvSpPr>
        <p:spPr>
          <a:xfrm>
            <a:off x="838200" y="365126"/>
            <a:ext cx="10515600" cy="965200"/>
          </a:xfrm>
        </p:spPr>
        <p:txBody>
          <a:bodyPr/>
          <a:lstStyle/>
          <a:p>
            <a:r>
              <a:rPr lang="en-US" sz="3600" dirty="0"/>
              <a:t>Incorporating </a:t>
            </a:r>
            <a:r>
              <a:rPr lang="en-US" sz="3600" b="1" dirty="0"/>
              <a:t>Depth of Knowledge</a:t>
            </a:r>
            <a:r>
              <a:rPr lang="en-US" sz="3600" dirty="0"/>
              <a:t> in Live Sessions</a:t>
            </a:r>
          </a:p>
        </p:txBody>
      </p:sp>
      <p:sp>
        <p:nvSpPr>
          <p:cNvPr id="3" name="Text Placeholder 2">
            <a:extLst>
              <a:ext uri="{FF2B5EF4-FFF2-40B4-BE49-F238E27FC236}">
                <a16:creationId xmlns:a16="http://schemas.microsoft.com/office/drawing/2014/main" id="{0D654ECA-A28C-4816-B4DA-699C816B500B}"/>
              </a:ext>
            </a:extLst>
          </p:cNvPr>
          <p:cNvSpPr>
            <a:spLocks noGrp="1"/>
          </p:cNvSpPr>
          <p:nvPr>
            <p:ph type="body" idx="1"/>
          </p:nvPr>
        </p:nvSpPr>
        <p:spPr>
          <a:xfrm>
            <a:off x="300037" y="3041650"/>
            <a:ext cx="3414712" cy="3360738"/>
          </a:xfrm>
        </p:spPr>
        <p:txBody>
          <a:bodyPr/>
          <a:lstStyle/>
          <a:p>
            <a:pPr marL="285750" indent="-285750" algn="ctr">
              <a:lnSpc>
                <a:spcPct val="100000"/>
              </a:lnSpc>
              <a:spcBef>
                <a:spcPts val="0"/>
              </a:spcBef>
              <a:buFont typeface="Wingdings" panose="05000000000000000000" pitchFamily="2" charset="2"/>
              <a:buChar char="v"/>
            </a:pPr>
            <a:endParaRPr lang="en-US" sz="1800" dirty="0"/>
          </a:p>
        </p:txBody>
      </p:sp>
      <p:pic>
        <p:nvPicPr>
          <p:cNvPr id="4" name="Picture 3">
            <a:extLst>
              <a:ext uri="{FF2B5EF4-FFF2-40B4-BE49-F238E27FC236}">
                <a16:creationId xmlns:a16="http://schemas.microsoft.com/office/drawing/2014/main" id="{580A2C23-26F1-4FC6-AF76-5747D367BDCA}"/>
              </a:ext>
            </a:extLst>
          </p:cNvPr>
          <p:cNvPicPr>
            <a:picLocks noChangeAspect="1"/>
          </p:cNvPicPr>
          <p:nvPr/>
        </p:nvPicPr>
        <p:blipFill>
          <a:blip r:embed="rId3"/>
          <a:stretch>
            <a:fillRect/>
          </a:stretch>
        </p:blipFill>
        <p:spPr>
          <a:xfrm>
            <a:off x="7615237" y="1330325"/>
            <a:ext cx="4276725" cy="5162550"/>
          </a:xfrm>
          <a:prstGeom prst="rect">
            <a:avLst/>
          </a:prstGeom>
        </p:spPr>
      </p:pic>
      <p:pic>
        <p:nvPicPr>
          <p:cNvPr id="5" name="Picture 4">
            <a:extLst>
              <a:ext uri="{FF2B5EF4-FFF2-40B4-BE49-F238E27FC236}">
                <a16:creationId xmlns:a16="http://schemas.microsoft.com/office/drawing/2014/main" id="{0518B704-FD24-448C-8B64-02AA91DC5415}"/>
              </a:ext>
            </a:extLst>
          </p:cNvPr>
          <p:cNvPicPr>
            <a:picLocks noChangeAspect="1"/>
          </p:cNvPicPr>
          <p:nvPr/>
        </p:nvPicPr>
        <p:blipFill>
          <a:blip r:embed="rId4"/>
          <a:stretch>
            <a:fillRect/>
          </a:stretch>
        </p:blipFill>
        <p:spPr>
          <a:xfrm>
            <a:off x="1104106" y="1646426"/>
            <a:ext cx="1806575" cy="1211074"/>
          </a:xfrm>
          <a:prstGeom prst="rect">
            <a:avLst/>
          </a:prstGeom>
        </p:spPr>
      </p:pic>
      <p:pic>
        <p:nvPicPr>
          <p:cNvPr id="6" name="Picture 5">
            <a:extLst>
              <a:ext uri="{FF2B5EF4-FFF2-40B4-BE49-F238E27FC236}">
                <a16:creationId xmlns:a16="http://schemas.microsoft.com/office/drawing/2014/main" id="{FA47016B-3AD6-42CF-A737-4D01CEDFFD74}"/>
              </a:ext>
            </a:extLst>
          </p:cNvPr>
          <p:cNvPicPr>
            <a:picLocks noChangeAspect="1"/>
          </p:cNvPicPr>
          <p:nvPr/>
        </p:nvPicPr>
        <p:blipFill>
          <a:blip r:embed="rId5"/>
          <a:stretch>
            <a:fillRect/>
          </a:stretch>
        </p:blipFill>
        <p:spPr>
          <a:xfrm>
            <a:off x="4398168" y="1835150"/>
            <a:ext cx="2533650" cy="990600"/>
          </a:xfrm>
          <a:prstGeom prst="rect">
            <a:avLst/>
          </a:prstGeom>
        </p:spPr>
      </p:pic>
      <p:pic>
        <p:nvPicPr>
          <p:cNvPr id="7" name="Picture 6">
            <a:extLst>
              <a:ext uri="{FF2B5EF4-FFF2-40B4-BE49-F238E27FC236}">
                <a16:creationId xmlns:a16="http://schemas.microsoft.com/office/drawing/2014/main" id="{89225C24-CD88-4FF1-BB47-1137F672161B}"/>
              </a:ext>
            </a:extLst>
          </p:cNvPr>
          <p:cNvPicPr>
            <a:picLocks noChangeAspect="1"/>
          </p:cNvPicPr>
          <p:nvPr/>
        </p:nvPicPr>
        <p:blipFill>
          <a:blip r:embed="rId6"/>
          <a:stretch>
            <a:fillRect/>
          </a:stretch>
        </p:blipFill>
        <p:spPr>
          <a:xfrm>
            <a:off x="3951868" y="3031008"/>
            <a:ext cx="3426249" cy="3371380"/>
          </a:xfrm>
          <a:prstGeom prst="rect">
            <a:avLst/>
          </a:prstGeom>
        </p:spPr>
      </p:pic>
      <p:sp>
        <p:nvSpPr>
          <p:cNvPr id="8" name="TextBox 7">
            <a:extLst>
              <a:ext uri="{FF2B5EF4-FFF2-40B4-BE49-F238E27FC236}">
                <a16:creationId xmlns:a16="http://schemas.microsoft.com/office/drawing/2014/main" id="{2DF5BA38-8C24-4998-9B15-C63B8BD01C63}"/>
              </a:ext>
            </a:extLst>
          </p:cNvPr>
          <p:cNvSpPr txBox="1"/>
          <p:nvPr/>
        </p:nvSpPr>
        <p:spPr>
          <a:xfrm>
            <a:off x="4060402" y="3057524"/>
            <a:ext cx="3203998" cy="3139321"/>
          </a:xfrm>
          <a:prstGeom prst="rect">
            <a:avLst/>
          </a:prstGeom>
          <a:noFill/>
        </p:spPr>
        <p:txBody>
          <a:bodyPr wrap="square" rtlCol="0">
            <a:spAutoFit/>
          </a:bodyPr>
          <a:lstStyle/>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Visual snips are helpful.</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LT and DOK snips are reminders in lesson and place value on the learning.</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DOK snip can also show how quick a question might be answered.</a:t>
            </a: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Instructional coach – use this to share with teachers after observations – level of questions in their class.</a:t>
            </a:r>
          </a:p>
        </p:txBody>
      </p:sp>
      <p:sp>
        <p:nvSpPr>
          <p:cNvPr id="9" name="Rectangle 8">
            <a:extLst>
              <a:ext uri="{FF2B5EF4-FFF2-40B4-BE49-F238E27FC236}">
                <a16:creationId xmlns:a16="http://schemas.microsoft.com/office/drawing/2014/main" id="{78BD6A32-D3B6-4F2C-B9B1-B4EB29F1F62E}"/>
              </a:ext>
            </a:extLst>
          </p:cNvPr>
          <p:cNvSpPr/>
          <p:nvPr/>
        </p:nvSpPr>
        <p:spPr>
          <a:xfrm>
            <a:off x="408571" y="3562536"/>
            <a:ext cx="3414712" cy="2308324"/>
          </a:xfrm>
          <a:prstGeom prst="rect">
            <a:avLst/>
          </a:prstGeom>
        </p:spPr>
        <p:txBody>
          <a:bodyPr wrap="square">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Make sure teachers are asking a variety of leveled questions. </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Challenges students.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Visual is a good reminder of what we are working on.</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Emphasis on thinking and learning versus completion.</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Students know expectations.</a:t>
            </a:r>
          </a:p>
        </p:txBody>
      </p:sp>
    </p:spTree>
    <p:extLst>
      <p:ext uri="{BB962C8B-B14F-4D97-AF65-F5344CB8AC3E}">
        <p14:creationId xmlns:p14="http://schemas.microsoft.com/office/powerpoint/2010/main" val="337863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3239-6FA2-4A3C-B662-E9934DF079F9}"/>
              </a:ext>
            </a:extLst>
          </p:cNvPr>
          <p:cNvSpPr>
            <a:spLocks noGrp="1"/>
          </p:cNvSpPr>
          <p:nvPr>
            <p:ph type="title"/>
          </p:nvPr>
        </p:nvSpPr>
        <p:spPr>
          <a:xfrm>
            <a:off x="838200" y="150813"/>
            <a:ext cx="10515600" cy="1325563"/>
          </a:xfrm>
        </p:spPr>
        <p:txBody>
          <a:bodyPr/>
          <a:lstStyle/>
          <a:p>
            <a:r>
              <a:rPr lang="en-US" dirty="0"/>
              <a:t>Collection of Quality Evidence</a:t>
            </a:r>
          </a:p>
        </p:txBody>
      </p:sp>
      <p:sp>
        <p:nvSpPr>
          <p:cNvPr id="3" name="Text Placeholder 2">
            <a:extLst>
              <a:ext uri="{FF2B5EF4-FFF2-40B4-BE49-F238E27FC236}">
                <a16:creationId xmlns:a16="http://schemas.microsoft.com/office/drawing/2014/main" id="{2BF142E1-397A-46A2-B6A9-D398AEB54157}"/>
              </a:ext>
            </a:extLst>
          </p:cNvPr>
          <p:cNvSpPr>
            <a:spLocks noGrp="1"/>
          </p:cNvSpPr>
          <p:nvPr>
            <p:ph type="body" idx="1"/>
          </p:nvPr>
        </p:nvSpPr>
        <p:spPr>
          <a:xfrm>
            <a:off x="241300" y="3354389"/>
            <a:ext cx="3289300" cy="2976563"/>
          </a:xfrm>
        </p:spPr>
        <p:txBody>
          <a:bodyPr/>
          <a:lstStyle/>
          <a:p>
            <a:pPr marL="0" indent="0" algn="ctr">
              <a:lnSpc>
                <a:spcPct val="100000"/>
              </a:lnSpc>
              <a:spcBef>
                <a:spcPts val="0"/>
              </a:spcBef>
            </a:pPr>
            <a:endParaRPr lang="en-US" sz="1800" b="1" dirty="0"/>
          </a:p>
        </p:txBody>
      </p:sp>
      <p:pic>
        <p:nvPicPr>
          <p:cNvPr id="4" name="Picture 3">
            <a:extLst>
              <a:ext uri="{FF2B5EF4-FFF2-40B4-BE49-F238E27FC236}">
                <a16:creationId xmlns:a16="http://schemas.microsoft.com/office/drawing/2014/main" id="{75166889-7E75-4AA6-AA96-7C678AAB741F}"/>
              </a:ext>
            </a:extLst>
          </p:cNvPr>
          <p:cNvPicPr>
            <a:picLocks noChangeAspect="1"/>
          </p:cNvPicPr>
          <p:nvPr/>
        </p:nvPicPr>
        <p:blipFill>
          <a:blip r:embed="rId3"/>
          <a:stretch>
            <a:fillRect/>
          </a:stretch>
        </p:blipFill>
        <p:spPr>
          <a:xfrm>
            <a:off x="7640631" y="1252536"/>
            <a:ext cx="4103694" cy="2242225"/>
          </a:xfrm>
          <a:prstGeom prst="rect">
            <a:avLst/>
          </a:prstGeom>
        </p:spPr>
      </p:pic>
      <p:pic>
        <p:nvPicPr>
          <p:cNvPr id="5" name="Picture 4">
            <a:extLst>
              <a:ext uri="{FF2B5EF4-FFF2-40B4-BE49-F238E27FC236}">
                <a16:creationId xmlns:a16="http://schemas.microsoft.com/office/drawing/2014/main" id="{C07BCB5D-98F7-4A75-B0E9-11539918B893}"/>
              </a:ext>
            </a:extLst>
          </p:cNvPr>
          <p:cNvPicPr>
            <a:picLocks noChangeAspect="1"/>
          </p:cNvPicPr>
          <p:nvPr/>
        </p:nvPicPr>
        <p:blipFill>
          <a:blip r:embed="rId4"/>
          <a:stretch>
            <a:fillRect/>
          </a:stretch>
        </p:blipFill>
        <p:spPr>
          <a:xfrm>
            <a:off x="7529966" y="3694112"/>
            <a:ext cx="4420734" cy="1911352"/>
          </a:xfrm>
          <a:prstGeom prst="rect">
            <a:avLst/>
          </a:prstGeom>
        </p:spPr>
      </p:pic>
      <p:pic>
        <p:nvPicPr>
          <p:cNvPr id="6" name="Picture 5">
            <a:extLst>
              <a:ext uri="{FF2B5EF4-FFF2-40B4-BE49-F238E27FC236}">
                <a16:creationId xmlns:a16="http://schemas.microsoft.com/office/drawing/2014/main" id="{9580C9BF-0539-4C40-A14A-AB5C9E2A1959}"/>
              </a:ext>
            </a:extLst>
          </p:cNvPr>
          <p:cNvPicPr>
            <a:picLocks noChangeAspect="1"/>
          </p:cNvPicPr>
          <p:nvPr/>
        </p:nvPicPr>
        <p:blipFill>
          <a:blip r:embed="rId5"/>
          <a:stretch>
            <a:fillRect/>
          </a:stretch>
        </p:blipFill>
        <p:spPr>
          <a:xfrm>
            <a:off x="651672" y="1942306"/>
            <a:ext cx="2581275" cy="1285875"/>
          </a:xfrm>
          <a:prstGeom prst="rect">
            <a:avLst/>
          </a:prstGeom>
        </p:spPr>
      </p:pic>
      <p:pic>
        <p:nvPicPr>
          <p:cNvPr id="7" name="Picture 6">
            <a:extLst>
              <a:ext uri="{FF2B5EF4-FFF2-40B4-BE49-F238E27FC236}">
                <a16:creationId xmlns:a16="http://schemas.microsoft.com/office/drawing/2014/main" id="{CA56DDAD-0261-4180-B295-BC97E7B00C35}"/>
              </a:ext>
            </a:extLst>
          </p:cNvPr>
          <p:cNvPicPr>
            <a:picLocks noChangeAspect="1"/>
          </p:cNvPicPr>
          <p:nvPr/>
        </p:nvPicPr>
        <p:blipFill>
          <a:blip r:embed="rId6"/>
          <a:stretch>
            <a:fillRect/>
          </a:stretch>
        </p:blipFill>
        <p:spPr>
          <a:xfrm>
            <a:off x="3848100" y="1968499"/>
            <a:ext cx="2562225" cy="1000125"/>
          </a:xfrm>
          <a:prstGeom prst="rect">
            <a:avLst/>
          </a:prstGeom>
        </p:spPr>
      </p:pic>
      <p:pic>
        <p:nvPicPr>
          <p:cNvPr id="8" name="Picture 7">
            <a:extLst>
              <a:ext uri="{FF2B5EF4-FFF2-40B4-BE49-F238E27FC236}">
                <a16:creationId xmlns:a16="http://schemas.microsoft.com/office/drawing/2014/main" id="{96304FA3-370A-4A7C-9276-9E02A7B5117B}"/>
              </a:ext>
            </a:extLst>
          </p:cNvPr>
          <p:cNvPicPr>
            <a:picLocks noChangeAspect="1"/>
          </p:cNvPicPr>
          <p:nvPr/>
        </p:nvPicPr>
        <p:blipFill>
          <a:blip r:embed="rId7"/>
          <a:stretch>
            <a:fillRect/>
          </a:stretch>
        </p:blipFill>
        <p:spPr>
          <a:xfrm>
            <a:off x="3730714" y="3447418"/>
            <a:ext cx="3090767" cy="2805113"/>
          </a:xfrm>
          <a:prstGeom prst="rect">
            <a:avLst/>
          </a:prstGeom>
        </p:spPr>
      </p:pic>
      <p:sp>
        <p:nvSpPr>
          <p:cNvPr id="9" name="TextBox 8">
            <a:extLst>
              <a:ext uri="{FF2B5EF4-FFF2-40B4-BE49-F238E27FC236}">
                <a16:creationId xmlns:a16="http://schemas.microsoft.com/office/drawing/2014/main" id="{30E29455-3127-4B4A-A366-D5CBF2487CA4}"/>
              </a:ext>
            </a:extLst>
          </p:cNvPr>
          <p:cNvSpPr txBox="1"/>
          <p:nvPr/>
        </p:nvSpPr>
        <p:spPr>
          <a:xfrm>
            <a:off x="3989432" y="3935412"/>
            <a:ext cx="2781249" cy="1200329"/>
          </a:xfrm>
          <a:prstGeom prst="rect">
            <a:avLst/>
          </a:prstGeom>
          <a:noFill/>
        </p:spPr>
        <p:txBody>
          <a:bodyPr wrap="square" rtlCol="0">
            <a:spAutoFit/>
          </a:bodyPr>
          <a:lstStyle/>
          <a:p>
            <a:pPr marL="285750" indent="-285750">
              <a:buFont typeface="Wingdings" panose="05000000000000000000" pitchFamily="2" charset="2"/>
              <a:buChar char="v"/>
            </a:pPr>
            <a:r>
              <a:rPr lang="en-US" sz="1800" dirty="0" err="1">
                <a:solidFill>
                  <a:schemeClr val="tx1"/>
                </a:solidFill>
                <a:latin typeface="Calibri" panose="020F0502020204030204" pitchFamily="34" charset="0"/>
                <a:cs typeface="Calibri" panose="020F0502020204030204" pitchFamily="34" charset="0"/>
              </a:rPr>
              <a:t>Flipgrid</a:t>
            </a:r>
            <a:endParaRPr lang="en-US" sz="18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BOR’s </a:t>
            </a:r>
          </a:p>
          <a:p>
            <a:pPr marL="285750" indent="-285750">
              <a:buFont typeface="Wingdings" panose="05000000000000000000" pitchFamily="2" charset="2"/>
              <a:buChar char="v"/>
            </a:pPr>
            <a:r>
              <a:rPr lang="en-US" sz="1800" dirty="0" err="1">
                <a:solidFill>
                  <a:schemeClr val="tx1"/>
                </a:solidFill>
                <a:latin typeface="Calibri" panose="020F0502020204030204" pitchFamily="34" charset="0"/>
                <a:cs typeface="Calibri" panose="020F0502020204030204" pitchFamily="34" charset="0"/>
              </a:rPr>
              <a:t>Classkick</a:t>
            </a:r>
            <a:endParaRPr lang="en-US" sz="18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800" dirty="0">
                <a:solidFill>
                  <a:schemeClr val="tx1"/>
                </a:solidFill>
                <a:latin typeface="Calibri" panose="020F0502020204030204" pitchFamily="34" charset="0"/>
                <a:cs typeface="Calibri" panose="020F0502020204030204" pitchFamily="34" charset="0"/>
              </a:rPr>
              <a:t>Structure of the lesson.</a:t>
            </a:r>
          </a:p>
        </p:txBody>
      </p:sp>
      <p:sp>
        <p:nvSpPr>
          <p:cNvPr id="10" name="Rectangle 9">
            <a:extLst>
              <a:ext uri="{FF2B5EF4-FFF2-40B4-BE49-F238E27FC236}">
                <a16:creationId xmlns:a16="http://schemas.microsoft.com/office/drawing/2014/main" id="{B4BCDA06-3E4D-43FF-BD5B-EFD10318637F}"/>
              </a:ext>
            </a:extLst>
          </p:cNvPr>
          <p:cNvSpPr/>
          <p:nvPr/>
        </p:nvSpPr>
        <p:spPr>
          <a:xfrm>
            <a:off x="482600" y="3720304"/>
            <a:ext cx="2428964" cy="2031325"/>
          </a:xfrm>
          <a:prstGeom prst="rect">
            <a:avLst/>
          </a:prstGeom>
        </p:spPr>
        <p:txBody>
          <a:bodyPr wrap="square">
            <a:spAutoFit/>
          </a:bodyPr>
          <a:lstStyle/>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forms</a:t>
            </a:r>
          </a:p>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Padlet</a:t>
            </a:r>
          </a:p>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slides </a:t>
            </a:r>
          </a:p>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Desmos</a:t>
            </a:r>
          </a:p>
          <a:p>
            <a:pPr marL="285750" indent="-285750" algn="ctr">
              <a:buFont typeface="Wingdings" panose="05000000000000000000" pitchFamily="2" charset="2"/>
              <a:buChar char="v"/>
            </a:pPr>
            <a:r>
              <a:rPr lang="en-US" sz="1800" dirty="0" err="1">
                <a:latin typeface="Calibri" panose="020F0502020204030204" pitchFamily="34" charset="0"/>
                <a:cs typeface="Calibri" panose="020F0502020204030204" pitchFamily="34" charset="0"/>
              </a:rPr>
              <a:t>Jamboard</a:t>
            </a:r>
            <a:r>
              <a:rPr lang="en-US" sz="1800" dirty="0">
                <a:latin typeface="Calibri" panose="020F0502020204030204" pitchFamily="34" charset="0"/>
                <a:cs typeface="Calibri" panose="020F0502020204030204" pitchFamily="34" charset="0"/>
              </a:rPr>
              <a:t> </a:t>
            </a:r>
          </a:p>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Ed Puzzle</a:t>
            </a:r>
          </a:p>
          <a:p>
            <a:pPr marL="285750" indent="-285750" algn="ctr">
              <a:buFont typeface="Wingdings" panose="05000000000000000000" pitchFamily="2" charset="2"/>
              <a:buChar char="v"/>
            </a:pPr>
            <a:r>
              <a:rPr lang="en-US" sz="1800" dirty="0">
                <a:latin typeface="Calibri" panose="020F0502020204030204" pitchFamily="34" charset="0"/>
                <a:cs typeface="Calibri" panose="020F0502020204030204" pitchFamily="34" charset="0"/>
              </a:rPr>
              <a:t>Pear Deck</a:t>
            </a:r>
          </a:p>
        </p:txBody>
      </p:sp>
    </p:spTree>
    <p:extLst>
      <p:ext uri="{BB962C8B-B14F-4D97-AF65-F5344CB8AC3E}">
        <p14:creationId xmlns:p14="http://schemas.microsoft.com/office/powerpoint/2010/main" val="207734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DFCF0E-6754-4498-A6E9-C5EA25FD92C0}"/>
              </a:ext>
            </a:extLst>
          </p:cNvPr>
          <p:cNvPicPr>
            <a:picLocks noChangeAspect="1"/>
          </p:cNvPicPr>
          <p:nvPr/>
        </p:nvPicPr>
        <p:blipFill>
          <a:blip r:embed="rId3"/>
          <a:stretch>
            <a:fillRect/>
          </a:stretch>
        </p:blipFill>
        <p:spPr>
          <a:xfrm>
            <a:off x="4174329" y="3180809"/>
            <a:ext cx="3340898" cy="3155439"/>
          </a:xfrm>
          <a:prstGeom prst="rect">
            <a:avLst/>
          </a:prstGeom>
        </p:spPr>
      </p:pic>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Creating Online Discussions</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a:xfrm>
            <a:off x="414338" y="3289297"/>
            <a:ext cx="3327400" cy="2938465"/>
          </a:xfrm>
        </p:spPr>
        <p:txBody>
          <a:bodyPr/>
          <a:lstStyle/>
          <a:p>
            <a:r>
              <a:rPr lang="en-US" dirty="0"/>
              <a:t> </a:t>
            </a:r>
          </a:p>
        </p:txBody>
      </p:sp>
      <p:pic>
        <p:nvPicPr>
          <p:cNvPr id="6" name="Picture 5">
            <a:extLst>
              <a:ext uri="{FF2B5EF4-FFF2-40B4-BE49-F238E27FC236}">
                <a16:creationId xmlns:a16="http://schemas.microsoft.com/office/drawing/2014/main" id="{0B4EAB30-BE0A-4DA6-9339-2DCA479E69AF}"/>
              </a:ext>
            </a:extLst>
          </p:cNvPr>
          <p:cNvPicPr>
            <a:picLocks noChangeAspect="1"/>
          </p:cNvPicPr>
          <p:nvPr/>
        </p:nvPicPr>
        <p:blipFill>
          <a:blip r:embed="rId4"/>
          <a:stretch>
            <a:fillRect/>
          </a:stretch>
        </p:blipFill>
        <p:spPr>
          <a:xfrm>
            <a:off x="856455" y="1913984"/>
            <a:ext cx="2581275" cy="1266825"/>
          </a:xfrm>
          <a:prstGeom prst="rect">
            <a:avLst/>
          </a:prstGeom>
        </p:spPr>
      </p:pic>
      <p:pic>
        <p:nvPicPr>
          <p:cNvPr id="7" name="Picture 6">
            <a:extLst>
              <a:ext uri="{FF2B5EF4-FFF2-40B4-BE49-F238E27FC236}">
                <a16:creationId xmlns:a16="http://schemas.microsoft.com/office/drawing/2014/main" id="{CD218BE1-C82C-414C-B19F-EB88A032BB5B}"/>
              </a:ext>
            </a:extLst>
          </p:cNvPr>
          <p:cNvPicPr>
            <a:picLocks noChangeAspect="1"/>
          </p:cNvPicPr>
          <p:nvPr/>
        </p:nvPicPr>
        <p:blipFill>
          <a:blip r:embed="rId5"/>
          <a:stretch>
            <a:fillRect/>
          </a:stretch>
        </p:blipFill>
        <p:spPr>
          <a:xfrm>
            <a:off x="4573190" y="2145489"/>
            <a:ext cx="2543175" cy="981075"/>
          </a:xfrm>
          <a:prstGeom prst="rect">
            <a:avLst/>
          </a:prstGeom>
        </p:spPr>
      </p:pic>
      <p:pic>
        <p:nvPicPr>
          <p:cNvPr id="8" name="Picture 7">
            <a:extLst>
              <a:ext uri="{FF2B5EF4-FFF2-40B4-BE49-F238E27FC236}">
                <a16:creationId xmlns:a16="http://schemas.microsoft.com/office/drawing/2014/main" id="{D26EC2EA-8E42-48BD-861B-F3143241D825}"/>
              </a:ext>
            </a:extLst>
          </p:cNvPr>
          <p:cNvPicPr>
            <a:picLocks noChangeAspect="1"/>
          </p:cNvPicPr>
          <p:nvPr/>
        </p:nvPicPr>
        <p:blipFill>
          <a:blip r:embed="rId6"/>
          <a:stretch>
            <a:fillRect/>
          </a:stretch>
        </p:blipFill>
        <p:spPr>
          <a:xfrm>
            <a:off x="9429750" y="1006295"/>
            <a:ext cx="2228850" cy="1514475"/>
          </a:xfrm>
          <a:prstGeom prst="rect">
            <a:avLst/>
          </a:prstGeom>
        </p:spPr>
      </p:pic>
      <p:pic>
        <p:nvPicPr>
          <p:cNvPr id="9" name="Picture 8">
            <a:extLst>
              <a:ext uri="{FF2B5EF4-FFF2-40B4-BE49-F238E27FC236}">
                <a16:creationId xmlns:a16="http://schemas.microsoft.com/office/drawing/2014/main" id="{452ED381-0C56-4901-AE58-36D798E6FD5E}"/>
              </a:ext>
            </a:extLst>
          </p:cNvPr>
          <p:cNvPicPr>
            <a:picLocks noChangeAspect="1"/>
          </p:cNvPicPr>
          <p:nvPr/>
        </p:nvPicPr>
        <p:blipFill>
          <a:blip r:embed="rId7"/>
          <a:stretch>
            <a:fillRect/>
          </a:stretch>
        </p:blipFill>
        <p:spPr>
          <a:xfrm>
            <a:off x="9439275" y="2936872"/>
            <a:ext cx="2219325" cy="1543050"/>
          </a:xfrm>
          <a:prstGeom prst="rect">
            <a:avLst/>
          </a:prstGeom>
        </p:spPr>
      </p:pic>
      <p:sp>
        <p:nvSpPr>
          <p:cNvPr id="11" name="TextBox 10">
            <a:extLst>
              <a:ext uri="{FF2B5EF4-FFF2-40B4-BE49-F238E27FC236}">
                <a16:creationId xmlns:a16="http://schemas.microsoft.com/office/drawing/2014/main" id="{09DBC986-FEC1-4FDC-81C3-709BA2FFD80A}"/>
              </a:ext>
            </a:extLst>
          </p:cNvPr>
          <p:cNvSpPr txBox="1"/>
          <p:nvPr/>
        </p:nvSpPr>
        <p:spPr>
          <a:xfrm>
            <a:off x="400840" y="3350853"/>
            <a:ext cx="3340898" cy="3077766"/>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No matter the platform, clear expectations are a must! </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Protocols-discussion prompts, sentence starters.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Structure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Templates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Discussions can be video chat or commenting.</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Students must feel safe and comfortable to share.</a:t>
            </a:r>
          </a:p>
          <a:p>
            <a:endParaRPr lang="en-US" dirty="0"/>
          </a:p>
        </p:txBody>
      </p:sp>
      <p:sp>
        <p:nvSpPr>
          <p:cNvPr id="12" name="TextBox 11">
            <a:extLst>
              <a:ext uri="{FF2B5EF4-FFF2-40B4-BE49-F238E27FC236}">
                <a16:creationId xmlns:a16="http://schemas.microsoft.com/office/drawing/2014/main" id="{8DF08329-33BA-472F-A9B5-45688EEF3841}"/>
              </a:ext>
            </a:extLst>
          </p:cNvPr>
          <p:cNvSpPr txBox="1"/>
          <p:nvPr/>
        </p:nvSpPr>
        <p:spPr>
          <a:xfrm>
            <a:off x="4381897" y="3289298"/>
            <a:ext cx="2581275" cy="2246769"/>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Discussions can be less formal than a Zoom session. (Padlet)</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Procedures and expectations are crucial for online discussions. </a:t>
            </a:r>
          </a:p>
          <a:p>
            <a:endParaRPr lang="en-US" dirty="0"/>
          </a:p>
        </p:txBody>
      </p:sp>
    </p:spTree>
    <p:extLst>
      <p:ext uri="{BB962C8B-B14F-4D97-AF65-F5344CB8AC3E}">
        <p14:creationId xmlns:p14="http://schemas.microsoft.com/office/powerpoint/2010/main" val="420796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A098F9-B02D-4166-B5E6-88C88C93168E}"/>
              </a:ext>
            </a:extLst>
          </p:cNvPr>
          <p:cNvPicPr>
            <a:picLocks noChangeAspect="1"/>
          </p:cNvPicPr>
          <p:nvPr/>
        </p:nvPicPr>
        <p:blipFill>
          <a:blip r:embed="rId3"/>
          <a:stretch>
            <a:fillRect/>
          </a:stretch>
        </p:blipFill>
        <p:spPr>
          <a:xfrm>
            <a:off x="4721186" y="3065460"/>
            <a:ext cx="3816427" cy="3191953"/>
          </a:xfrm>
          <a:prstGeom prst="rect">
            <a:avLst/>
          </a:prstGeom>
        </p:spPr>
      </p:pic>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Providing Feedback in Live Sessions</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a:xfrm>
            <a:off x="533400" y="3065461"/>
            <a:ext cx="3805237" cy="3111501"/>
          </a:xfrm>
        </p:spPr>
        <p:txBody>
          <a:bodyPr/>
          <a:lstStyle/>
          <a:p>
            <a:endParaRPr lang="en-US" dirty="0"/>
          </a:p>
        </p:txBody>
      </p:sp>
      <p:pic>
        <p:nvPicPr>
          <p:cNvPr id="4" name="Picture 3">
            <a:extLst>
              <a:ext uri="{FF2B5EF4-FFF2-40B4-BE49-F238E27FC236}">
                <a16:creationId xmlns:a16="http://schemas.microsoft.com/office/drawing/2014/main" id="{84696011-0430-407C-9D18-F75469855AD4}"/>
              </a:ext>
            </a:extLst>
          </p:cNvPr>
          <p:cNvPicPr>
            <a:picLocks noChangeAspect="1"/>
          </p:cNvPicPr>
          <p:nvPr/>
        </p:nvPicPr>
        <p:blipFill>
          <a:blip r:embed="rId4"/>
          <a:stretch>
            <a:fillRect/>
          </a:stretch>
        </p:blipFill>
        <p:spPr>
          <a:xfrm>
            <a:off x="1214437" y="1863725"/>
            <a:ext cx="2600325" cy="1028700"/>
          </a:xfrm>
          <a:prstGeom prst="rect">
            <a:avLst/>
          </a:prstGeom>
        </p:spPr>
      </p:pic>
      <p:pic>
        <p:nvPicPr>
          <p:cNvPr id="5" name="Picture 4">
            <a:extLst>
              <a:ext uri="{FF2B5EF4-FFF2-40B4-BE49-F238E27FC236}">
                <a16:creationId xmlns:a16="http://schemas.microsoft.com/office/drawing/2014/main" id="{E6BE5C22-FC36-43EC-A88A-2B36EE274FC8}"/>
              </a:ext>
            </a:extLst>
          </p:cNvPr>
          <p:cNvPicPr>
            <a:picLocks noChangeAspect="1"/>
          </p:cNvPicPr>
          <p:nvPr/>
        </p:nvPicPr>
        <p:blipFill>
          <a:blip r:embed="rId5"/>
          <a:stretch>
            <a:fillRect/>
          </a:stretch>
        </p:blipFill>
        <p:spPr>
          <a:xfrm>
            <a:off x="5367336" y="1892300"/>
            <a:ext cx="2524125" cy="1000125"/>
          </a:xfrm>
          <a:prstGeom prst="rect">
            <a:avLst/>
          </a:prstGeom>
        </p:spPr>
      </p:pic>
      <p:sp>
        <p:nvSpPr>
          <p:cNvPr id="10" name="TextBox 9">
            <a:extLst>
              <a:ext uri="{FF2B5EF4-FFF2-40B4-BE49-F238E27FC236}">
                <a16:creationId xmlns:a16="http://schemas.microsoft.com/office/drawing/2014/main" id="{299BA1AC-9EFA-4579-9FE2-77F41327AE47}"/>
              </a:ext>
            </a:extLst>
          </p:cNvPr>
          <p:cNvSpPr txBox="1"/>
          <p:nvPr/>
        </p:nvSpPr>
        <p:spPr>
          <a:xfrm>
            <a:off x="838200" y="3913325"/>
            <a:ext cx="2872640" cy="1415772"/>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Varied – video and typing</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Mic, chat, Zoom</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Immediate feedback and clear.</a:t>
            </a:r>
          </a:p>
          <a:p>
            <a:endParaRPr lang="en-US" dirty="0"/>
          </a:p>
        </p:txBody>
      </p:sp>
      <p:sp>
        <p:nvSpPr>
          <p:cNvPr id="11" name="TextBox 10">
            <a:extLst>
              <a:ext uri="{FF2B5EF4-FFF2-40B4-BE49-F238E27FC236}">
                <a16:creationId xmlns:a16="http://schemas.microsoft.com/office/drawing/2014/main" id="{0A64E7DB-3671-48C2-86FC-39C9626E13E5}"/>
              </a:ext>
            </a:extLst>
          </p:cNvPr>
          <p:cNvSpPr txBox="1"/>
          <p:nvPr/>
        </p:nvSpPr>
        <p:spPr>
          <a:xfrm>
            <a:off x="4956966" y="3636326"/>
            <a:ext cx="3344864" cy="1969770"/>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Needs to be specific and moving student towards the target.</a:t>
            </a:r>
          </a:p>
          <a:p>
            <a:pPr marL="285750" indent="-285750">
              <a:buFont typeface="Wingdings" panose="05000000000000000000" pitchFamily="2" charset="2"/>
              <a:buChar char="v"/>
            </a:pPr>
            <a:r>
              <a:rPr lang="en-US" sz="1800" dirty="0" err="1">
                <a:latin typeface="Calibri" panose="020F0502020204030204" pitchFamily="34" charset="0"/>
                <a:cs typeface="Calibri" panose="020F0502020204030204" pitchFamily="34" charset="0"/>
              </a:rPr>
              <a:t>Classkick</a:t>
            </a:r>
            <a:r>
              <a:rPr lang="en-US" sz="1800" dirty="0">
                <a:latin typeface="Calibri" panose="020F0502020204030204" pitchFamily="34" charset="0"/>
                <a:cs typeface="Calibri" panose="020F0502020204030204" pitchFamily="34" charset="0"/>
              </a:rPr>
              <a:t> recording option.</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Push students in their thinking by asking targeted questions.</a:t>
            </a:r>
          </a:p>
          <a:p>
            <a:endParaRPr lang="en-US" dirty="0"/>
          </a:p>
        </p:txBody>
      </p:sp>
    </p:spTree>
    <p:extLst>
      <p:ext uri="{BB962C8B-B14F-4D97-AF65-F5344CB8AC3E}">
        <p14:creationId xmlns:p14="http://schemas.microsoft.com/office/powerpoint/2010/main" val="354087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72475C-EF45-4103-9A97-32E29C5E818B}"/>
              </a:ext>
            </a:extLst>
          </p:cNvPr>
          <p:cNvPicPr>
            <a:picLocks noChangeAspect="1"/>
          </p:cNvPicPr>
          <p:nvPr/>
        </p:nvPicPr>
        <p:blipFill>
          <a:blip r:embed="rId3"/>
          <a:stretch>
            <a:fillRect/>
          </a:stretch>
        </p:blipFill>
        <p:spPr>
          <a:xfrm>
            <a:off x="4626096" y="3276599"/>
            <a:ext cx="3060457" cy="2914140"/>
          </a:xfrm>
          <a:prstGeom prst="rect">
            <a:avLst/>
          </a:prstGeom>
        </p:spPr>
      </p:pic>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Providing Feedback Outside of Live  Sessions</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a:xfrm>
            <a:off x="533400" y="3276599"/>
            <a:ext cx="3308288" cy="2900363"/>
          </a:xfrm>
        </p:spPr>
        <p:txBody>
          <a:bodyPr/>
          <a:lstStyle/>
          <a:p>
            <a:endParaRPr lang="en-US" dirty="0"/>
          </a:p>
        </p:txBody>
      </p:sp>
      <p:pic>
        <p:nvPicPr>
          <p:cNvPr id="4" name="Picture 3">
            <a:extLst>
              <a:ext uri="{FF2B5EF4-FFF2-40B4-BE49-F238E27FC236}">
                <a16:creationId xmlns:a16="http://schemas.microsoft.com/office/drawing/2014/main" id="{25EDB017-1293-474B-80DA-F28AC7609F2E}"/>
              </a:ext>
            </a:extLst>
          </p:cNvPr>
          <p:cNvPicPr>
            <a:picLocks noChangeAspect="1"/>
          </p:cNvPicPr>
          <p:nvPr/>
        </p:nvPicPr>
        <p:blipFill>
          <a:blip r:embed="rId4"/>
          <a:stretch>
            <a:fillRect/>
          </a:stretch>
        </p:blipFill>
        <p:spPr>
          <a:xfrm>
            <a:off x="838200" y="2139950"/>
            <a:ext cx="2581275" cy="1028700"/>
          </a:xfrm>
          <a:prstGeom prst="rect">
            <a:avLst/>
          </a:prstGeom>
        </p:spPr>
      </p:pic>
      <p:pic>
        <p:nvPicPr>
          <p:cNvPr id="5" name="Picture 4">
            <a:extLst>
              <a:ext uri="{FF2B5EF4-FFF2-40B4-BE49-F238E27FC236}">
                <a16:creationId xmlns:a16="http://schemas.microsoft.com/office/drawing/2014/main" id="{0AB045B6-E296-42AE-BC3A-6F7D0818949E}"/>
              </a:ext>
            </a:extLst>
          </p:cNvPr>
          <p:cNvPicPr>
            <a:picLocks noChangeAspect="1"/>
          </p:cNvPicPr>
          <p:nvPr/>
        </p:nvPicPr>
        <p:blipFill>
          <a:blip r:embed="rId5"/>
          <a:stretch>
            <a:fillRect/>
          </a:stretch>
        </p:blipFill>
        <p:spPr>
          <a:xfrm>
            <a:off x="4875211" y="2187575"/>
            <a:ext cx="2562225" cy="981075"/>
          </a:xfrm>
          <a:prstGeom prst="rect">
            <a:avLst/>
          </a:prstGeom>
        </p:spPr>
      </p:pic>
      <p:pic>
        <p:nvPicPr>
          <p:cNvPr id="8" name="Picture 7">
            <a:extLst>
              <a:ext uri="{FF2B5EF4-FFF2-40B4-BE49-F238E27FC236}">
                <a16:creationId xmlns:a16="http://schemas.microsoft.com/office/drawing/2014/main" id="{7B1F43C3-EEFD-4D99-8BE3-41FF64139E19}"/>
              </a:ext>
            </a:extLst>
          </p:cNvPr>
          <p:cNvPicPr>
            <a:picLocks noChangeAspect="1"/>
          </p:cNvPicPr>
          <p:nvPr/>
        </p:nvPicPr>
        <p:blipFill>
          <a:blip r:embed="rId6"/>
          <a:stretch>
            <a:fillRect/>
          </a:stretch>
        </p:blipFill>
        <p:spPr>
          <a:xfrm>
            <a:off x="9328150" y="1959768"/>
            <a:ext cx="2228850" cy="1200150"/>
          </a:xfrm>
          <a:prstGeom prst="rect">
            <a:avLst/>
          </a:prstGeom>
        </p:spPr>
      </p:pic>
      <p:pic>
        <p:nvPicPr>
          <p:cNvPr id="9" name="Picture 8">
            <a:extLst>
              <a:ext uri="{FF2B5EF4-FFF2-40B4-BE49-F238E27FC236}">
                <a16:creationId xmlns:a16="http://schemas.microsoft.com/office/drawing/2014/main" id="{F80A7E6B-063D-4186-A495-D31632F04466}"/>
              </a:ext>
            </a:extLst>
          </p:cNvPr>
          <p:cNvPicPr>
            <a:picLocks noChangeAspect="1"/>
          </p:cNvPicPr>
          <p:nvPr/>
        </p:nvPicPr>
        <p:blipFill>
          <a:blip r:embed="rId7"/>
          <a:stretch>
            <a:fillRect/>
          </a:stretch>
        </p:blipFill>
        <p:spPr>
          <a:xfrm>
            <a:off x="9328150" y="3479005"/>
            <a:ext cx="2114550" cy="1247775"/>
          </a:xfrm>
          <a:prstGeom prst="rect">
            <a:avLst/>
          </a:prstGeom>
        </p:spPr>
      </p:pic>
      <p:sp>
        <p:nvSpPr>
          <p:cNvPr id="11" name="TextBox 10">
            <a:extLst>
              <a:ext uri="{FF2B5EF4-FFF2-40B4-BE49-F238E27FC236}">
                <a16:creationId xmlns:a16="http://schemas.microsoft.com/office/drawing/2014/main" id="{E03A082C-BF3E-4798-9344-1E665888F065}"/>
              </a:ext>
            </a:extLst>
          </p:cNvPr>
          <p:cNvSpPr txBox="1"/>
          <p:nvPr/>
        </p:nvSpPr>
        <p:spPr>
          <a:xfrm>
            <a:off x="576291" y="3281360"/>
            <a:ext cx="3222506" cy="3077766"/>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Classroom</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Email</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Phone call</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Written and verbal depending on the grade level.</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Video of teacher works better than written feedback.</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Grading scale with feedback.</a:t>
            </a:r>
          </a:p>
          <a:p>
            <a:endParaRPr lang="en-US" dirty="0"/>
          </a:p>
        </p:txBody>
      </p:sp>
      <p:sp>
        <p:nvSpPr>
          <p:cNvPr id="13" name="TextBox 12">
            <a:extLst>
              <a:ext uri="{FF2B5EF4-FFF2-40B4-BE49-F238E27FC236}">
                <a16:creationId xmlns:a16="http://schemas.microsoft.com/office/drawing/2014/main" id="{1E700BFE-F31C-4647-9041-C1B3766EB32E}"/>
              </a:ext>
            </a:extLst>
          </p:cNvPr>
          <p:cNvSpPr txBox="1"/>
          <p:nvPr/>
        </p:nvSpPr>
        <p:spPr>
          <a:xfrm>
            <a:off x="4760911" y="3289526"/>
            <a:ext cx="3060457" cy="3077766"/>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Want to check out </a:t>
            </a:r>
            <a:r>
              <a:rPr lang="en-US" sz="1800" dirty="0" err="1">
                <a:latin typeface="Calibri" panose="020F0502020204030204" pitchFamily="34" charset="0"/>
                <a:cs typeface="Calibri" panose="020F0502020204030204" pitchFamily="34" charset="0"/>
              </a:rPr>
              <a:t>Classkick</a:t>
            </a:r>
            <a:r>
              <a:rPr lang="en-US" sz="18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Padlet</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A tool that is easy to use and teachers incorporate into regular practice.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Stickers</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Needs to be more than, “good job”.</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Mote – audio recording</a:t>
            </a:r>
          </a:p>
          <a:p>
            <a:endParaRPr lang="en-US" dirty="0"/>
          </a:p>
        </p:txBody>
      </p:sp>
    </p:spTree>
    <p:extLst>
      <p:ext uri="{BB962C8B-B14F-4D97-AF65-F5344CB8AC3E}">
        <p14:creationId xmlns:p14="http://schemas.microsoft.com/office/powerpoint/2010/main" val="265139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0536-CC3E-4188-B65D-4D0FEBD908AF}"/>
              </a:ext>
            </a:extLst>
          </p:cNvPr>
          <p:cNvPicPr>
            <a:picLocks noChangeAspect="1"/>
          </p:cNvPicPr>
          <p:nvPr/>
        </p:nvPicPr>
        <p:blipFill>
          <a:blip r:embed="rId3"/>
          <a:stretch>
            <a:fillRect/>
          </a:stretch>
        </p:blipFill>
        <p:spPr>
          <a:xfrm>
            <a:off x="4119194" y="3187699"/>
            <a:ext cx="3255546" cy="3228578"/>
          </a:xfrm>
          <a:prstGeom prst="rect">
            <a:avLst/>
          </a:prstGeom>
        </p:spPr>
      </p:pic>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Contacting Students</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a:xfrm>
            <a:off x="312656" y="3187699"/>
            <a:ext cx="3243344" cy="3228577"/>
          </a:xfrm>
        </p:spPr>
        <p:txBody>
          <a:bodyPr/>
          <a:lstStyle/>
          <a:p>
            <a:endParaRPr lang="en-US" dirty="0"/>
          </a:p>
        </p:txBody>
      </p:sp>
      <p:pic>
        <p:nvPicPr>
          <p:cNvPr id="4" name="Google Shape;421;p51">
            <a:extLst>
              <a:ext uri="{FF2B5EF4-FFF2-40B4-BE49-F238E27FC236}">
                <a16:creationId xmlns:a16="http://schemas.microsoft.com/office/drawing/2014/main" id="{1D58AD90-5D0D-4300-9ACC-61EC20A55C87}"/>
              </a:ext>
            </a:extLst>
          </p:cNvPr>
          <p:cNvPicPr preferRelativeResize="0"/>
          <p:nvPr/>
        </p:nvPicPr>
        <p:blipFill rotWithShape="1">
          <a:blip r:embed="rId4">
            <a:alphaModFix/>
          </a:blip>
          <a:srcRect/>
          <a:stretch/>
        </p:blipFill>
        <p:spPr>
          <a:xfrm>
            <a:off x="7901675" y="908051"/>
            <a:ext cx="2242450" cy="1161650"/>
          </a:xfrm>
          <a:prstGeom prst="rect">
            <a:avLst/>
          </a:prstGeom>
          <a:noFill/>
          <a:ln>
            <a:noFill/>
          </a:ln>
        </p:spPr>
      </p:pic>
      <p:pic>
        <p:nvPicPr>
          <p:cNvPr id="5" name="Picture 4">
            <a:extLst>
              <a:ext uri="{FF2B5EF4-FFF2-40B4-BE49-F238E27FC236}">
                <a16:creationId xmlns:a16="http://schemas.microsoft.com/office/drawing/2014/main" id="{77FB144B-006F-414D-929C-161A910E47A0}"/>
              </a:ext>
            </a:extLst>
          </p:cNvPr>
          <p:cNvPicPr>
            <a:picLocks noChangeAspect="1"/>
          </p:cNvPicPr>
          <p:nvPr/>
        </p:nvPicPr>
        <p:blipFill>
          <a:blip r:embed="rId5"/>
          <a:stretch>
            <a:fillRect/>
          </a:stretch>
        </p:blipFill>
        <p:spPr>
          <a:xfrm>
            <a:off x="8336979" y="2612627"/>
            <a:ext cx="3093023" cy="3372091"/>
          </a:xfrm>
          <a:prstGeom prst="rect">
            <a:avLst/>
          </a:prstGeom>
          <a:ln w="38100">
            <a:solidFill>
              <a:srgbClr val="002060"/>
            </a:solidFill>
          </a:ln>
        </p:spPr>
      </p:pic>
      <p:pic>
        <p:nvPicPr>
          <p:cNvPr id="6" name="Picture 5">
            <a:extLst>
              <a:ext uri="{FF2B5EF4-FFF2-40B4-BE49-F238E27FC236}">
                <a16:creationId xmlns:a16="http://schemas.microsoft.com/office/drawing/2014/main" id="{9BB9E2E8-10F9-444B-AFA0-3FA964E10848}"/>
              </a:ext>
            </a:extLst>
          </p:cNvPr>
          <p:cNvPicPr>
            <a:picLocks noChangeAspect="1"/>
          </p:cNvPicPr>
          <p:nvPr/>
        </p:nvPicPr>
        <p:blipFill>
          <a:blip r:embed="rId6"/>
          <a:stretch>
            <a:fillRect/>
          </a:stretch>
        </p:blipFill>
        <p:spPr>
          <a:xfrm>
            <a:off x="713758" y="1868601"/>
            <a:ext cx="2552700" cy="1257300"/>
          </a:xfrm>
          <a:prstGeom prst="rect">
            <a:avLst/>
          </a:prstGeom>
        </p:spPr>
      </p:pic>
      <p:pic>
        <p:nvPicPr>
          <p:cNvPr id="7" name="Picture 6">
            <a:extLst>
              <a:ext uri="{FF2B5EF4-FFF2-40B4-BE49-F238E27FC236}">
                <a16:creationId xmlns:a16="http://schemas.microsoft.com/office/drawing/2014/main" id="{45ABA318-5896-477A-808A-2CE8E73EDBA3}"/>
              </a:ext>
            </a:extLst>
          </p:cNvPr>
          <p:cNvPicPr>
            <a:picLocks noChangeAspect="1"/>
          </p:cNvPicPr>
          <p:nvPr/>
        </p:nvPicPr>
        <p:blipFill>
          <a:blip r:embed="rId7"/>
          <a:stretch>
            <a:fillRect/>
          </a:stretch>
        </p:blipFill>
        <p:spPr>
          <a:xfrm>
            <a:off x="4461092" y="2069701"/>
            <a:ext cx="2571750" cy="990600"/>
          </a:xfrm>
          <a:prstGeom prst="rect">
            <a:avLst/>
          </a:prstGeom>
        </p:spPr>
      </p:pic>
      <p:sp>
        <p:nvSpPr>
          <p:cNvPr id="9" name="TextBox 8">
            <a:extLst>
              <a:ext uri="{FF2B5EF4-FFF2-40B4-BE49-F238E27FC236}">
                <a16:creationId xmlns:a16="http://schemas.microsoft.com/office/drawing/2014/main" id="{A364D858-0582-4C49-A752-BDAF84A381E4}"/>
              </a:ext>
            </a:extLst>
          </p:cNvPr>
          <p:cNvSpPr txBox="1"/>
          <p:nvPr/>
        </p:nvSpPr>
        <p:spPr>
          <a:xfrm>
            <a:off x="741468" y="3930414"/>
            <a:ext cx="2197101" cy="1692771"/>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Class Dojo</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Voice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Remind 101</a:t>
            </a:r>
          </a:p>
          <a:p>
            <a:pPr marL="285750" indent="-285750">
              <a:buFont typeface="Wingdings" panose="05000000000000000000" pitchFamily="2" charset="2"/>
              <a:buChar char="v"/>
            </a:pPr>
            <a:r>
              <a:rPr lang="en-US" sz="1800" dirty="0" err="1">
                <a:latin typeface="Calibri" panose="020F0502020204030204" pitchFamily="34" charset="0"/>
                <a:cs typeface="Calibri" panose="020F0502020204030204" pitchFamily="34" charset="0"/>
              </a:rPr>
              <a:t>Bloomz</a:t>
            </a:r>
            <a:endParaRPr lang="en-US" sz="1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Email</a:t>
            </a:r>
          </a:p>
          <a:p>
            <a:endParaRPr lang="en-US" dirty="0"/>
          </a:p>
        </p:txBody>
      </p:sp>
      <p:sp>
        <p:nvSpPr>
          <p:cNvPr id="10" name="TextBox 9">
            <a:extLst>
              <a:ext uri="{FF2B5EF4-FFF2-40B4-BE49-F238E27FC236}">
                <a16:creationId xmlns:a16="http://schemas.microsoft.com/office/drawing/2014/main" id="{AE9540E9-8617-4F20-990E-F1B85575F383}"/>
              </a:ext>
            </a:extLst>
          </p:cNvPr>
          <p:cNvSpPr txBox="1"/>
          <p:nvPr/>
        </p:nvSpPr>
        <p:spPr>
          <a:xfrm>
            <a:off x="4560208" y="3540103"/>
            <a:ext cx="2472634" cy="2246769"/>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Voice can be used via computer, not just phone.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Give the students more than one way to contact the teacher.</a:t>
            </a:r>
          </a:p>
          <a:p>
            <a:endParaRPr lang="en-US" dirty="0"/>
          </a:p>
        </p:txBody>
      </p:sp>
    </p:spTree>
    <p:extLst>
      <p:ext uri="{BB962C8B-B14F-4D97-AF65-F5344CB8AC3E}">
        <p14:creationId xmlns:p14="http://schemas.microsoft.com/office/powerpoint/2010/main" val="52164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98CD-D13B-4DA7-B745-A7A9DB7C3B8F}"/>
              </a:ext>
            </a:extLst>
          </p:cNvPr>
          <p:cNvSpPr>
            <a:spLocks noGrp="1"/>
          </p:cNvSpPr>
          <p:nvPr>
            <p:ph type="title"/>
          </p:nvPr>
        </p:nvSpPr>
        <p:spPr/>
        <p:txBody>
          <a:bodyPr/>
          <a:lstStyle/>
          <a:p>
            <a:r>
              <a:rPr lang="en-US" dirty="0"/>
              <a:t>Lesson/Data Housing</a:t>
            </a:r>
          </a:p>
        </p:txBody>
      </p:sp>
      <p:sp>
        <p:nvSpPr>
          <p:cNvPr id="3" name="Text Placeholder 2">
            <a:extLst>
              <a:ext uri="{FF2B5EF4-FFF2-40B4-BE49-F238E27FC236}">
                <a16:creationId xmlns:a16="http://schemas.microsoft.com/office/drawing/2014/main" id="{298EE0F5-F441-4F61-B7B3-42597CD991C3}"/>
              </a:ext>
            </a:extLst>
          </p:cNvPr>
          <p:cNvSpPr>
            <a:spLocks noGrp="1"/>
          </p:cNvSpPr>
          <p:nvPr>
            <p:ph type="body" idx="1"/>
          </p:nvPr>
        </p:nvSpPr>
        <p:spPr>
          <a:xfrm>
            <a:off x="315119" y="3581399"/>
            <a:ext cx="3405981" cy="2760663"/>
          </a:xfrm>
        </p:spPr>
        <p:txBody>
          <a:bodyPr/>
          <a:lstStyle/>
          <a:p>
            <a:endParaRPr lang="en-US" dirty="0"/>
          </a:p>
        </p:txBody>
      </p:sp>
      <p:pic>
        <p:nvPicPr>
          <p:cNvPr id="7" name="Picture 6">
            <a:extLst>
              <a:ext uri="{FF2B5EF4-FFF2-40B4-BE49-F238E27FC236}">
                <a16:creationId xmlns:a16="http://schemas.microsoft.com/office/drawing/2014/main" id="{20EAA6D2-FD71-485D-A89A-14AFAD531489}"/>
              </a:ext>
            </a:extLst>
          </p:cNvPr>
          <p:cNvPicPr>
            <a:picLocks noChangeAspect="1"/>
          </p:cNvPicPr>
          <p:nvPr/>
        </p:nvPicPr>
        <p:blipFill>
          <a:blip r:embed="rId3"/>
          <a:stretch>
            <a:fillRect/>
          </a:stretch>
        </p:blipFill>
        <p:spPr>
          <a:xfrm>
            <a:off x="746521" y="1974057"/>
            <a:ext cx="2543175" cy="1447800"/>
          </a:xfrm>
          <a:prstGeom prst="rect">
            <a:avLst/>
          </a:prstGeom>
        </p:spPr>
      </p:pic>
      <p:pic>
        <p:nvPicPr>
          <p:cNvPr id="9" name="Picture 8">
            <a:extLst>
              <a:ext uri="{FF2B5EF4-FFF2-40B4-BE49-F238E27FC236}">
                <a16:creationId xmlns:a16="http://schemas.microsoft.com/office/drawing/2014/main" id="{942812EA-2E36-4931-B855-870801055108}"/>
              </a:ext>
            </a:extLst>
          </p:cNvPr>
          <p:cNvPicPr>
            <a:picLocks noChangeAspect="1"/>
          </p:cNvPicPr>
          <p:nvPr/>
        </p:nvPicPr>
        <p:blipFill>
          <a:blip r:embed="rId4"/>
          <a:stretch>
            <a:fillRect/>
          </a:stretch>
        </p:blipFill>
        <p:spPr>
          <a:xfrm>
            <a:off x="9201150" y="1204912"/>
            <a:ext cx="2171700" cy="1857375"/>
          </a:xfrm>
          <a:prstGeom prst="rect">
            <a:avLst/>
          </a:prstGeom>
        </p:spPr>
      </p:pic>
      <p:pic>
        <p:nvPicPr>
          <p:cNvPr id="10" name="Picture 9">
            <a:extLst>
              <a:ext uri="{FF2B5EF4-FFF2-40B4-BE49-F238E27FC236}">
                <a16:creationId xmlns:a16="http://schemas.microsoft.com/office/drawing/2014/main" id="{14F8309D-EA8A-4ED7-95CF-91F29071CAF8}"/>
              </a:ext>
            </a:extLst>
          </p:cNvPr>
          <p:cNvPicPr>
            <a:picLocks noChangeAspect="1"/>
          </p:cNvPicPr>
          <p:nvPr/>
        </p:nvPicPr>
        <p:blipFill>
          <a:blip r:embed="rId5"/>
          <a:stretch>
            <a:fillRect/>
          </a:stretch>
        </p:blipFill>
        <p:spPr>
          <a:xfrm>
            <a:off x="9201150" y="3048000"/>
            <a:ext cx="2219325" cy="747714"/>
          </a:xfrm>
          <a:prstGeom prst="rect">
            <a:avLst/>
          </a:prstGeom>
        </p:spPr>
      </p:pic>
      <p:pic>
        <p:nvPicPr>
          <p:cNvPr id="11" name="Picture 10">
            <a:extLst>
              <a:ext uri="{FF2B5EF4-FFF2-40B4-BE49-F238E27FC236}">
                <a16:creationId xmlns:a16="http://schemas.microsoft.com/office/drawing/2014/main" id="{A3C4BA76-0F0C-49A7-B8DF-4080670FE586}"/>
              </a:ext>
            </a:extLst>
          </p:cNvPr>
          <p:cNvPicPr>
            <a:picLocks noChangeAspect="1"/>
          </p:cNvPicPr>
          <p:nvPr/>
        </p:nvPicPr>
        <p:blipFill>
          <a:blip r:embed="rId6"/>
          <a:stretch>
            <a:fillRect/>
          </a:stretch>
        </p:blipFill>
        <p:spPr>
          <a:xfrm>
            <a:off x="4388972" y="3581270"/>
            <a:ext cx="3414056" cy="2760664"/>
          </a:xfrm>
          <a:prstGeom prst="rect">
            <a:avLst/>
          </a:prstGeom>
        </p:spPr>
      </p:pic>
      <p:pic>
        <p:nvPicPr>
          <p:cNvPr id="8" name="Picture 7">
            <a:extLst>
              <a:ext uri="{FF2B5EF4-FFF2-40B4-BE49-F238E27FC236}">
                <a16:creationId xmlns:a16="http://schemas.microsoft.com/office/drawing/2014/main" id="{FB0434DB-08A6-4078-A449-33248F5D7136}"/>
              </a:ext>
            </a:extLst>
          </p:cNvPr>
          <p:cNvPicPr>
            <a:picLocks noChangeAspect="1"/>
          </p:cNvPicPr>
          <p:nvPr/>
        </p:nvPicPr>
        <p:blipFill>
          <a:blip r:embed="rId7"/>
          <a:stretch>
            <a:fillRect/>
          </a:stretch>
        </p:blipFill>
        <p:spPr>
          <a:xfrm>
            <a:off x="4819650" y="2295655"/>
            <a:ext cx="2552700" cy="981075"/>
          </a:xfrm>
          <a:prstGeom prst="rect">
            <a:avLst/>
          </a:prstGeom>
        </p:spPr>
      </p:pic>
      <p:sp>
        <p:nvSpPr>
          <p:cNvPr id="12" name="TextBox 11">
            <a:extLst>
              <a:ext uri="{FF2B5EF4-FFF2-40B4-BE49-F238E27FC236}">
                <a16:creationId xmlns:a16="http://schemas.microsoft.com/office/drawing/2014/main" id="{D9869F4F-C657-4400-BEE4-6F21DFB6D1D8}"/>
              </a:ext>
            </a:extLst>
          </p:cNvPr>
          <p:cNvSpPr txBox="1"/>
          <p:nvPr/>
        </p:nvSpPr>
        <p:spPr>
          <a:xfrm>
            <a:off x="759385" y="4184332"/>
            <a:ext cx="2197101" cy="2246769"/>
          </a:xfrm>
          <a:prstGeom prst="rect">
            <a:avLst/>
          </a:prstGeom>
          <a:noFill/>
        </p:spPr>
        <p:txBody>
          <a:bodyPr wrap="square" rtlCol="0">
            <a:spAutoFit/>
          </a:bodyPr>
          <a:lstStyle/>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Drive – need more PD</a:t>
            </a:r>
          </a:p>
          <a:p>
            <a:pPr marL="285750" indent="-285750">
              <a:buFont typeface="Wingdings" panose="05000000000000000000" pitchFamily="2" charset="2"/>
              <a:buChar char="v"/>
            </a:pPr>
            <a:r>
              <a:rPr lang="en-US" sz="1800" dirty="0" err="1">
                <a:latin typeface="Calibri" panose="020F0502020204030204" pitchFamily="34" charset="0"/>
                <a:cs typeface="Calibri" panose="020F0502020204030204" pitchFamily="34" charset="0"/>
              </a:rPr>
              <a:t>Symbaloo</a:t>
            </a:r>
            <a:endParaRPr lang="en-US" sz="1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Google Suite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Shared drive of some kind is a must!</a:t>
            </a:r>
          </a:p>
          <a:p>
            <a:endParaRPr lang="en-US" dirty="0"/>
          </a:p>
        </p:txBody>
      </p:sp>
      <p:sp>
        <p:nvSpPr>
          <p:cNvPr id="13" name="TextBox 12">
            <a:extLst>
              <a:ext uri="{FF2B5EF4-FFF2-40B4-BE49-F238E27FC236}">
                <a16:creationId xmlns:a16="http://schemas.microsoft.com/office/drawing/2014/main" id="{48794E43-E63B-42D1-A199-B9DA188F9C0C}"/>
              </a:ext>
            </a:extLst>
          </p:cNvPr>
          <p:cNvSpPr txBox="1"/>
          <p:nvPr/>
        </p:nvSpPr>
        <p:spPr>
          <a:xfrm>
            <a:off x="4997449" y="4114164"/>
            <a:ext cx="2197101" cy="1969770"/>
          </a:xfrm>
          <a:prstGeom prst="rect">
            <a:avLst/>
          </a:prstGeom>
          <a:noFill/>
        </p:spPr>
        <p:txBody>
          <a:bodyPr wrap="square" rtlCol="0">
            <a:spAutoFit/>
          </a:bodyPr>
          <a:lstStyle/>
          <a:p>
            <a:pPr marL="285750" indent="-285750">
              <a:buFont typeface="Wingdings" panose="05000000000000000000" pitchFamily="2" charset="2"/>
              <a:buChar char="v"/>
            </a:pPr>
            <a:r>
              <a:rPr lang="en-US" sz="1800" dirty="0" err="1">
                <a:latin typeface="Calibri" panose="020F0502020204030204" pitchFamily="34" charset="0"/>
                <a:cs typeface="Calibri" panose="020F0502020204030204" pitchFamily="34" charset="0"/>
              </a:rPr>
              <a:t>Symbaloo</a:t>
            </a:r>
            <a:r>
              <a:rPr lang="en-US" sz="1800" dirty="0">
                <a:latin typeface="Calibri" panose="020F0502020204030204" pitchFamily="34" charset="0"/>
                <a:cs typeface="Calibri" panose="020F0502020204030204" pitchFamily="34" charset="0"/>
              </a:rPr>
              <a:t> – want to look into it more.</a:t>
            </a:r>
          </a:p>
          <a:p>
            <a:pPr marL="285750" indent="-285750">
              <a:buFont typeface="Wingdings" panose="05000000000000000000" pitchFamily="2" charset="2"/>
              <a:buChar char="v"/>
            </a:pPr>
            <a:r>
              <a:rPr lang="en-US" sz="1800" dirty="0">
                <a:latin typeface="Calibri" panose="020F0502020204030204" pitchFamily="34" charset="0"/>
                <a:cs typeface="Calibri" panose="020F0502020204030204" pitchFamily="34" charset="0"/>
              </a:rPr>
              <a:t>Enjoy learning about other options.</a:t>
            </a:r>
          </a:p>
          <a:p>
            <a:endParaRPr lang="en-US" dirty="0"/>
          </a:p>
        </p:txBody>
      </p:sp>
    </p:spTree>
    <p:extLst>
      <p:ext uri="{BB962C8B-B14F-4D97-AF65-F5344CB8AC3E}">
        <p14:creationId xmlns:p14="http://schemas.microsoft.com/office/powerpoint/2010/main" val="89374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1E63-7D98-4B4C-B0E5-7493F84EE267}"/>
              </a:ext>
            </a:extLst>
          </p:cNvPr>
          <p:cNvSpPr>
            <a:spLocks noGrp="1"/>
          </p:cNvSpPr>
          <p:nvPr>
            <p:ph type="title"/>
          </p:nvPr>
        </p:nvSpPr>
        <p:spPr>
          <a:xfrm>
            <a:off x="838200" y="365125"/>
            <a:ext cx="10515600" cy="949325"/>
          </a:xfrm>
        </p:spPr>
        <p:txBody>
          <a:bodyPr/>
          <a:lstStyle/>
          <a:p>
            <a:pPr algn="ctr"/>
            <a:r>
              <a:rPr lang="en-US" dirty="0"/>
              <a:t>Elementary Breakout Room</a:t>
            </a:r>
          </a:p>
        </p:txBody>
      </p:sp>
      <p:sp>
        <p:nvSpPr>
          <p:cNvPr id="3" name="Text Placeholder 2">
            <a:extLst>
              <a:ext uri="{FF2B5EF4-FFF2-40B4-BE49-F238E27FC236}">
                <a16:creationId xmlns:a16="http://schemas.microsoft.com/office/drawing/2014/main" id="{3862B5C4-884F-4E9E-ACF0-5E2A03173193}"/>
              </a:ext>
            </a:extLst>
          </p:cNvPr>
          <p:cNvSpPr>
            <a:spLocks noGrp="1"/>
          </p:cNvSpPr>
          <p:nvPr>
            <p:ph type="body" idx="1"/>
          </p:nvPr>
        </p:nvSpPr>
        <p:spPr/>
        <p:txBody>
          <a:bodyPr/>
          <a:lstStyle/>
          <a:p>
            <a:pPr marL="0" indent="0" algn="ctr">
              <a:lnSpc>
                <a:spcPct val="100000"/>
              </a:lnSpc>
            </a:pPr>
            <a:r>
              <a:rPr lang="en-US" dirty="0"/>
              <a:t>This time is set aside for you to ask questions regarding distance learning at the elementary school level.</a:t>
            </a:r>
          </a:p>
          <a:p>
            <a:pPr marL="0" indent="0" algn="ctr">
              <a:lnSpc>
                <a:spcPct val="100000"/>
              </a:lnSpc>
            </a:pPr>
            <a:endParaRPr lang="en-US" dirty="0"/>
          </a:p>
          <a:p>
            <a:pPr marL="0" indent="0" algn="ctr">
              <a:lnSpc>
                <a:spcPct val="100000"/>
              </a:lnSpc>
            </a:pPr>
            <a:r>
              <a:rPr lang="en-US" dirty="0"/>
              <a:t> </a:t>
            </a:r>
          </a:p>
          <a:p>
            <a:pPr marL="0" indent="0" algn="ctr">
              <a:lnSpc>
                <a:spcPct val="100000"/>
              </a:lnSpc>
            </a:pPr>
            <a:r>
              <a:rPr lang="en-US" dirty="0"/>
              <a:t>What questions might you have?</a:t>
            </a:r>
          </a:p>
        </p:txBody>
      </p:sp>
      <p:pic>
        <p:nvPicPr>
          <p:cNvPr id="4" name="Picture 3">
            <a:extLst>
              <a:ext uri="{FF2B5EF4-FFF2-40B4-BE49-F238E27FC236}">
                <a16:creationId xmlns:a16="http://schemas.microsoft.com/office/drawing/2014/main" id="{32BA4614-0524-4FD2-8659-BC4C8A050B0A}"/>
              </a:ext>
            </a:extLst>
          </p:cNvPr>
          <p:cNvPicPr>
            <a:picLocks noChangeAspect="1"/>
          </p:cNvPicPr>
          <p:nvPr/>
        </p:nvPicPr>
        <p:blipFill>
          <a:blip r:embed="rId2"/>
          <a:stretch>
            <a:fillRect/>
          </a:stretch>
        </p:blipFill>
        <p:spPr>
          <a:xfrm>
            <a:off x="7610968" y="2208470"/>
            <a:ext cx="3322229" cy="1792824"/>
          </a:xfrm>
          <a:prstGeom prst="rect">
            <a:avLst/>
          </a:prstGeom>
        </p:spPr>
      </p:pic>
    </p:spTree>
    <p:extLst>
      <p:ext uri="{BB962C8B-B14F-4D97-AF65-F5344CB8AC3E}">
        <p14:creationId xmlns:p14="http://schemas.microsoft.com/office/powerpoint/2010/main" val="402456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4400"/>
              <a:buNone/>
            </a:pPr>
            <a:r>
              <a:rPr lang="en-US" dirty="0"/>
              <a:t>Session Outcomes </a:t>
            </a:r>
            <a:endParaRPr dirty="0"/>
          </a:p>
        </p:txBody>
      </p:sp>
      <p:grpSp>
        <p:nvGrpSpPr>
          <p:cNvPr id="173" name="Google Shape;173;p23"/>
          <p:cNvGrpSpPr/>
          <p:nvPr/>
        </p:nvGrpSpPr>
        <p:grpSpPr>
          <a:xfrm>
            <a:off x="5038954" y="2642968"/>
            <a:ext cx="2444055" cy="3421677"/>
            <a:chOff x="3080" y="17948"/>
            <a:chExt cx="2444055" cy="3421677"/>
          </a:xfrm>
        </p:grpSpPr>
        <p:sp>
          <p:nvSpPr>
            <p:cNvPr id="174" name="Google Shape;174;p23"/>
            <p:cNvSpPr/>
            <p:nvPr/>
          </p:nvSpPr>
          <p:spPr>
            <a:xfrm>
              <a:off x="3080" y="17948"/>
              <a:ext cx="2444055" cy="3421677"/>
            </a:xfrm>
            <a:prstGeom prst="rect">
              <a:avLst/>
            </a:prstGeom>
            <a:solidFill>
              <a:srgbClr val="E7F4E1"/>
            </a:solidFill>
            <a:ln w="28575" cap="flat" cmpd="sng">
              <a:solidFill>
                <a:schemeClr val="accent1">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txBox="1"/>
            <p:nvPr/>
          </p:nvSpPr>
          <p:spPr>
            <a:xfrm>
              <a:off x="24810" y="274003"/>
              <a:ext cx="2349004" cy="2782506"/>
            </a:xfrm>
            <a:prstGeom prst="rect">
              <a:avLst/>
            </a:prstGeom>
            <a:solidFill>
              <a:srgbClr val="E7F4E1"/>
            </a:solidFill>
            <a:ln>
              <a:noFill/>
            </a:ln>
          </p:spPr>
          <p:txBody>
            <a:bodyPr spcFirstLastPara="1" wrap="square" lIns="190525" tIns="330200" rIns="190525" bIns="3302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solidFill>
                    <a:schemeClr val="accent5"/>
                  </a:solidFill>
                  <a:latin typeface="Calibri" panose="020F0502020204030204" pitchFamily="34" charset="0"/>
                  <a:cs typeface="Calibri" panose="020F0502020204030204" pitchFamily="34" charset="0"/>
                  <a:sym typeface="Arial"/>
                </a:rPr>
                <a:t>Understanding of what makes effective learning plans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176" name="Google Shape;176;p23"/>
          <p:cNvSpPr/>
          <p:nvPr/>
        </p:nvSpPr>
        <p:spPr>
          <a:xfrm>
            <a:off x="8675027" y="2633321"/>
            <a:ext cx="2444055" cy="3421677"/>
          </a:xfrm>
          <a:prstGeom prst="rect">
            <a:avLst/>
          </a:prstGeom>
          <a:solidFill>
            <a:srgbClr val="E7F4E1"/>
          </a:solidFill>
          <a:ln w="28575" cap="flat" cmpd="sng">
            <a:solidFill>
              <a:schemeClr val="accent2">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 name="Google Shape;177;p23" descr="Number 2"/>
          <p:cNvGrpSpPr/>
          <p:nvPr/>
        </p:nvGrpSpPr>
        <p:grpSpPr>
          <a:xfrm>
            <a:off x="5804185" y="1979954"/>
            <a:ext cx="1026503" cy="1026503"/>
            <a:chOff x="3400317" y="360116"/>
            <a:chExt cx="1026503" cy="1026503"/>
          </a:xfrm>
        </p:grpSpPr>
        <p:sp>
          <p:nvSpPr>
            <p:cNvPr id="178" name="Google Shape;178;p23"/>
            <p:cNvSpPr/>
            <p:nvPr/>
          </p:nvSpPr>
          <p:spPr>
            <a:xfrm>
              <a:off x="3400317" y="360116"/>
              <a:ext cx="1026503" cy="1026503"/>
            </a:xfrm>
            <a:prstGeom prst="ellipse">
              <a:avLst/>
            </a:prstGeom>
            <a:solidFill>
              <a:schemeClr val="accent2"/>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txBox="1"/>
            <p:nvPr/>
          </p:nvSpPr>
          <p:spPr>
            <a:xfrm>
              <a:off x="3550645" y="510444"/>
              <a:ext cx="725847" cy="725847"/>
            </a:xfrm>
            <a:prstGeom prst="rect">
              <a:avLst/>
            </a:prstGeom>
            <a:solidFill>
              <a:schemeClr val="accent2"/>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183" name="Google Shape;183;p23" descr="Number 3"/>
          <p:cNvGrpSpPr/>
          <p:nvPr/>
        </p:nvGrpSpPr>
        <p:grpSpPr>
          <a:xfrm>
            <a:off x="9436389" y="2095782"/>
            <a:ext cx="1026503" cy="1026503"/>
            <a:chOff x="6088778" y="360116"/>
            <a:chExt cx="1026503" cy="1026503"/>
          </a:xfrm>
        </p:grpSpPr>
        <p:sp>
          <p:nvSpPr>
            <p:cNvPr id="184" name="Google Shape;184;p23"/>
            <p:cNvSpPr/>
            <p:nvPr/>
          </p:nvSpPr>
          <p:spPr>
            <a:xfrm>
              <a:off x="6088778" y="360116"/>
              <a:ext cx="1026503" cy="1026503"/>
            </a:xfrm>
            <a:prstGeom prst="ellipse">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txBox="1"/>
            <p:nvPr/>
          </p:nvSpPr>
          <p:spPr>
            <a:xfrm>
              <a:off x="6239106" y="510444"/>
              <a:ext cx="725847" cy="725847"/>
            </a:xfrm>
            <a:prstGeom prst="rect">
              <a:avLst/>
            </a:prstGeom>
            <a:solidFill>
              <a:schemeClr val="accent3"/>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186" name="Google Shape;186;p23"/>
          <p:cNvGrpSpPr/>
          <p:nvPr/>
        </p:nvGrpSpPr>
        <p:grpSpPr>
          <a:xfrm>
            <a:off x="1292048" y="2642967"/>
            <a:ext cx="2444055" cy="3421677"/>
            <a:chOff x="8068463" y="17948"/>
            <a:chExt cx="2444055" cy="3421677"/>
          </a:xfrm>
        </p:grpSpPr>
        <p:sp>
          <p:nvSpPr>
            <p:cNvPr id="187" name="Google Shape;187;p23"/>
            <p:cNvSpPr/>
            <p:nvPr/>
          </p:nvSpPr>
          <p:spPr>
            <a:xfrm>
              <a:off x="8068463" y="17948"/>
              <a:ext cx="2444055" cy="3421677"/>
            </a:xfrm>
            <a:prstGeom prst="rect">
              <a:avLst/>
            </a:prstGeom>
            <a:solidFill>
              <a:srgbClr val="E7F4E1"/>
            </a:solidFill>
            <a:ln w="28575" cap="flat" cmpd="sng">
              <a:solidFill>
                <a:schemeClr val="accent4">
                  <a:alpha val="89019"/>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txBox="1"/>
            <p:nvPr/>
          </p:nvSpPr>
          <p:spPr>
            <a:xfrm>
              <a:off x="8207280" y="550946"/>
              <a:ext cx="2198255" cy="2627397"/>
            </a:xfrm>
            <a:prstGeom prst="rect">
              <a:avLst/>
            </a:prstGeom>
            <a:solidFill>
              <a:srgbClr val="E7F4E1"/>
            </a:solidFill>
            <a:ln>
              <a:noFill/>
            </a:ln>
          </p:spPr>
          <p:txBody>
            <a:bodyPr spcFirstLastPara="1" wrap="square" lIns="190525" tIns="330200" rIns="190525" bIns="330200" anchor="t" anchorCtr="0">
              <a:noAutofit/>
            </a:bodyPr>
            <a:lstStyle/>
            <a:p>
              <a:pPr marL="0" marR="0" lvl="0" indent="0" algn="l" rtl="0">
                <a:lnSpc>
                  <a:spcPct val="90000"/>
                </a:lnSpc>
                <a:spcBef>
                  <a:spcPts val="0"/>
                </a:spcBef>
                <a:spcAft>
                  <a:spcPts val="0"/>
                </a:spcAft>
                <a:buClr>
                  <a:srgbClr val="000000"/>
                </a:buClr>
                <a:buSzPts val="2600"/>
                <a:buFont typeface="Arial"/>
                <a:buNone/>
              </a:pPr>
              <a:endParaRPr sz="2600" b="0" i="0" u="none" strike="noStrike" cap="none">
                <a:solidFill>
                  <a:schemeClr val="lt2"/>
                </a:solidFill>
                <a:latin typeface="Arial"/>
                <a:ea typeface="Arial"/>
                <a:cs typeface="Arial"/>
                <a:sym typeface="Arial"/>
              </a:endParaRPr>
            </a:p>
          </p:txBody>
        </p:sp>
      </p:grpSp>
      <p:sp>
        <p:nvSpPr>
          <p:cNvPr id="192" name="Google Shape;192;p23"/>
          <p:cNvSpPr/>
          <p:nvPr/>
        </p:nvSpPr>
        <p:spPr>
          <a:xfrm>
            <a:off x="8780200" y="3295980"/>
            <a:ext cx="2338882"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solidFill>
                  <a:schemeClr val="accent5"/>
                </a:solidFill>
                <a:latin typeface="Calibri" panose="020F0502020204030204" pitchFamily="34" charset="0"/>
                <a:cs typeface="Calibri" panose="020F0502020204030204" pitchFamily="34" charset="0"/>
              </a:rPr>
              <a:t>Appreciation for the role planning plays in the delivery of online lessons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sp>
        <p:nvSpPr>
          <p:cNvPr id="193" name="Google Shape;193;p23"/>
          <p:cNvSpPr/>
          <p:nvPr/>
        </p:nvSpPr>
        <p:spPr>
          <a:xfrm>
            <a:off x="1520106" y="3287286"/>
            <a:ext cx="2166692"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solidFill>
                  <a:schemeClr val="accent5"/>
                </a:solidFill>
                <a:latin typeface="Calibri" panose="020F0502020204030204" pitchFamily="34" charset="0"/>
                <a:cs typeface="Calibri" panose="020F0502020204030204" pitchFamily="34" charset="0"/>
                <a:sym typeface="Arial"/>
              </a:rPr>
              <a:t>Increased awareness of online learning strategies that engage students</a:t>
            </a:r>
            <a:endParaRPr sz="20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nvGrpSpPr>
          <p:cNvPr id="194" name="Google Shape;194;p23" descr="Number one"/>
          <p:cNvGrpSpPr/>
          <p:nvPr/>
        </p:nvGrpSpPr>
        <p:grpSpPr>
          <a:xfrm>
            <a:off x="2005121" y="2028296"/>
            <a:ext cx="1026503" cy="1026503"/>
            <a:chOff x="711856" y="360116"/>
            <a:chExt cx="1026503" cy="1026503"/>
          </a:xfrm>
        </p:grpSpPr>
        <p:sp>
          <p:nvSpPr>
            <p:cNvPr id="195" name="Google Shape;195;p23"/>
            <p:cNvSpPr/>
            <p:nvPr/>
          </p:nvSpPr>
          <p:spPr>
            <a:xfrm>
              <a:off x="711856" y="360116"/>
              <a:ext cx="1026503" cy="1026503"/>
            </a:xfrm>
            <a:prstGeom prst="ellipse">
              <a:avLst/>
            </a:prstGeom>
            <a:solidFill>
              <a:srgbClr val="0B3A66"/>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3"/>
            <p:cNvSpPr txBox="1"/>
            <p:nvPr/>
          </p:nvSpPr>
          <p:spPr>
            <a:xfrm>
              <a:off x="862184" y="510444"/>
              <a:ext cx="725847" cy="725847"/>
            </a:xfrm>
            <a:prstGeom prst="rect">
              <a:avLst/>
            </a:prstGeom>
            <a:solidFill>
              <a:srgbClr val="0B3A66"/>
            </a:solidFill>
            <a:ln>
              <a:noFill/>
            </a:ln>
          </p:spPr>
          <p:txBody>
            <a:bodyPr spcFirstLastPara="1" wrap="square" lIns="80025" tIns="12700" rIns="80025" bIns="12700"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D228-D6E7-1948-9DC6-8F8E4F3D9856}"/>
              </a:ext>
            </a:extLst>
          </p:cNvPr>
          <p:cNvSpPr>
            <a:spLocks noGrp="1"/>
          </p:cNvSpPr>
          <p:nvPr>
            <p:ph type="title"/>
          </p:nvPr>
        </p:nvSpPr>
        <p:spPr/>
        <p:txBody>
          <a:bodyPr/>
          <a:lstStyle/>
          <a:p>
            <a:r>
              <a:rPr lang="en-US" dirty="0"/>
              <a:t>What questions might you have?</a:t>
            </a:r>
          </a:p>
        </p:txBody>
      </p:sp>
    </p:spTree>
    <p:extLst>
      <p:ext uri="{BB962C8B-B14F-4D97-AF65-F5344CB8AC3E}">
        <p14:creationId xmlns:p14="http://schemas.microsoft.com/office/powerpoint/2010/main" val="1911903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4400"/>
              <a:buFont typeface="Calibri"/>
              <a:buNone/>
            </a:pPr>
            <a:r>
              <a:rPr lang="en-US" sz="4400" b="0" i="0" u="none" strike="noStrike" cap="none">
                <a:solidFill>
                  <a:srgbClr val="1F497D"/>
                </a:solidFill>
                <a:latin typeface="Calibri"/>
                <a:ea typeface="Calibri"/>
                <a:cs typeface="Calibri"/>
                <a:sym typeface="Calibri"/>
              </a:rPr>
              <a:t>Webinar Location</a:t>
            </a:r>
            <a:endParaRPr/>
          </a:p>
        </p:txBody>
      </p:sp>
      <p:sp>
        <p:nvSpPr>
          <p:cNvPr id="449" name="Google Shape;449;p55"/>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228600" lvl="0" indent="-228600" algn="l" rtl="0">
              <a:lnSpc>
                <a:spcPct val="90000"/>
              </a:lnSpc>
              <a:spcBef>
                <a:spcPts val="0"/>
              </a:spcBef>
              <a:spcAft>
                <a:spcPts val="0"/>
              </a:spcAft>
              <a:buClr>
                <a:srgbClr val="1F497D"/>
              </a:buClr>
              <a:buSzPts val="2800"/>
              <a:buChar char="•"/>
            </a:pPr>
            <a:r>
              <a:rPr lang="en-US" sz="2800" b="0" i="0" u="none" strike="noStrike" cap="none" dirty="0">
                <a:solidFill>
                  <a:srgbClr val="1F497D"/>
                </a:solidFill>
                <a:latin typeface="Calibri"/>
                <a:ea typeface="Calibri"/>
                <a:cs typeface="Calibri"/>
                <a:sym typeface="Calibri"/>
              </a:rPr>
              <a:t>Once the webinar is finished and rendered, it will be uploaded to the MAC website and avail</a:t>
            </a:r>
            <a:r>
              <a:rPr lang="en-US" dirty="0"/>
              <a:t>able for viewing</a:t>
            </a:r>
            <a:r>
              <a:rPr lang="en-US" sz="2800" b="0" i="0" u="none" strike="noStrike" cap="none" dirty="0">
                <a:solidFill>
                  <a:srgbClr val="1F497D"/>
                </a:solidFill>
                <a:latin typeface="Calibri"/>
                <a:ea typeface="Calibri"/>
                <a:cs typeface="Calibri"/>
                <a:sym typeface="Calibri"/>
              </a:rPr>
              <a:t>.</a:t>
            </a:r>
            <a:endParaRPr dirty="0"/>
          </a:p>
          <a:p>
            <a:pPr marL="228600" lvl="0" indent="-228600" algn="l" rtl="0">
              <a:lnSpc>
                <a:spcPct val="90000"/>
              </a:lnSpc>
              <a:spcBef>
                <a:spcPts val="1000"/>
              </a:spcBef>
              <a:spcAft>
                <a:spcPts val="0"/>
              </a:spcAft>
              <a:buClr>
                <a:srgbClr val="1F497D"/>
              </a:buClr>
              <a:buSzPts val="2800"/>
              <a:buChar char="•"/>
            </a:pPr>
            <a:r>
              <a:rPr lang="en-US" sz="2800" b="0" i="0" u="none" strike="noStrike" cap="none" dirty="0">
                <a:solidFill>
                  <a:srgbClr val="1F497D"/>
                </a:solidFill>
                <a:latin typeface="Calibri"/>
                <a:ea typeface="Calibri"/>
                <a:cs typeface="Calibri"/>
                <a:sym typeface="Calibri"/>
              </a:rPr>
              <a:t>Don’t forget to check out the other valuable resources on the MAC website:</a:t>
            </a:r>
            <a:endParaRPr dirty="0"/>
          </a:p>
          <a:p>
            <a:pPr marL="457200" lvl="1" indent="0" algn="l" rtl="0">
              <a:lnSpc>
                <a:spcPct val="90000"/>
              </a:lnSpc>
              <a:spcBef>
                <a:spcPts val="1000"/>
              </a:spcBef>
              <a:spcAft>
                <a:spcPts val="0"/>
              </a:spcAft>
              <a:buSzPts val="2800"/>
              <a:buNone/>
            </a:pPr>
            <a:r>
              <a:rPr lang="en-US" u="sng" dirty="0">
                <a:solidFill>
                  <a:schemeClr val="hlink"/>
                </a:solidFill>
                <a:hlinkClick r:id="rId3"/>
              </a:rPr>
              <a:t>https://www.michiganassessmentconsortium.org</a:t>
            </a:r>
            <a:r>
              <a:rPr lang="en-US" dirty="0"/>
              <a:t>  </a:t>
            </a:r>
            <a:endParaRPr b="0" i="0" u="none" strike="noStrike" cap="none" dirty="0">
              <a:solidFill>
                <a:srgbClr val="1F497D"/>
              </a:solidFill>
              <a:latin typeface="Calibri"/>
              <a:ea typeface="Calibri"/>
              <a:cs typeface="Calibri"/>
              <a:sym typeface="Calibri"/>
            </a:endParaRPr>
          </a:p>
          <a:p>
            <a:pPr marL="228600" lvl="0" indent="-228600" algn="l" rtl="0">
              <a:lnSpc>
                <a:spcPct val="90000"/>
              </a:lnSpc>
              <a:spcBef>
                <a:spcPts val="1000"/>
              </a:spcBef>
              <a:spcAft>
                <a:spcPts val="0"/>
              </a:spcAft>
              <a:buClr>
                <a:srgbClr val="1F497D"/>
              </a:buClr>
              <a:buSzPts val="2800"/>
              <a:buChar char="•"/>
            </a:pPr>
            <a:r>
              <a:rPr lang="en-US" dirty="0"/>
              <a:t>and the FAME website:</a:t>
            </a:r>
            <a:endParaRPr dirty="0"/>
          </a:p>
          <a:p>
            <a:pPr marL="457200" lvl="1" indent="0" algn="l" rtl="0">
              <a:lnSpc>
                <a:spcPct val="90000"/>
              </a:lnSpc>
              <a:spcBef>
                <a:spcPts val="1000"/>
              </a:spcBef>
              <a:spcAft>
                <a:spcPts val="0"/>
              </a:spcAft>
              <a:buSzPts val="2800"/>
              <a:buNone/>
            </a:pPr>
            <a:r>
              <a:rPr lang="en-US" u="sng" dirty="0">
                <a:solidFill>
                  <a:schemeClr val="hlink"/>
                </a:solidFill>
                <a:hlinkClick r:id="rId4"/>
              </a:rPr>
              <a:t>https://famemichigan.org</a:t>
            </a: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p:txBody>
      </p:sp>
      <p:pic>
        <p:nvPicPr>
          <p:cNvPr id="450" name="Google Shape;450;p55" descr="Picture 31"/>
          <p:cNvPicPr preferRelativeResize="0"/>
          <p:nvPr/>
        </p:nvPicPr>
        <p:blipFill rotWithShape="1">
          <a:blip r:embed="rId5">
            <a:alphaModFix/>
          </a:blip>
          <a:srcRect/>
          <a:stretch/>
        </p:blipFill>
        <p:spPr>
          <a:xfrm>
            <a:off x="10534708" y="159661"/>
            <a:ext cx="1565775" cy="5284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1F497D"/>
              </a:buClr>
              <a:buSzPts val="4100"/>
              <a:buFont typeface="Calibri"/>
              <a:buNone/>
            </a:pPr>
            <a:r>
              <a:rPr lang="en-US" sz="4100" dirty="0">
                <a:latin typeface="Calibri"/>
                <a:ea typeface="Calibri"/>
                <a:cs typeface="Calibri"/>
                <a:sym typeface="Calibri"/>
              </a:rPr>
              <a:t>Thank you!</a:t>
            </a:r>
            <a:endParaRPr dirty="0"/>
          </a:p>
        </p:txBody>
      </p:sp>
      <p:sp>
        <p:nvSpPr>
          <p:cNvPr id="462" name="Google Shape;462;p57"/>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228600" lvl="0" indent="-228600" algn="l" rtl="0">
              <a:lnSpc>
                <a:spcPct val="90000"/>
              </a:lnSpc>
              <a:spcBef>
                <a:spcPts val="0"/>
              </a:spcBef>
              <a:spcAft>
                <a:spcPts val="0"/>
              </a:spcAft>
              <a:buClr>
                <a:srgbClr val="1F497D"/>
              </a:buClr>
              <a:buSzPts val="2800"/>
              <a:buChar char="•"/>
            </a:pPr>
            <a:r>
              <a:rPr lang="en-US" dirty="0"/>
              <a:t>T</a:t>
            </a:r>
            <a:r>
              <a:rPr lang="en-US" sz="2800" b="0" i="0" u="none" strike="noStrike" cap="none" dirty="0">
                <a:solidFill>
                  <a:srgbClr val="1F497D"/>
                </a:solidFill>
                <a:latin typeface="Calibri"/>
                <a:ea typeface="Calibri"/>
                <a:cs typeface="Calibri"/>
                <a:sym typeface="Calibri"/>
              </a:rPr>
              <a:t>hank you to all of you for joining us this afternoon; we appreciate your involvement</a:t>
            </a:r>
            <a:r>
              <a:rPr lang="en-US" dirty="0"/>
              <a:t> today and throughout the series</a:t>
            </a:r>
            <a:endParaRPr lang="en-US" sz="2800" b="0" i="0" u="none" strike="noStrike" cap="none" dirty="0">
              <a:solidFill>
                <a:srgbClr val="1F497D"/>
              </a:solidFill>
              <a:latin typeface="Calibri"/>
              <a:ea typeface="Calibri"/>
              <a:cs typeface="Calibri"/>
              <a:sym typeface="Calibri"/>
            </a:endParaRPr>
          </a:p>
          <a:p>
            <a:pPr marL="228600" lvl="0" indent="-228600" algn="l" rtl="0">
              <a:lnSpc>
                <a:spcPct val="90000"/>
              </a:lnSpc>
              <a:spcBef>
                <a:spcPts val="0"/>
              </a:spcBef>
              <a:spcAft>
                <a:spcPts val="0"/>
              </a:spcAft>
              <a:buClr>
                <a:srgbClr val="1F497D"/>
              </a:buClr>
              <a:buSzPts val="2800"/>
              <a:buChar char="•"/>
            </a:pPr>
            <a:endParaRPr lang="en-US" dirty="0"/>
          </a:p>
          <a:p>
            <a:pPr marL="228600" lvl="0" indent="-228600" algn="l" rtl="0">
              <a:lnSpc>
                <a:spcPct val="90000"/>
              </a:lnSpc>
              <a:spcBef>
                <a:spcPts val="0"/>
              </a:spcBef>
              <a:spcAft>
                <a:spcPts val="0"/>
              </a:spcAft>
              <a:buClr>
                <a:srgbClr val="1F497D"/>
              </a:buClr>
              <a:buSzPts val="2800"/>
              <a:buChar char="•"/>
            </a:pPr>
            <a:r>
              <a:rPr lang="en-US" dirty="0"/>
              <a:t>Thanks to Wayne RESA and </a:t>
            </a:r>
          </a:p>
          <a:p>
            <a:pPr marL="228600" lvl="0" indent="-228600" algn="l" rtl="0">
              <a:lnSpc>
                <a:spcPct val="90000"/>
              </a:lnSpc>
              <a:spcBef>
                <a:spcPts val="0"/>
              </a:spcBef>
              <a:spcAft>
                <a:spcPts val="0"/>
              </a:spcAft>
              <a:buClr>
                <a:srgbClr val="1F497D"/>
              </a:buClr>
              <a:buSzPts val="2800"/>
              <a:buChar char="•"/>
            </a:pPr>
            <a:endParaRPr lang="en-US" dirty="0"/>
          </a:p>
          <a:p>
            <a:pPr marL="228600" lvl="0" indent="-228600" algn="l" rtl="0">
              <a:lnSpc>
                <a:spcPct val="90000"/>
              </a:lnSpc>
              <a:spcBef>
                <a:spcPts val="0"/>
              </a:spcBef>
              <a:spcAft>
                <a:spcPts val="0"/>
              </a:spcAft>
              <a:buClr>
                <a:srgbClr val="1F497D"/>
              </a:buClr>
              <a:buSzPts val="2800"/>
              <a:buChar char="•"/>
            </a:pPr>
            <a:r>
              <a:rPr lang="en-US" dirty="0"/>
              <a:t>Special thanks to Michigan Great Lakes Virtual Academy.</a:t>
            </a:r>
            <a:endParaRPr dirty="0"/>
          </a:p>
        </p:txBody>
      </p:sp>
      <p:pic>
        <p:nvPicPr>
          <p:cNvPr id="463" name="Google Shape;463;p57" descr="Picture 31"/>
          <p:cNvPicPr preferRelativeResize="0"/>
          <p:nvPr/>
        </p:nvPicPr>
        <p:blipFill rotWithShape="1">
          <a:blip r:embed="rId3">
            <a:alphaModFix/>
          </a:blip>
          <a:srcRect/>
          <a:stretch/>
        </p:blipFill>
        <p:spPr>
          <a:xfrm>
            <a:off x="10489341" y="182344"/>
            <a:ext cx="1565775" cy="5284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4"/>
          <p:cNvSpPr txBox="1">
            <a:spLocks noGrp="1"/>
          </p:cNvSpPr>
          <p:nvPr>
            <p:ph type="title"/>
          </p:nvPr>
        </p:nvSpPr>
        <p:spPr>
          <a:xfrm>
            <a:off x="0" y="2897115"/>
            <a:ext cx="12192000" cy="1159771"/>
          </a:xfrm>
          <a:prstGeom prst="rect">
            <a:avLst/>
          </a:prstGeom>
          <a:noFill/>
          <a:ln>
            <a:noFill/>
          </a:ln>
        </p:spPr>
        <p:txBody>
          <a:bodyPr spcFirstLastPara="1" wrap="square" lIns="45700" tIns="45700" rIns="45700" bIns="45700" anchor="b" anchorCtr="0">
            <a:noAutofit/>
          </a:bodyPr>
          <a:lstStyle/>
          <a:p>
            <a:pPr marL="0" lvl="0" indent="0" algn="ctr" rtl="0">
              <a:lnSpc>
                <a:spcPct val="90000"/>
              </a:lnSpc>
              <a:spcBef>
                <a:spcPts val="0"/>
              </a:spcBef>
              <a:spcAft>
                <a:spcPts val="0"/>
              </a:spcAft>
              <a:buClr>
                <a:srgbClr val="1F497D"/>
              </a:buClr>
              <a:buSzPts val="6000"/>
              <a:buFont typeface="Calibri"/>
              <a:buNone/>
            </a:pPr>
            <a:r>
              <a:rPr lang="en-US" dirty="0"/>
              <a:t>Exit Ticket  </a:t>
            </a:r>
            <a:endParaRPr dirty="0"/>
          </a:p>
        </p:txBody>
      </p:sp>
      <p:sp>
        <p:nvSpPr>
          <p:cNvPr id="442" name="Google Shape;442;p54"/>
          <p:cNvSpPr/>
          <p:nvPr/>
        </p:nvSpPr>
        <p:spPr>
          <a:xfrm>
            <a:off x="405667" y="5103943"/>
            <a:ext cx="11453824" cy="8925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Respond in the chat box to the following </a:t>
            </a:r>
            <a:r>
              <a:rPr lang="en-US" sz="2400" dirty="0">
                <a:latin typeface="Calibri" panose="020F0502020204030204" pitchFamily="34" charset="0"/>
                <a:cs typeface="Calibri" panose="020F0502020204030204" pitchFamily="34" charset="0"/>
              </a:rPr>
              <a:t>prompt</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endParaRPr lang="en-US" sz="2800" b="1"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58"/>
          <p:cNvSpPr txBox="1"/>
          <p:nvPr/>
        </p:nvSpPr>
        <p:spPr>
          <a:xfrm>
            <a:off x="910770" y="1880458"/>
            <a:ext cx="10515600" cy="4389713"/>
          </a:xfrm>
          <a:prstGeom prst="rect">
            <a:avLst/>
          </a:prstGeom>
          <a:noFill/>
          <a:ln>
            <a:noFill/>
          </a:ln>
        </p:spPr>
        <p:txBody>
          <a:bodyPr spcFirstLastPara="1" wrap="square" lIns="45700" tIns="45700" rIns="45700" bIns="45700" anchor="t" anchorCtr="0">
            <a:noAutofit/>
          </a:bodyPr>
          <a:lstStyle/>
          <a:p>
            <a:pPr algn="ctr">
              <a:lnSpc>
                <a:spcPct val="90000"/>
              </a:lnSpc>
              <a:buSzPts val="6000"/>
            </a:pPr>
            <a:endParaRPr lang="en-US" sz="3600" dirty="0">
              <a:solidFill>
                <a:srgbClr val="1F497D"/>
              </a:solidFill>
              <a:latin typeface="Calibri" panose="020F0502020204030204" pitchFamily="34" charset="0"/>
              <a:ea typeface="Calibri"/>
              <a:cs typeface="Calibri" panose="020F0502020204030204" pitchFamily="34" charset="0"/>
              <a:sym typeface="Calibri"/>
            </a:endParaRPr>
          </a:p>
        </p:txBody>
      </p:sp>
      <p:pic>
        <p:nvPicPr>
          <p:cNvPr id="2" name="Picture 1">
            <a:extLst>
              <a:ext uri="{FF2B5EF4-FFF2-40B4-BE49-F238E27FC236}">
                <a16:creationId xmlns:a16="http://schemas.microsoft.com/office/drawing/2014/main" id="{F0396E73-CB97-48C4-B7AB-385DAA7452AF}"/>
              </a:ext>
            </a:extLst>
          </p:cNvPr>
          <p:cNvPicPr>
            <a:picLocks noChangeAspect="1"/>
          </p:cNvPicPr>
          <p:nvPr/>
        </p:nvPicPr>
        <p:blipFill>
          <a:blip r:embed="rId3"/>
          <a:stretch>
            <a:fillRect/>
          </a:stretch>
        </p:blipFill>
        <p:spPr>
          <a:xfrm>
            <a:off x="-26125" y="209006"/>
            <a:ext cx="12218125" cy="66489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FDB50-07B9-4E45-A6BD-492E045913E6}"/>
              </a:ext>
            </a:extLst>
          </p:cNvPr>
          <p:cNvPicPr>
            <a:picLocks noChangeAspect="1"/>
          </p:cNvPicPr>
          <p:nvPr/>
        </p:nvPicPr>
        <p:blipFill>
          <a:blip r:embed="rId2"/>
          <a:stretch>
            <a:fillRect/>
          </a:stretch>
        </p:blipFill>
        <p:spPr>
          <a:xfrm>
            <a:off x="56148" y="0"/>
            <a:ext cx="12079704" cy="6858000"/>
          </a:xfrm>
          <a:prstGeom prst="rect">
            <a:avLst/>
          </a:prstGeom>
        </p:spPr>
      </p:pic>
    </p:spTree>
    <p:extLst>
      <p:ext uri="{BB962C8B-B14F-4D97-AF65-F5344CB8AC3E}">
        <p14:creationId xmlns:p14="http://schemas.microsoft.com/office/powerpoint/2010/main" val="138794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263751-46E9-4BE9-85FD-6AEA1AFAA08D}"/>
              </a:ext>
            </a:extLst>
          </p:cNvPr>
          <p:cNvPicPr>
            <a:picLocks noChangeAspect="1"/>
          </p:cNvPicPr>
          <p:nvPr/>
        </p:nvPicPr>
        <p:blipFill>
          <a:blip r:embed="rId2"/>
          <a:stretch>
            <a:fillRect/>
          </a:stretch>
        </p:blipFill>
        <p:spPr>
          <a:xfrm>
            <a:off x="0" y="128337"/>
            <a:ext cx="12191999" cy="6729663"/>
          </a:xfrm>
          <a:prstGeom prst="rect">
            <a:avLst/>
          </a:prstGeom>
        </p:spPr>
      </p:pic>
    </p:spTree>
    <p:extLst>
      <p:ext uri="{BB962C8B-B14F-4D97-AF65-F5344CB8AC3E}">
        <p14:creationId xmlns:p14="http://schemas.microsoft.com/office/powerpoint/2010/main" val="2043401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A1799-4177-453E-9700-F7AA930D02DC}"/>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5046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1800"/>
              <a:buNone/>
            </a:pPr>
            <a:r>
              <a:rPr lang="en-US" sz="3200" dirty="0"/>
              <a:t>How does FAME define the formative assessment process?</a:t>
            </a:r>
            <a:endParaRPr dirty="0"/>
          </a:p>
        </p:txBody>
      </p:sp>
      <p:sp>
        <p:nvSpPr>
          <p:cNvPr id="208" name="Google Shape;208;p25"/>
          <p:cNvSpPr txBox="1">
            <a:spLocks noGrp="1"/>
          </p:cNvSpPr>
          <p:nvPr>
            <p:ph type="body" idx="1"/>
          </p:nvPr>
        </p:nvSpPr>
        <p:spPr>
          <a:xfrm>
            <a:off x="838200" y="1825625"/>
            <a:ext cx="10515600" cy="4351338"/>
          </a:xfrm>
          <a:prstGeom prst="rect">
            <a:avLst/>
          </a:prstGeom>
          <a:solidFill>
            <a:srgbClr val="CAE2E8">
              <a:alpha val="88627"/>
            </a:srgbClr>
          </a:solidFill>
          <a:ln w="12700" cap="flat" cmpd="sng">
            <a:solidFill>
              <a:srgbClr val="CAE2E8">
                <a:alpha val="88627"/>
              </a:srgbClr>
            </a:solidFill>
            <a:prstDash val="solid"/>
            <a:miter lim="8000"/>
            <a:headEnd type="none" w="sm" len="sm"/>
            <a:tailEnd type="none" w="sm" len="sm"/>
          </a:ln>
        </p:spPr>
        <p:txBody>
          <a:bodyPr spcFirstLastPara="1" wrap="square" lIns="45700" tIns="45700" rIns="45700" bIns="45700" anchor="t" anchorCtr="0">
            <a:noAutofit/>
          </a:bodyPr>
          <a:lstStyle/>
          <a:p>
            <a:pPr marL="0" lvl="0" indent="0" algn="ctr"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r>
              <a:rPr lang="en-US"/>
              <a:t>“Formative assessment is a planned, ongoing process used by all students and teachers during learning and teaching to elicit and use evidence of student learning to improve student understanding of intended disciplinary learning outcomes and support students to become more self-directed learners.” </a:t>
            </a:r>
            <a:endParaRPr/>
          </a:p>
          <a:p>
            <a:pPr marL="0" lvl="0" indent="0" algn="ctr" rtl="0">
              <a:lnSpc>
                <a:spcPct val="90000"/>
              </a:lnSpc>
              <a:spcBef>
                <a:spcPts val="1000"/>
              </a:spcBef>
              <a:spcAft>
                <a:spcPts val="0"/>
              </a:spcAft>
              <a:buSzPts val="1800"/>
              <a:buNone/>
            </a:pPr>
            <a:r>
              <a:rPr lang="en-US"/>
              <a:t>(CCSSO FAST SCASS, revised June 2017)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C179-905B-40F5-A9AD-D0D27CE6DE36}"/>
              </a:ext>
            </a:extLst>
          </p:cNvPr>
          <p:cNvSpPr>
            <a:spLocks noGrp="1"/>
          </p:cNvSpPr>
          <p:nvPr>
            <p:ph type="title"/>
          </p:nvPr>
        </p:nvSpPr>
        <p:spPr>
          <a:xfrm>
            <a:off x="0" y="2897115"/>
            <a:ext cx="12192000" cy="1915517"/>
          </a:xfrm>
        </p:spPr>
        <p:txBody>
          <a:bodyPr/>
          <a:lstStyle/>
          <a:p>
            <a:r>
              <a:rPr lang="en-US" dirty="0">
                <a:solidFill>
                  <a:srgbClr val="002060"/>
                </a:solidFill>
              </a:rPr>
              <a:t>Thinking back and moving forward</a:t>
            </a:r>
            <a:br>
              <a:rPr lang="en-US" dirty="0">
                <a:solidFill>
                  <a:srgbClr val="002060"/>
                </a:solidFill>
              </a:rPr>
            </a:br>
            <a:endParaRPr lang="en-US" dirty="0"/>
          </a:p>
        </p:txBody>
      </p:sp>
    </p:spTree>
    <p:extLst>
      <p:ext uri="{BB962C8B-B14F-4D97-AF65-F5344CB8AC3E}">
        <p14:creationId xmlns:p14="http://schemas.microsoft.com/office/powerpoint/2010/main" val="19277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5684-9CC7-4FCC-A106-B6C3A75CE98D}"/>
              </a:ext>
            </a:extLst>
          </p:cNvPr>
          <p:cNvSpPr>
            <a:spLocks noGrp="1"/>
          </p:cNvSpPr>
          <p:nvPr>
            <p:ph type="title"/>
          </p:nvPr>
        </p:nvSpPr>
        <p:spPr>
          <a:xfrm>
            <a:off x="357051" y="103868"/>
            <a:ext cx="10515600" cy="1325563"/>
          </a:xfrm>
        </p:spPr>
        <p:txBody>
          <a:bodyPr/>
          <a:lstStyle/>
          <a:p>
            <a:endParaRPr lang="en-US" dirty="0"/>
          </a:p>
        </p:txBody>
      </p:sp>
      <p:pic>
        <p:nvPicPr>
          <p:cNvPr id="4" name="Picture 3">
            <a:extLst>
              <a:ext uri="{FF2B5EF4-FFF2-40B4-BE49-F238E27FC236}">
                <a16:creationId xmlns:a16="http://schemas.microsoft.com/office/drawing/2014/main" id="{07938DA7-0DE0-4899-856F-8E2C68702178}"/>
              </a:ext>
            </a:extLst>
          </p:cNvPr>
          <p:cNvPicPr>
            <a:picLocks noChangeAspect="1"/>
          </p:cNvPicPr>
          <p:nvPr/>
        </p:nvPicPr>
        <p:blipFill>
          <a:blip r:embed="rId2"/>
          <a:stretch>
            <a:fillRect/>
          </a:stretch>
        </p:blipFill>
        <p:spPr>
          <a:xfrm>
            <a:off x="0" y="0"/>
            <a:ext cx="12072257" cy="6858000"/>
          </a:xfrm>
          <a:prstGeom prst="rect">
            <a:avLst/>
          </a:prstGeom>
        </p:spPr>
      </p:pic>
      <p:sp>
        <p:nvSpPr>
          <p:cNvPr id="5" name="TextBox 4">
            <a:extLst>
              <a:ext uri="{FF2B5EF4-FFF2-40B4-BE49-F238E27FC236}">
                <a16:creationId xmlns:a16="http://schemas.microsoft.com/office/drawing/2014/main" id="{7828312B-6E70-4CE3-AD51-8210CF7D8254}"/>
              </a:ext>
            </a:extLst>
          </p:cNvPr>
          <p:cNvSpPr txBox="1"/>
          <p:nvPr/>
        </p:nvSpPr>
        <p:spPr>
          <a:xfrm>
            <a:off x="815168" y="474261"/>
            <a:ext cx="8399418" cy="584775"/>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Think back on Session 1 April 23rd..</a:t>
            </a:r>
          </a:p>
        </p:txBody>
      </p:sp>
    </p:spTree>
    <p:extLst>
      <p:ext uri="{BB962C8B-B14F-4D97-AF65-F5344CB8AC3E}">
        <p14:creationId xmlns:p14="http://schemas.microsoft.com/office/powerpoint/2010/main" val="236264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A489-536B-474A-AF39-4FCDF2987E14}"/>
              </a:ext>
            </a:extLst>
          </p:cNvPr>
          <p:cNvSpPr>
            <a:spLocks noGrp="1"/>
          </p:cNvSpPr>
          <p:nvPr>
            <p:ph type="title"/>
          </p:nvPr>
        </p:nvSpPr>
        <p:spPr>
          <a:xfrm>
            <a:off x="7488590" y="1633120"/>
            <a:ext cx="4389120" cy="4351338"/>
          </a:xfrm>
        </p:spPr>
        <p:txBody>
          <a:bodyPr/>
          <a:lstStyle/>
          <a:p>
            <a:pPr algn="ctr"/>
            <a:r>
              <a:rPr lang="en-US" sz="3200" dirty="0"/>
              <a:t>In the chat box…</a:t>
            </a:r>
            <a:br>
              <a:rPr lang="en-US" sz="3200" dirty="0"/>
            </a:br>
            <a:br>
              <a:rPr lang="en-US" sz="3200" dirty="0"/>
            </a:br>
            <a:r>
              <a:rPr lang="en-US" sz="3200" dirty="0"/>
              <a:t>In a few words, how would you describe your </a:t>
            </a:r>
            <a:r>
              <a:rPr lang="en-US" sz="3200" b="1" dirty="0"/>
              <a:t>current</a:t>
            </a:r>
            <a:r>
              <a:rPr lang="en-US" sz="3200" dirty="0"/>
              <a:t> state of </a:t>
            </a:r>
            <a:br>
              <a:rPr lang="en-US" sz="3200" dirty="0"/>
            </a:br>
            <a:r>
              <a:rPr lang="en-US" sz="3200" dirty="0"/>
              <a:t>providing online learning?</a:t>
            </a:r>
          </a:p>
        </p:txBody>
      </p:sp>
      <p:sp>
        <p:nvSpPr>
          <p:cNvPr id="3" name="Text Placeholder 2">
            <a:extLst>
              <a:ext uri="{FF2B5EF4-FFF2-40B4-BE49-F238E27FC236}">
                <a16:creationId xmlns:a16="http://schemas.microsoft.com/office/drawing/2014/main" id="{F62CDB41-749D-4830-8478-5F84ED3729EC}"/>
              </a:ext>
            </a:extLst>
          </p:cNvPr>
          <p:cNvSpPr>
            <a:spLocks noGrp="1"/>
          </p:cNvSpPr>
          <p:nvPr>
            <p:ph type="body" idx="1"/>
          </p:nvPr>
        </p:nvSpPr>
        <p:spPr>
          <a:xfrm>
            <a:off x="838200" y="1825625"/>
            <a:ext cx="6161116" cy="4351338"/>
          </a:xfrm>
        </p:spPr>
        <p:txBody>
          <a:bodyPr/>
          <a:lstStyle/>
          <a:p>
            <a:pPr marL="114300" lvl="0" indent="0" algn="ctr">
              <a:buNone/>
            </a:pPr>
            <a:r>
              <a:rPr lang="en-US" sz="3200" i="1" dirty="0"/>
              <a:t>“Making major changes does not necessarily mean that teachers need to learn afresh how to teach.  Instead, they need to use their existing skills and knowledge differently for a new purpose.” </a:t>
            </a:r>
          </a:p>
          <a:p>
            <a:pPr marL="114300" lvl="0" indent="0" algn="ctr">
              <a:buNone/>
            </a:pPr>
            <a:endParaRPr lang="en-US" dirty="0"/>
          </a:p>
          <a:p>
            <a:pPr marL="114300" lvl="0" indent="0" algn="ctr">
              <a:buNone/>
            </a:pPr>
            <a:r>
              <a:rPr lang="en-US" dirty="0"/>
              <a:t>		</a:t>
            </a:r>
            <a:endParaRPr lang="en-US" sz="3200" dirty="0"/>
          </a:p>
        </p:txBody>
      </p:sp>
      <p:pic>
        <p:nvPicPr>
          <p:cNvPr id="4" name="Picture 3">
            <a:extLst>
              <a:ext uri="{FF2B5EF4-FFF2-40B4-BE49-F238E27FC236}">
                <a16:creationId xmlns:a16="http://schemas.microsoft.com/office/drawing/2014/main" id="{7785826C-DB0E-4D23-975D-42478EFE8D97}"/>
              </a:ext>
            </a:extLst>
          </p:cNvPr>
          <p:cNvPicPr>
            <a:picLocks noChangeAspect="1"/>
          </p:cNvPicPr>
          <p:nvPr/>
        </p:nvPicPr>
        <p:blipFill>
          <a:blip r:embed="rId2"/>
          <a:stretch>
            <a:fillRect/>
          </a:stretch>
        </p:blipFill>
        <p:spPr>
          <a:xfrm>
            <a:off x="348926" y="4854632"/>
            <a:ext cx="2027167" cy="1745817"/>
          </a:xfrm>
          <a:prstGeom prst="rect">
            <a:avLst/>
          </a:prstGeom>
          <a:ln w="38100">
            <a:solidFill>
              <a:schemeClr val="tx1"/>
            </a:solidFill>
          </a:ln>
        </p:spPr>
      </p:pic>
      <p:sp>
        <p:nvSpPr>
          <p:cNvPr id="6" name="TextBox 5">
            <a:extLst>
              <a:ext uri="{FF2B5EF4-FFF2-40B4-BE49-F238E27FC236}">
                <a16:creationId xmlns:a16="http://schemas.microsoft.com/office/drawing/2014/main" id="{FC8A1378-DC68-4D7B-ABAA-2F57A6812712}"/>
              </a:ext>
            </a:extLst>
          </p:cNvPr>
          <p:cNvSpPr txBox="1"/>
          <p:nvPr/>
        </p:nvSpPr>
        <p:spPr>
          <a:xfrm>
            <a:off x="838200" y="296316"/>
            <a:ext cx="8770560" cy="769441"/>
          </a:xfrm>
          <a:prstGeom prst="rect">
            <a:avLst/>
          </a:prstGeom>
          <a:noFill/>
        </p:spPr>
        <p:txBody>
          <a:bodyPr wrap="square" rtlCol="0">
            <a:spAutoFit/>
          </a:bodyPr>
          <a:lstStyle/>
          <a:p>
            <a:r>
              <a:rPr lang="en-US" sz="4400" dirty="0">
                <a:solidFill>
                  <a:srgbClr val="002060"/>
                </a:solidFill>
                <a:latin typeface="Calibri" panose="020F0502020204030204" pitchFamily="34" charset="0"/>
                <a:cs typeface="Calibri" panose="020F0502020204030204" pitchFamily="34" charset="0"/>
              </a:rPr>
              <a:t>Margaret Heritage reminds us…</a:t>
            </a:r>
            <a:r>
              <a:rPr lang="en-US" dirty="0">
                <a:solidFill>
                  <a:srgbClr val="002060"/>
                </a:solidFill>
              </a:rPr>
              <a:t>…</a:t>
            </a:r>
          </a:p>
        </p:txBody>
      </p:sp>
    </p:spTree>
    <p:extLst>
      <p:ext uri="{BB962C8B-B14F-4D97-AF65-F5344CB8AC3E}">
        <p14:creationId xmlns:p14="http://schemas.microsoft.com/office/powerpoint/2010/main" val="283240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214F2-B626-4222-8A6A-B2DADB3C1B94}"/>
              </a:ext>
            </a:extLst>
          </p:cNvPr>
          <p:cNvSpPr>
            <a:spLocks noGrp="1"/>
          </p:cNvSpPr>
          <p:nvPr>
            <p:ph type="title"/>
          </p:nvPr>
        </p:nvSpPr>
        <p:spPr/>
        <p:txBody>
          <a:bodyPr/>
          <a:lstStyle/>
          <a:p>
            <a:r>
              <a:rPr lang="en-US" dirty="0"/>
              <a:t>Session Expectation</a:t>
            </a:r>
          </a:p>
        </p:txBody>
      </p:sp>
      <p:sp>
        <p:nvSpPr>
          <p:cNvPr id="5" name="Text Placeholder 4">
            <a:extLst>
              <a:ext uri="{FF2B5EF4-FFF2-40B4-BE49-F238E27FC236}">
                <a16:creationId xmlns:a16="http://schemas.microsoft.com/office/drawing/2014/main" id="{210B7C4B-A6B8-4EE8-BCBD-BB52EA071A06}"/>
              </a:ext>
            </a:extLst>
          </p:cNvPr>
          <p:cNvSpPr>
            <a:spLocks noGrp="1"/>
          </p:cNvSpPr>
          <p:nvPr>
            <p:ph type="body" idx="1"/>
          </p:nvPr>
        </p:nvSpPr>
        <p:spPr/>
        <p:txBody>
          <a:bodyPr/>
          <a:lstStyle/>
          <a:p>
            <a:r>
              <a:rPr lang="en-US" dirty="0"/>
              <a:t>Select one of three groups.  Each has a unique connecting link</a:t>
            </a:r>
          </a:p>
          <a:p>
            <a:pPr lvl="1"/>
            <a:r>
              <a:rPr lang="en-US" dirty="0"/>
              <a:t>Elementary:  Theresa Moore</a:t>
            </a:r>
          </a:p>
          <a:p>
            <a:pPr lvl="1"/>
            <a:r>
              <a:rPr lang="en-US" dirty="0"/>
              <a:t>Middle School – Donna Wright</a:t>
            </a:r>
          </a:p>
          <a:p>
            <a:pPr lvl="1"/>
            <a:r>
              <a:rPr lang="en-US" dirty="0"/>
              <a:t>High School – Lindsey Howe/Jay </a:t>
            </a:r>
            <a:r>
              <a:rPr lang="en-US" dirty="0" err="1"/>
              <a:t>Schreur</a:t>
            </a:r>
            <a:endParaRPr lang="en-US" dirty="0"/>
          </a:p>
          <a:p>
            <a:pPr lvl="1"/>
            <a:endParaRPr lang="en-US" dirty="0"/>
          </a:p>
          <a:p>
            <a:r>
              <a:rPr lang="en-US" dirty="0"/>
              <a:t>Facilitated by FAME Lead and MAC Tech Support</a:t>
            </a:r>
          </a:p>
          <a:p>
            <a:r>
              <a:rPr lang="en-US" dirty="0"/>
              <a:t>End today’s webinar in a breakout</a:t>
            </a:r>
          </a:p>
        </p:txBody>
      </p:sp>
    </p:spTree>
    <p:extLst>
      <p:ext uri="{BB962C8B-B14F-4D97-AF65-F5344CB8AC3E}">
        <p14:creationId xmlns:p14="http://schemas.microsoft.com/office/powerpoint/2010/main" val="250167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1F497D"/>
              </a:buClr>
              <a:buSzPts val="1800"/>
              <a:buNone/>
            </a:pPr>
            <a:r>
              <a:rPr lang="en-US" dirty="0"/>
              <a:t>Michigan Great Lakes Academy</a:t>
            </a:r>
            <a:endParaRPr dirty="0"/>
          </a:p>
        </p:txBody>
      </p:sp>
      <p:pic>
        <p:nvPicPr>
          <p:cNvPr id="3" name="Picture 2">
            <a:extLst>
              <a:ext uri="{FF2B5EF4-FFF2-40B4-BE49-F238E27FC236}">
                <a16:creationId xmlns:a16="http://schemas.microsoft.com/office/drawing/2014/main" id="{E8AF481C-C1E4-4548-8AE6-805F4BC819AC}"/>
              </a:ext>
            </a:extLst>
          </p:cNvPr>
          <p:cNvPicPr>
            <a:picLocks noChangeAspect="1"/>
          </p:cNvPicPr>
          <p:nvPr/>
        </p:nvPicPr>
        <p:blipFill>
          <a:blip r:embed="rId3"/>
          <a:stretch>
            <a:fillRect/>
          </a:stretch>
        </p:blipFill>
        <p:spPr>
          <a:xfrm>
            <a:off x="557803" y="2903621"/>
            <a:ext cx="2577879" cy="2237676"/>
          </a:xfrm>
          <a:prstGeom prst="rect">
            <a:avLst/>
          </a:prstGeom>
        </p:spPr>
      </p:pic>
      <p:pic>
        <p:nvPicPr>
          <p:cNvPr id="4" name="Picture 3">
            <a:extLst>
              <a:ext uri="{FF2B5EF4-FFF2-40B4-BE49-F238E27FC236}">
                <a16:creationId xmlns:a16="http://schemas.microsoft.com/office/drawing/2014/main" id="{243FBA61-32E6-4ACD-A770-32CB51585C73}"/>
              </a:ext>
            </a:extLst>
          </p:cNvPr>
          <p:cNvPicPr>
            <a:picLocks noChangeAspect="1"/>
          </p:cNvPicPr>
          <p:nvPr/>
        </p:nvPicPr>
        <p:blipFill>
          <a:blip r:embed="rId4"/>
          <a:stretch>
            <a:fillRect/>
          </a:stretch>
        </p:blipFill>
        <p:spPr>
          <a:xfrm>
            <a:off x="3593119" y="2903620"/>
            <a:ext cx="2222324" cy="2237677"/>
          </a:xfrm>
          <a:prstGeom prst="rect">
            <a:avLst/>
          </a:prstGeom>
        </p:spPr>
      </p:pic>
      <p:pic>
        <p:nvPicPr>
          <p:cNvPr id="5" name="Picture 4">
            <a:extLst>
              <a:ext uri="{FF2B5EF4-FFF2-40B4-BE49-F238E27FC236}">
                <a16:creationId xmlns:a16="http://schemas.microsoft.com/office/drawing/2014/main" id="{85A7716D-6B78-4D3D-B827-B5F5BF880EBC}"/>
              </a:ext>
            </a:extLst>
          </p:cNvPr>
          <p:cNvPicPr>
            <a:picLocks noChangeAspect="1"/>
          </p:cNvPicPr>
          <p:nvPr/>
        </p:nvPicPr>
        <p:blipFill>
          <a:blip r:embed="rId5"/>
          <a:stretch>
            <a:fillRect/>
          </a:stretch>
        </p:blipFill>
        <p:spPr>
          <a:xfrm>
            <a:off x="6376558" y="2817477"/>
            <a:ext cx="2222323" cy="2366013"/>
          </a:xfrm>
          <a:prstGeom prst="rect">
            <a:avLst/>
          </a:prstGeom>
        </p:spPr>
      </p:pic>
      <p:pic>
        <p:nvPicPr>
          <p:cNvPr id="6" name="Picture 5">
            <a:extLst>
              <a:ext uri="{FF2B5EF4-FFF2-40B4-BE49-F238E27FC236}">
                <a16:creationId xmlns:a16="http://schemas.microsoft.com/office/drawing/2014/main" id="{F4EFDA06-F90B-470A-99EC-1526B534CDC7}"/>
              </a:ext>
            </a:extLst>
          </p:cNvPr>
          <p:cNvPicPr>
            <a:picLocks noChangeAspect="1"/>
          </p:cNvPicPr>
          <p:nvPr/>
        </p:nvPicPr>
        <p:blipFill>
          <a:blip r:embed="rId6"/>
          <a:stretch>
            <a:fillRect/>
          </a:stretch>
        </p:blipFill>
        <p:spPr>
          <a:xfrm>
            <a:off x="9150086" y="2817477"/>
            <a:ext cx="2203714" cy="23660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AC971"/>
      </a:accent1>
      <a:accent2>
        <a:srgbClr val="01A793"/>
      </a:accent2>
      <a:accent3>
        <a:srgbClr val="019BCB"/>
      </a:accent3>
      <a:accent4>
        <a:srgbClr val="0265AC"/>
      </a:accent4>
      <a:accent5>
        <a:srgbClr val="31328D"/>
      </a:accent5>
      <a:accent6>
        <a:srgbClr val="019BC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AC971"/>
      </a:accent1>
      <a:accent2>
        <a:srgbClr val="01A793"/>
      </a:accent2>
      <a:accent3>
        <a:srgbClr val="019BCB"/>
      </a:accent3>
      <a:accent4>
        <a:srgbClr val="0265AC"/>
      </a:accent4>
      <a:accent5>
        <a:srgbClr val="31328D"/>
      </a:accent5>
      <a:accent6>
        <a:srgbClr val="019BC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5AD92FB23154FBB045A91E46F3504" ma:contentTypeVersion="13" ma:contentTypeDescription="Create a new document." ma:contentTypeScope="" ma:versionID="3dc987ab523f93d855bd978cbc5e390a">
  <xsd:schema xmlns:xsd="http://www.w3.org/2001/XMLSchema" xmlns:xs="http://www.w3.org/2001/XMLSchema" xmlns:p="http://schemas.microsoft.com/office/2006/metadata/properties" xmlns:ns3="87e62da7-ee2b-4f4e-a583-e1a39e4be090" xmlns:ns4="1aa1e9cf-3564-41d1-9bc3-33278f1023ee" targetNamespace="http://schemas.microsoft.com/office/2006/metadata/properties" ma:root="true" ma:fieldsID="2ae501e71998c3aa9126157636964299" ns3:_="" ns4:_="">
    <xsd:import namespace="87e62da7-ee2b-4f4e-a583-e1a39e4be090"/>
    <xsd:import namespace="1aa1e9cf-3564-41d1-9bc3-33278f1023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62da7-ee2b-4f4e-a583-e1a39e4be0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1e9cf-3564-41d1-9bc3-33278f1023e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B7BC5B-37A6-4A54-8C69-70F528B5A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62da7-ee2b-4f4e-a583-e1a39e4be090"/>
    <ds:schemaRef ds:uri="1aa1e9cf-3564-41d1-9bc3-33278f102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BAE2F-6CAE-4AAB-B41E-F4A758A5BB1B}">
  <ds:schemaRefs>
    <ds:schemaRef ds:uri="http://schemas.microsoft.com/sharepoint/v3/contenttype/forms"/>
  </ds:schemaRefs>
</ds:datastoreItem>
</file>

<file path=customXml/itemProps3.xml><?xml version="1.0" encoding="utf-8"?>
<ds:datastoreItem xmlns:ds="http://schemas.openxmlformats.org/officeDocument/2006/customXml" ds:itemID="{49FC5186-F0F1-4882-B113-AD220E7894B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aa1e9cf-3564-41d1-9bc3-33278f1023ee"/>
    <ds:schemaRef ds:uri="http://purl.org/dc/elements/1.1/"/>
    <ds:schemaRef ds:uri="http://schemas.microsoft.com/office/2006/metadata/properties"/>
    <ds:schemaRef ds:uri="87e62da7-ee2b-4f4e-a583-e1a39e4be09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2770</TotalTime>
  <Words>1616</Words>
  <Application>Microsoft Office PowerPoint</Application>
  <PresentationFormat>Widescreen</PresentationFormat>
  <Paragraphs>214</Paragraphs>
  <Slides>37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PowerPoint Presentation</vt:lpstr>
      <vt:lpstr>Welcome and Webinar Reminders</vt:lpstr>
      <vt:lpstr>Session Outcomes </vt:lpstr>
      <vt:lpstr>How does FAME define the formative assessment process?</vt:lpstr>
      <vt:lpstr>Thinking back and moving forward </vt:lpstr>
      <vt:lpstr>PowerPoint Presentation</vt:lpstr>
      <vt:lpstr>In the chat box…  In a few words, how would you describe your current state of  providing online learning?</vt:lpstr>
      <vt:lpstr>Session Expectation</vt:lpstr>
      <vt:lpstr>Michigan Great Lakes Academy</vt:lpstr>
      <vt:lpstr>PowerPoint Presentation</vt:lpstr>
      <vt:lpstr>PowerPoint Presentation</vt:lpstr>
      <vt:lpstr>PowerPoint Presentation</vt:lpstr>
      <vt:lpstr>PowerPoint Presentation</vt:lpstr>
      <vt:lpstr>MAC &amp; FAME</vt:lpstr>
      <vt:lpstr>Classroom Code</vt:lpstr>
      <vt:lpstr>Transition</vt:lpstr>
      <vt:lpstr>Introduce in the Chat Box</vt:lpstr>
      <vt:lpstr>Organization</vt:lpstr>
      <vt:lpstr>Lesson Planning (setup of lessons)</vt:lpstr>
      <vt:lpstr>Learning Targets</vt:lpstr>
      <vt:lpstr>Session Expectations</vt:lpstr>
      <vt:lpstr>Incorporating Depth of Knowledge in Live Sessions</vt:lpstr>
      <vt:lpstr>Collection of Quality Evidence</vt:lpstr>
      <vt:lpstr>Creating Online Discussions</vt:lpstr>
      <vt:lpstr>Providing Feedback in Live Sessions</vt:lpstr>
      <vt:lpstr>Providing Feedback Outside of Live  Sessions</vt:lpstr>
      <vt:lpstr>Contacting Students</vt:lpstr>
      <vt:lpstr>Lesson/Data Housing</vt:lpstr>
      <vt:lpstr>Elementary Breakout Room</vt:lpstr>
      <vt:lpstr>What questions might you have?</vt:lpstr>
      <vt:lpstr>Webinar Location</vt:lpstr>
      <vt:lpstr>Thank you!</vt:lpstr>
      <vt:lpstr>Exit Ticket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we wait to begin…</dc:title>
  <dc:creator>Ellen Vorenkamp</dc:creator>
  <cp:lastModifiedBy>Theresa Moore</cp:lastModifiedBy>
  <cp:revision>124</cp:revision>
  <cp:lastPrinted>2020-06-10T16:10:22Z</cp:lastPrinted>
  <dcterms:modified xsi:type="dcterms:W3CDTF">2020-06-16T16:21:17Z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0x0101006975AD92FB23154FBB045A91E46F3504</vt:lpwstr>
  </property>
  <property fmtid="{D5CDD505-2E9C-101B-9397-08002B2CF9AE}" pid="3" name="MSIP_Label_2f46dfe0-534f-4c95-815c-5b1af86b9823_Enabled">
    <vt:lpwstr>True</vt:lpwstr>
  </property>
  <property fmtid="{D5CDD505-2E9C-101B-9397-08002B2CF9AE}" pid="4" name="MSIP_Label_2f46dfe0-534f-4c95-815c-5b1af86b9823_SiteId">
    <vt:lpwstr>d5fb7087-3777-42ad-966a-892ef47225d1</vt:lpwstr>
  </property>
  <property fmtid="{D5CDD505-2E9C-101B-9397-08002B2CF9AE}" pid="5" name="MSIP_Label_2f46dfe0-534f-4c95-815c-5b1af86b9823_Owner">
    <vt:lpwstr>YoungK1@michigan.gov</vt:lpwstr>
  </property>
  <property fmtid="{D5CDD505-2E9C-101B-9397-08002B2CF9AE}" pid="6" name="MSIP_Label_2f46dfe0-534f-4c95-815c-5b1af86b9823_SetDate">
    <vt:lpwstr>2020-04-22T13:10:54.9942301Z</vt:lpwstr>
  </property>
  <property fmtid="{D5CDD505-2E9C-101B-9397-08002B2CF9AE}" pid="7" name="MSIP_Label_2f46dfe0-534f-4c95-815c-5b1af86b9823_Name">
    <vt:lpwstr>Public Data (Published to the Public)</vt:lpwstr>
  </property>
  <property fmtid="{D5CDD505-2E9C-101B-9397-08002B2CF9AE}" pid="8" name="MSIP_Label_2f46dfe0-534f-4c95-815c-5b1af86b9823_Application">
    <vt:lpwstr>Microsoft Azure Information Protection</vt:lpwstr>
  </property>
  <property fmtid="{D5CDD505-2E9C-101B-9397-08002B2CF9AE}" pid="9" name="MSIP_Label_2f46dfe0-534f-4c95-815c-5b1af86b9823_ActionId">
    <vt:lpwstr>2ad2c206-84e1-43d0-bd71-479d24236ac7</vt:lpwstr>
  </property>
  <property fmtid="{D5CDD505-2E9C-101B-9397-08002B2CF9AE}" pid="10" name="MSIP_Label_2f46dfe0-534f-4c95-815c-5b1af86b9823_Extended_MSFT_Method">
    <vt:lpwstr>Manual</vt:lpwstr>
  </property>
  <property fmtid="{D5CDD505-2E9C-101B-9397-08002B2CF9AE}" pid="11" name="Sensitivity">
    <vt:lpwstr>Public Data (Published to the Public)</vt:lpwstr>
  </property>
</Properties>
</file>