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1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42"/>
  </p:notesMasterIdLst>
  <p:sldIdLst>
    <p:sldId id="256" r:id="rId6"/>
    <p:sldId id="426" r:id="rId7"/>
    <p:sldId id="448" r:id="rId8"/>
    <p:sldId id="443" r:id="rId9"/>
    <p:sldId id="450" r:id="rId10"/>
    <p:sldId id="442" r:id="rId11"/>
    <p:sldId id="457" r:id="rId12"/>
    <p:sldId id="434" r:id="rId13"/>
    <p:sldId id="387" r:id="rId14"/>
    <p:sldId id="449" r:id="rId15"/>
    <p:sldId id="445" r:id="rId16"/>
    <p:sldId id="258" r:id="rId17"/>
    <p:sldId id="447" r:id="rId18"/>
    <p:sldId id="451" r:id="rId19"/>
    <p:sldId id="446" r:id="rId20"/>
    <p:sldId id="274" r:id="rId21"/>
    <p:sldId id="435" r:id="rId22"/>
    <p:sldId id="288" r:id="rId23"/>
    <p:sldId id="276" r:id="rId24"/>
    <p:sldId id="299" r:id="rId25"/>
    <p:sldId id="278" r:id="rId26"/>
    <p:sldId id="439" r:id="rId27"/>
    <p:sldId id="453" r:id="rId28"/>
    <p:sldId id="306" r:id="rId29"/>
    <p:sldId id="293" r:id="rId30"/>
    <p:sldId id="307" r:id="rId31"/>
    <p:sldId id="294" r:id="rId32"/>
    <p:sldId id="440" r:id="rId33"/>
    <p:sldId id="454" r:id="rId34"/>
    <p:sldId id="304" r:id="rId35"/>
    <p:sldId id="296" r:id="rId36"/>
    <p:sldId id="452" r:id="rId37"/>
    <p:sldId id="441" r:id="rId38"/>
    <p:sldId id="390" r:id="rId39"/>
    <p:sldId id="455" r:id="rId40"/>
    <p:sldId id="456"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Van" initials="CV" lastIdx="5" clrIdx="0">
    <p:extLst>
      <p:ext uri="{19B8F6BF-5375-455C-9EA6-DF929625EA0E}">
        <p15:presenceInfo xmlns:p15="http://schemas.microsoft.com/office/powerpoint/2012/main" userId="98b6676c0a2c7ea1" providerId="Windows Live"/>
      </p:ext>
    </p:extLst>
  </p:cmAuthor>
  <p:cmAuthor id="2" name="Linda" initials="L" lastIdx="17" clrIdx="1">
    <p:extLst>
      <p:ext uri="{19B8F6BF-5375-455C-9EA6-DF929625EA0E}">
        <p15:presenceInfo xmlns:p15="http://schemas.microsoft.com/office/powerpoint/2012/main" userId="Linda" providerId="None"/>
      </p:ext>
    </p:extLst>
  </p:cmAuthor>
  <p:cmAuthor id="3" name="Linda Wacyk" initials="LW" lastIdx="3" clrIdx="2">
    <p:extLst>
      <p:ext uri="{19B8F6BF-5375-455C-9EA6-DF929625EA0E}">
        <p15:presenceInfo xmlns:p15="http://schemas.microsoft.com/office/powerpoint/2012/main" userId="Linda Wacy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971"/>
    <a:srgbClr val="C8E4F3"/>
    <a:srgbClr val="CAE9E4"/>
    <a:srgbClr val="D4DDEF"/>
    <a:srgbClr val="01A79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323E9-A753-480A-B1FC-E89F19310D82}" v="4" dt="2020-02-04T15:11:45.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80024" autoAdjust="0"/>
  </p:normalViewPr>
  <p:slideViewPr>
    <p:cSldViewPr snapToGrid="0">
      <p:cViewPr varScale="1">
        <p:scale>
          <a:sx n="73" d="100"/>
          <a:sy n="73" d="100"/>
        </p:scale>
        <p:origin x="3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Wacyk" userId="7468ebc8-e89f-4bf0-aba9-a1a5c1b0c52a" providerId="ADAL" clId="{2A6323E9-A753-480A-B1FC-E89F19310D82}"/>
    <pc:docChg chg="custSel modSld">
      <pc:chgData name="Linda Wacyk" userId="7468ebc8-e89f-4bf0-aba9-a1a5c1b0c52a" providerId="ADAL" clId="{2A6323E9-A753-480A-B1FC-E89F19310D82}" dt="2020-02-04T15:11:45.695" v="68" actId="1076"/>
      <pc:docMkLst>
        <pc:docMk/>
      </pc:docMkLst>
      <pc:sldChg chg="delSp modSp">
        <pc:chgData name="Linda Wacyk" userId="7468ebc8-e89f-4bf0-aba9-a1a5c1b0c52a" providerId="ADAL" clId="{2A6323E9-A753-480A-B1FC-E89F19310D82}" dt="2020-02-04T15:11:45.695" v="68" actId="1076"/>
        <pc:sldMkLst>
          <pc:docMk/>
          <pc:sldMk cId="780313003" sldId="442"/>
        </pc:sldMkLst>
        <pc:spChg chg="del">
          <ac:chgData name="Linda Wacyk" userId="7468ebc8-e89f-4bf0-aba9-a1a5c1b0c52a" providerId="ADAL" clId="{2A6323E9-A753-480A-B1FC-E89F19310D82}" dt="2020-02-04T15:10:03.153" v="52" actId="478"/>
          <ac:spMkLst>
            <pc:docMk/>
            <pc:sldMk cId="780313003" sldId="442"/>
            <ac:spMk id="2" creationId="{4B385F95-5B23-4494-A0AE-6B02747AF762}"/>
          </ac:spMkLst>
        </pc:spChg>
        <pc:spChg chg="del">
          <ac:chgData name="Linda Wacyk" userId="7468ebc8-e89f-4bf0-aba9-a1a5c1b0c52a" providerId="ADAL" clId="{2A6323E9-A753-480A-B1FC-E89F19310D82}" dt="2020-02-04T15:09:48.820" v="47" actId="478"/>
          <ac:spMkLst>
            <pc:docMk/>
            <pc:sldMk cId="780313003" sldId="442"/>
            <ac:spMk id="12" creationId="{155F1E54-5928-4A88-A237-5C246F8D9CE4}"/>
          </ac:spMkLst>
        </pc:spChg>
        <pc:spChg chg="mod">
          <ac:chgData name="Linda Wacyk" userId="7468ebc8-e89f-4bf0-aba9-a1a5c1b0c52a" providerId="ADAL" clId="{2A6323E9-A753-480A-B1FC-E89F19310D82}" dt="2020-02-04T15:11:34.546" v="66" actId="1076"/>
          <ac:spMkLst>
            <pc:docMk/>
            <pc:sldMk cId="780313003" sldId="442"/>
            <ac:spMk id="13" creationId="{26A92174-B50E-4822-B81D-D58A19CDD841}"/>
          </ac:spMkLst>
        </pc:spChg>
        <pc:spChg chg="del">
          <ac:chgData name="Linda Wacyk" userId="7468ebc8-e89f-4bf0-aba9-a1a5c1b0c52a" providerId="ADAL" clId="{2A6323E9-A753-480A-B1FC-E89F19310D82}" dt="2020-02-04T15:09:58.145" v="50" actId="478"/>
          <ac:spMkLst>
            <pc:docMk/>
            <pc:sldMk cId="780313003" sldId="442"/>
            <ac:spMk id="14" creationId="{2B3C955D-7631-4438-A3BB-4ED02447FC46}"/>
          </ac:spMkLst>
        </pc:spChg>
        <pc:picChg chg="mod">
          <ac:chgData name="Linda Wacyk" userId="7468ebc8-e89f-4bf0-aba9-a1a5c1b0c52a" providerId="ADAL" clId="{2A6323E9-A753-480A-B1FC-E89F19310D82}" dt="2020-02-04T15:11:45.695" v="68" actId="1076"/>
          <ac:picMkLst>
            <pc:docMk/>
            <pc:sldMk cId="780313003" sldId="442"/>
            <ac:picMk id="3" creationId="{7B8D5D71-86A6-44B2-9DD7-D532D1798C2A}"/>
          </ac:picMkLst>
        </pc:picChg>
        <pc:picChg chg="mod">
          <ac:chgData name="Linda Wacyk" userId="7468ebc8-e89f-4bf0-aba9-a1a5c1b0c52a" providerId="ADAL" clId="{2A6323E9-A753-480A-B1FC-E89F19310D82}" dt="2020-02-04T15:10:31.066" v="59" actId="14100"/>
          <ac:picMkLst>
            <pc:docMk/>
            <pc:sldMk cId="780313003" sldId="442"/>
            <ac:picMk id="5" creationId="{DA0E977A-1F09-4D6D-85E0-58DBB970F77C}"/>
          </ac:picMkLst>
        </pc:picChg>
        <pc:picChg chg="mod">
          <ac:chgData name="Linda Wacyk" userId="7468ebc8-e89f-4bf0-aba9-a1a5c1b0c52a" providerId="ADAL" clId="{2A6323E9-A753-480A-B1FC-E89F19310D82}" dt="2020-02-04T15:10:21.065" v="57" actId="1076"/>
          <ac:picMkLst>
            <pc:docMk/>
            <pc:sldMk cId="780313003" sldId="442"/>
            <ac:picMk id="7" creationId="{3EDE9ED4-F858-47FD-ACF5-2F7F8410ECB8}"/>
          </ac:picMkLst>
        </pc:picChg>
        <pc:picChg chg="mod">
          <ac:chgData name="Linda Wacyk" userId="7468ebc8-e89f-4bf0-aba9-a1a5c1b0c52a" providerId="ADAL" clId="{2A6323E9-A753-480A-B1FC-E89F19310D82}" dt="2020-02-04T15:10:22.815" v="58" actId="1076"/>
          <ac:picMkLst>
            <pc:docMk/>
            <pc:sldMk cId="780313003" sldId="442"/>
            <ac:picMk id="11" creationId="{A0C11DD2-A6C9-46B0-AC8A-FC0A8C7D6F7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1-31T10:19:32.035" idx="7">
    <p:pos x="10" y="10"/>
    <p:text>We're working to clean up this list</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C184E-03BA-4F51-A3B1-E6500CCAD21D}"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F93705E4-585A-46D2-9F1F-89C4D0D87AC0}">
      <dgm:prSet phldrT="[Text]" custT="1"/>
      <dgm:spPr>
        <a:solidFill>
          <a:schemeClr val="accent2"/>
        </a:solidFill>
      </dgm:spPr>
      <dgm:t>
        <a:bodyPr/>
        <a:lstStyle/>
        <a:p>
          <a:r>
            <a:rPr lang="en-US" sz="1800" b="1" dirty="0"/>
            <a:t> </a:t>
          </a:r>
        </a:p>
      </dgm:t>
    </dgm:pt>
    <dgm:pt modelId="{07BA4F89-DC28-40D8-BDA1-0B34DA250A56}" type="parTrans" cxnId="{B8FA5784-EE84-4B98-AE69-ACD80823E9E0}">
      <dgm:prSet/>
      <dgm:spPr/>
      <dgm:t>
        <a:bodyPr/>
        <a:lstStyle/>
        <a:p>
          <a:endParaRPr lang="en-US"/>
        </a:p>
      </dgm:t>
    </dgm:pt>
    <dgm:pt modelId="{CC5BE95A-E513-4135-976C-1DAC9954D983}" type="sibTrans" cxnId="{B8FA5784-EE84-4B98-AE69-ACD80823E9E0}">
      <dgm:prSet/>
      <dgm:spPr/>
      <dgm:t>
        <a:bodyPr/>
        <a:lstStyle/>
        <a:p>
          <a:endParaRPr lang="en-US"/>
        </a:p>
      </dgm:t>
    </dgm:pt>
    <dgm:pt modelId="{73DF0F0C-6CF7-4184-914E-AED97A5F3347}">
      <dgm:prSet phldrT="[Text]"/>
      <dgm:spPr>
        <a:solidFill>
          <a:schemeClr val="accent4"/>
        </a:solidFill>
      </dgm:spPr>
      <dgm:t>
        <a:bodyPr/>
        <a:lstStyle/>
        <a:p>
          <a:r>
            <a:rPr lang="en-US" b="1" dirty="0"/>
            <a:t> </a:t>
          </a:r>
        </a:p>
      </dgm:t>
    </dgm:pt>
    <dgm:pt modelId="{768AA85A-A27D-4ED0-B553-EBA58A621446}" type="parTrans" cxnId="{D0A9B79A-74E2-424E-8645-3B877DE104F6}">
      <dgm:prSet/>
      <dgm:spPr/>
      <dgm:t>
        <a:bodyPr/>
        <a:lstStyle/>
        <a:p>
          <a:endParaRPr lang="en-US"/>
        </a:p>
      </dgm:t>
    </dgm:pt>
    <dgm:pt modelId="{D1ED9B37-06C2-4F17-83E7-C4A4F1A9E578}" type="sibTrans" cxnId="{D0A9B79A-74E2-424E-8645-3B877DE104F6}">
      <dgm:prSet/>
      <dgm:spPr/>
      <dgm:t>
        <a:bodyPr/>
        <a:lstStyle/>
        <a:p>
          <a:endParaRPr lang="en-US"/>
        </a:p>
      </dgm:t>
    </dgm:pt>
    <dgm:pt modelId="{66D9E8C5-BB8B-4A97-9110-9EC00D3E98BE}">
      <dgm:prSet phldrT="[Text]"/>
      <dgm:spPr>
        <a:solidFill>
          <a:schemeClr val="accent3"/>
        </a:solidFill>
      </dgm:spPr>
      <dgm:t>
        <a:bodyPr/>
        <a:lstStyle/>
        <a:p>
          <a:r>
            <a:rPr lang="en-US" dirty="0"/>
            <a:t> </a:t>
          </a:r>
        </a:p>
      </dgm:t>
    </dgm:pt>
    <dgm:pt modelId="{ADA8C6BF-3A46-4AEB-A57E-6075EE6D321D}" type="parTrans" cxnId="{A5DC0516-6183-4BA8-83D6-A0A42928570F}">
      <dgm:prSet/>
      <dgm:spPr/>
      <dgm:t>
        <a:bodyPr/>
        <a:lstStyle/>
        <a:p>
          <a:endParaRPr lang="en-US"/>
        </a:p>
      </dgm:t>
    </dgm:pt>
    <dgm:pt modelId="{E566A361-D830-4CC3-8D18-CD4FA2AA0B03}" type="sibTrans" cxnId="{A5DC0516-6183-4BA8-83D6-A0A42928570F}">
      <dgm:prSet/>
      <dgm:spPr/>
      <dgm:t>
        <a:bodyPr/>
        <a:lstStyle/>
        <a:p>
          <a:endParaRPr lang="en-US"/>
        </a:p>
      </dgm:t>
    </dgm:pt>
    <dgm:pt modelId="{384C465C-CB85-48BE-A795-C0FCF6D09BDD}">
      <dgm:prSet phldrT="[Text]"/>
      <dgm:spPr/>
      <dgm:t>
        <a:bodyPr/>
        <a:lstStyle/>
        <a:p>
          <a:r>
            <a:rPr lang="en-US" dirty="0"/>
            <a:t> </a:t>
          </a:r>
        </a:p>
      </dgm:t>
    </dgm:pt>
    <dgm:pt modelId="{2BB3AC31-6B67-4334-91A3-6F0412215126}" type="sibTrans" cxnId="{5FD1F006-B344-49F1-AE86-840FDBFC90CD}">
      <dgm:prSet/>
      <dgm:spPr/>
      <dgm:t>
        <a:bodyPr/>
        <a:lstStyle/>
        <a:p>
          <a:endParaRPr lang="en-US"/>
        </a:p>
      </dgm:t>
    </dgm:pt>
    <dgm:pt modelId="{A81BC2A0-00A2-4DF7-A323-E920E3DA9D2B}" type="parTrans" cxnId="{5FD1F006-B344-49F1-AE86-840FDBFC90CD}">
      <dgm:prSet/>
      <dgm:spPr/>
      <dgm:t>
        <a:bodyPr/>
        <a:lstStyle/>
        <a:p>
          <a:endParaRPr lang="en-US"/>
        </a:p>
      </dgm:t>
    </dgm:pt>
    <dgm:pt modelId="{78ACC357-B173-49C4-AF46-C9AB69FAA40C}" type="pres">
      <dgm:prSet presAssocID="{F6CC184E-03BA-4F51-A3B1-E6500CCAD21D}" presName="compositeShape" presStyleCnt="0">
        <dgm:presLayoutVars>
          <dgm:chMax val="9"/>
          <dgm:dir/>
          <dgm:resizeHandles val="exact"/>
        </dgm:presLayoutVars>
      </dgm:prSet>
      <dgm:spPr/>
    </dgm:pt>
    <dgm:pt modelId="{DE5A24DF-8B98-48B4-B2E3-E0782EEE70FA}" type="pres">
      <dgm:prSet presAssocID="{F6CC184E-03BA-4F51-A3B1-E6500CCAD21D}" presName="triangle1" presStyleLbl="node1" presStyleIdx="0" presStyleCnt="4">
        <dgm:presLayoutVars>
          <dgm:bulletEnabled val="1"/>
        </dgm:presLayoutVars>
      </dgm:prSet>
      <dgm:spPr/>
    </dgm:pt>
    <dgm:pt modelId="{7B442B8C-E85E-4BD5-BC3D-A568496EDA6D}" type="pres">
      <dgm:prSet presAssocID="{F6CC184E-03BA-4F51-A3B1-E6500CCAD21D}" presName="triangle2" presStyleLbl="node1" presStyleIdx="1" presStyleCnt="4">
        <dgm:presLayoutVars>
          <dgm:bulletEnabled val="1"/>
        </dgm:presLayoutVars>
      </dgm:prSet>
      <dgm:spPr/>
    </dgm:pt>
    <dgm:pt modelId="{1010A387-4EF8-4F23-AA7D-269AC3C0FD73}" type="pres">
      <dgm:prSet presAssocID="{F6CC184E-03BA-4F51-A3B1-E6500CCAD21D}" presName="triangle3" presStyleLbl="node1" presStyleIdx="2" presStyleCnt="4">
        <dgm:presLayoutVars>
          <dgm:bulletEnabled val="1"/>
        </dgm:presLayoutVars>
      </dgm:prSet>
      <dgm:spPr/>
    </dgm:pt>
    <dgm:pt modelId="{4C231EF9-7879-48DC-8B9C-903D7F6E9022}" type="pres">
      <dgm:prSet presAssocID="{F6CC184E-03BA-4F51-A3B1-E6500CCAD21D}" presName="triangle4" presStyleLbl="node1" presStyleIdx="3" presStyleCnt="4">
        <dgm:presLayoutVars>
          <dgm:bulletEnabled val="1"/>
        </dgm:presLayoutVars>
      </dgm:prSet>
      <dgm:spPr/>
    </dgm:pt>
  </dgm:ptLst>
  <dgm:cxnLst>
    <dgm:cxn modelId="{8C20DB03-A96B-431A-BAE2-EE195D572465}" type="presOf" srcId="{73DF0F0C-6CF7-4184-914E-AED97A5F3347}" destId="{7B442B8C-E85E-4BD5-BC3D-A568496EDA6D}" srcOrd="0" destOrd="0" presId="urn:microsoft.com/office/officeart/2005/8/layout/pyramid4"/>
    <dgm:cxn modelId="{5FD1F006-B344-49F1-AE86-840FDBFC90CD}" srcId="{F6CC184E-03BA-4F51-A3B1-E6500CCAD21D}" destId="{384C465C-CB85-48BE-A795-C0FCF6D09BDD}" srcOrd="2" destOrd="0" parTransId="{A81BC2A0-00A2-4DF7-A323-E920E3DA9D2B}" sibTransId="{2BB3AC31-6B67-4334-91A3-6F0412215126}"/>
    <dgm:cxn modelId="{A5DC0516-6183-4BA8-83D6-A0A42928570F}" srcId="{F6CC184E-03BA-4F51-A3B1-E6500CCAD21D}" destId="{66D9E8C5-BB8B-4A97-9110-9EC00D3E98BE}" srcOrd="3" destOrd="0" parTransId="{ADA8C6BF-3A46-4AEB-A57E-6075EE6D321D}" sibTransId="{E566A361-D830-4CC3-8D18-CD4FA2AA0B03}"/>
    <dgm:cxn modelId="{792CE622-4823-46B3-B483-D387F7C6696A}" type="presOf" srcId="{F93705E4-585A-46D2-9F1F-89C4D0D87AC0}" destId="{DE5A24DF-8B98-48B4-B2E3-E0782EEE70FA}" srcOrd="0" destOrd="0" presId="urn:microsoft.com/office/officeart/2005/8/layout/pyramid4"/>
    <dgm:cxn modelId="{3E097059-387F-48B8-B191-B936CD421758}" type="presOf" srcId="{F6CC184E-03BA-4F51-A3B1-E6500CCAD21D}" destId="{78ACC357-B173-49C4-AF46-C9AB69FAA40C}" srcOrd="0" destOrd="0" presId="urn:microsoft.com/office/officeart/2005/8/layout/pyramid4"/>
    <dgm:cxn modelId="{B8FA5784-EE84-4B98-AE69-ACD80823E9E0}" srcId="{F6CC184E-03BA-4F51-A3B1-E6500CCAD21D}" destId="{F93705E4-585A-46D2-9F1F-89C4D0D87AC0}" srcOrd="0" destOrd="0" parTransId="{07BA4F89-DC28-40D8-BDA1-0B34DA250A56}" sibTransId="{CC5BE95A-E513-4135-976C-1DAC9954D983}"/>
    <dgm:cxn modelId="{D0A9B79A-74E2-424E-8645-3B877DE104F6}" srcId="{F6CC184E-03BA-4F51-A3B1-E6500CCAD21D}" destId="{73DF0F0C-6CF7-4184-914E-AED97A5F3347}" srcOrd="1" destOrd="0" parTransId="{768AA85A-A27D-4ED0-B553-EBA58A621446}" sibTransId="{D1ED9B37-06C2-4F17-83E7-C4A4F1A9E578}"/>
    <dgm:cxn modelId="{BED152E7-244E-4153-85B7-80B5B0B125CC}" type="presOf" srcId="{66D9E8C5-BB8B-4A97-9110-9EC00D3E98BE}" destId="{4C231EF9-7879-48DC-8B9C-903D7F6E9022}" srcOrd="0" destOrd="0" presId="urn:microsoft.com/office/officeart/2005/8/layout/pyramid4"/>
    <dgm:cxn modelId="{17EDEBF7-FDBB-4650-8DBB-3CB79E0156DA}" type="presOf" srcId="{384C465C-CB85-48BE-A795-C0FCF6D09BDD}" destId="{1010A387-4EF8-4F23-AA7D-269AC3C0FD73}" srcOrd="0" destOrd="0" presId="urn:microsoft.com/office/officeart/2005/8/layout/pyramid4"/>
    <dgm:cxn modelId="{EC318883-0AA1-4199-8276-31569CA79567}" type="presParOf" srcId="{78ACC357-B173-49C4-AF46-C9AB69FAA40C}" destId="{DE5A24DF-8B98-48B4-B2E3-E0782EEE70FA}" srcOrd="0" destOrd="0" presId="urn:microsoft.com/office/officeart/2005/8/layout/pyramid4"/>
    <dgm:cxn modelId="{1EC8CC37-4204-4F15-BE44-BF4392FC469B}" type="presParOf" srcId="{78ACC357-B173-49C4-AF46-C9AB69FAA40C}" destId="{7B442B8C-E85E-4BD5-BC3D-A568496EDA6D}" srcOrd="1" destOrd="0" presId="urn:microsoft.com/office/officeart/2005/8/layout/pyramid4"/>
    <dgm:cxn modelId="{47AEFCD9-3419-4063-845C-BE4B71658515}" type="presParOf" srcId="{78ACC357-B173-49C4-AF46-C9AB69FAA40C}" destId="{1010A387-4EF8-4F23-AA7D-269AC3C0FD73}" srcOrd="2" destOrd="0" presId="urn:microsoft.com/office/officeart/2005/8/layout/pyramid4"/>
    <dgm:cxn modelId="{69C0068C-17E5-4A56-A7A5-93778EDE4CC1}" type="presParOf" srcId="{78ACC357-B173-49C4-AF46-C9AB69FAA40C}" destId="{4C231EF9-7879-48DC-8B9C-903D7F6E9022}"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96BC0-3559-4520-B72C-EB9B64844F38}" type="doc">
      <dgm:prSet loTypeId="urn:microsoft.com/office/officeart/2005/8/layout/hList7" loCatId="list" qsTypeId="urn:microsoft.com/office/officeart/2005/8/quickstyle/simple1" qsCatId="simple" csTypeId="urn:microsoft.com/office/officeart/2005/8/colors/accent1_2" csCatId="accent1" phldr="1"/>
      <dgm:spPr/>
    </dgm:pt>
    <dgm:pt modelId="{C5A483B4-C6F7-4B38-A2C7-13EA2554D1B8}">
      <dgm:prSet phldrT="[Text]"/>
      <dgm:spPr/>
      <dgm:t>
        <a:bodyPr/>
        <a:lstStyle/>
        <a:p>
          <a:r>
            <a:rPr lang="en-US" dirty="0"/>
            <a:t>Principal Contributors</a:t>
          </a:r>
        </a:p>
      </dgm:t>
    </dgm:pt>
    <dgm:pt modelId="{4E968971-9771-4FEE-BCC9-0527B692A029}" type="parTrans" cxnId="{F35F22A8-55A2-44F3-A4FA-AEC5314205FC}">
      <dgm:prSet/>
      <dgm:spPr/>
      <dgm:t>
        <a:bodyPr/>
        <a:lstStyle/>
        <a:p>
          <a:endParaRPr lang="en-US"/>
        </a:p>
      </dgm:t>
    </dgm:pt>
    <dgm:pt modelId="{B6E0F477-A8FA-4486-BF67-EECCFF1F758A}" type="sibTrans" cxnId="{F35F22A8-55A2-44F3-A4FA-AEC5314205FC}">
      <dgm:prSet/>
      <dgm:spPr/>
      <dgm:t>
        <a:bodyPr/>
        <a:lstStyle/>
        <a:p>
          <a:endParaRPr lang="en-US"/>
        </a:p>
      </dgm:t>
    </dgm:pt>
    <dgm:pt modelId="{6D6D8D94-C874-4AA3-9FE9-60B6B05DBB8A}">
      <dgm:prSet phldrT="[Text]"/>
      <dgm:spPr>
        <a:solidFill>
          <a:schemeClr val="accent2"/>
        </a:solidFill>
      </dgm:spPr>
      <dgm:t>
        <a:bodyPr/>
        <a:lstStyle/>
        <a:p>
          <a:r>
            <a:rPr lang="en-US" dirty="0"/>
            <a:t>Responder Group</a:t>
          </a:r>
        </a:p>
      </dgm:t>
    </dgm:pt>
    <dgm:pt modelId="{B98C3B25-9BC6-4B46-B7B7-347E29CFEF2C}" type="parTrans" cxnId="{4BBFB13F-4526-40F9-B995-03A3E217259B}">
      <dgm:prSet/>
      <dgm:spPr/>
      <dgm:t>
        <a:bodyPr/>
        <a:lstStyle/>
        <a:p>
          <a:endParaRPr lang="en-US"/>
        </a:p>
      </dgm:t>
    </dgm:pt>
    <dgm:pt modelId="{BBBCE708-1236-4A82-977D-62A17AA1FF22}" type="sibTrans" cxnId="{4BBFB13F-4526-40F9-B995-03A3E217259B}">
      <dgm:prSet/>
      <dgm:spPr/>
      <dgm:t>
        <a:bodyPr/>
        <a:lstStyle/>
        <a:p>
          <a:endParaRPr lang="en-US"/>
        </a:p>
      </dgm:t>
    </dgm:pt>
    <dgm:pt modelId="{835DDFAD-C211-4833-8546-6007327F6DA5}" type="pres">
      <dgm:prSet presAssocID="{88B96BC0-3559-4520-B72C-EB9B64844F38}" presName="Name0" presStyleCnt="0">
        <dgm:presLayoutVars>
          <dgm:dir/>
          <dgm:resizeHandles val="exact"/>
        </dgm:presLayoutVars>
      </dgm:prSet>
      <dgm:spPr/>
    </dgm:pt>
    <dgm:pt modelId="{BE14047B-5D57-4860-9DBE-2B1FD90A1F11}" type="pres">
      <dgm:prSet presAssocID="{88B96BC0-3559-4520-B72C-EB9B64844F38}" presName="fgShape" presStyleLbl="fgShp" presStyleIdx="0" presStyleCnt="1" custScaleY="196188" custLinFactNeighborX="144" custLinFactNeighborY="-12704"/>
      <dgm:spPr>
        <a:solidFill>
          <a:srgbClr val="C8E4F3"/>
        </a:solidFill>
      </dgm:spPr>
    </dgm:pt>
    <dgm:pt modelId="{F98CA661-AE65-4566-B278-02F51B0E934A}" type="pres">
      <dgm:prSet presAssocID="{88B96BC0-3559-4520-B72C-EB9B64844F38}" presName="linComp" presStyleCnt="0"/>
      <dgm:spPr/>
    </dgm:pt>
    <dgm:pt modelId="{36ECFA0E-A117-4E1B-8826-B2E7A349EEE2}" type="pres">
      <dgm:prSet presAssocID="{C5A483B4-C6F7-4B38-A2C7-13EA2554D1B8}" presName="compNode" presStyleCnt="0"/>
      <dgm:spPr/>
    </dgm:pt>
    <dgm:pt modelId="{7893B8D1-1957-40E1-B816-74EEEF542EF2}" type="pres">
      <dgm:prSet presAssocID="{C5A483B4-C6F7-4B38-A2C7-13EA2554D1B8}" presName="bkgdShape" presStyleLbl="node1" presStyleIdx="0" presStyleCnt="2"/>
      <dgm:spPr/>
    </dgm:pt>
    <dgm:pt modelId="{602A91FA-9BF9-43AB-8B81-E36D0CAA57E7}" type="pres">
      <dgm:prSet presAssocID="{C5A483B4-C6F7-4B38-A2C7-13EA2554D1B8}" presName="nodeTx" presStyleLbl="node1" presStyleIdx="0" presStyleCnt="2">
        <dgm:presLayoutVars>
          <dgm:bulletEnabled val="1"/>
        </dgm:presLayoutVars>
      </dgm:prSet>
      <dgm:spPr/>
    </dgm:pt>
    <dgm:pt modelId="{AF8D7A44-3582-450E-B4A0-5B10846F8F00}" type="pres">
      <dgm:prSet presAssocID="{C5A483B4-C6F7-4B38-A2C7-13EA2554D1B8}" presName="invisiNode" presStyleLbl="node1" presStyleIdx="0" presStyleCnt="2"/>
      <dgm:spPr/>
    </dgm:pt>
    <dgm:pt modelId="{43D97E5E-E664-4477-AAD3-C297048124ED}" type="pres">
      <dgm:prSet presAssocID="{C5A483B4-C6F7-4B38-A2C7-13EA2554D1B8}" presName="imagNode" presStyleLbl="fgImgPlace1" presStyleIdx="0" presStyleCnt="2" custScaleX="162930"/>
      <dgm:spPr>
        <a:prstGeom prst="flowChartAlternateProcess">
          <a:avLst/>
        </a:prstGeom>
      </dgm:spPr>
    </dgm:pt>
    <dgm:pt modelId="{3867D977-BB93-4D4B-AABE-B7ED1DF4B66A}" type="pres">
      <dgm:prSet presAssocID="{B6E0F477-A8FA-4486-BF67-EECCFF1F758A}" presName="sibTrans" presStyleLbl="sibTrans2D1" presStyleIdx="0" presStyleCnt="0"/>
      <dgm:spPr/>
    </dgm:pt>
    <dgm:pt modelId="{BABEF749-DCFB-4EF8-A340-BFABBB1D3D5C}" type="pres">
      <dgm:prSet presAssocID="{6D6D8D94-C874-4AA3-9FE9-60B6B05DBB8A}" presName="compNode" presStyleCnt="0"/>
      <dgm:spPr/>
    </dgm:pt>
    <dgm:pt modelId="{63BF5364-39BC-4EC5-BB66-D81DEBFC6372}" type="pres">
      <dgm:prSet presAssocID="{6D6D8D94-C874-4AA3-9FE9-60B6B05DBB8A}" presName="bkgdShape" presStyleLbl="node1" presStyleIdx="1" presStyleCnt="2" custLinFactNeighborX="-1454" custLinFactNeighborY="1107"/>
      <dgm:spPr/>
    </dgm:pt>
    <dgm:pt modelId="{94D48E57-603C-4AD6-AB5C-719613200F0B}" type="pres">
      <dgm:prSet presAssocID="{6D6D8D94-C874-4AA3-9FE9-60B6B05DBB8A}" presName="nodeTx" presStyleLbl="node1" presStyleIdx="1" presStyleCnt="2">
        <dgm:presLayoutVars>
          <dgm:bulletEnabled val="1"/>
        </dgm:presLayoutVars>
      </dgm:prSet>
      <dgm:spPr/>
    </dgm:pt>
    <dgm:pt modelId="{6F9755B6-C99A-4A95-B1F2-0AC236C8B460}" type="pres">
      <dgm:prSet presAssocID="{6D6D8D94-C874-4AA3-9FE9-60B6B05DBB8A}" presName="invisiNode" presStyleLbl="node1" presStyleIdx="1" presStyleCnt="2"/>
      <dgm:spPr/>
    </dgm:pt>
    <dgm:pt modelId="{C4F81171-B2D3-41B2-A4E5-9D7CB32A9844}" type="pres">
      <dgm:prSet presAssocID="{6D6D8D94-C874-4AA3-9FE9-60B6B05DBB8A}" presName="imagNode" presStyleLbl="fgImgPlace1" presStyleIdx="1" presStyleCnt="2" custScaleX="170590" custScaleY="87986"/>
      <dgm:spPr>
        <a:prstGeom prst="flowChartAlternateProcess">
          <a:avLst/>
        </a:prstGeom>
        <a:solidFill>
          <a:srgbClr val="CAE9E4"/>
        </a:solidFill>
      </dgm:spPr>
    </dgm:pt>
  </dgm:ptLst>
  <dgm:cxnLst>
    <dgm:cxn modelId="{DC84E403-E24B-406F-B898-1DAB957E2EFC}" type="presOf" srcId="{C5A483B4-C6F7-4B38-A2C7-13EA2554D1B8}" destId="{7893B8D1-1957-40E1-B816-74EEEF542EF2}" srcOrd="0" destOrd="0" presId="urn:microsoft.com/office/officeart/2005/8/layout/hList7"/>
    <dgm:cxn modelId="{2411BE07-4144-4FD7-9843-99703B53FC11}" type="presOf" srcId="{6D6D8D94-C874-4AA3-9FE9-60B6B05DBB8A}" destId="{94D48E57-603C-4AD6-AB5C-719613200F0B}" srcOrd="1" destOrd="0" presId="urn:microsoft.com/office/officeart/2005/8/layout/hList7"/>
    <dgm:cxn modelId="{135E113F-AC02-4EA5-8967-0F526A280671}" type="presOf" srcId="{6D6D8D94-C874-4AA3-9FE9-60B6B05DBB8A}" destId="{63BF5364-39BC-4EC5-BB66-D81DEBFC6372}" srcOrd="0" destOrd="0" presId="urn:microsoft.com/office/officeart/2005/8/layout/hList7"/>
    <dgm:cxn modelId="{4BBFB13F-4526-40F9-B995-03A3E217259B}" srcId="{88B96BC0-3559-4520-B72C-EB9B64844F38}" destId="{6D6D8D94-C874-4AA3-9FE9-60B6B05DBB8A}" srcOrd="1" destOrd="0" parTransId="{B98C3B25-9BC6-4B46-B7B7-347E29CFEF2C}" sibTransId="{BBBCE708-1236-4A82-977D-62A17AA1FF22}"/>
    <dgm:cxn modelId="{85783B64-CAD7-4E59-AACD-0E0CF9285175}" type="presOf" srcId="{C5A483B4-C6F7-4B38-A2C7-13EA2554D1B8}" destId="{602A91FA-9BF9-43AB-8B81-E36D0CAA57E7}" srcOrd="1" destOrd="0" presId="urn:microsoft.com/office/officeart/2005/8/layout/hList7"/>
    <dgm:cxn modelId="{F35F22A8-55A2-44F3-A4FA-AEC5314205FC}" srcId="{88B96BC0-3559-4520-B72C-EB9B64844F38}" destId="{C5A483B4-C6F7-4B38-A2C7-13EA2554D1B8}" srcOrd="0" destOrd="0" parTransId="{4E968971-9771-4FEE-BCC9-0527B692A029}" sibTransId="{B6E0F477-A8FA-4486-BF67-EECCFF1F758A}"/>
    <dgm:cxn modelId="{6EF067BA-8122-4738-8448-0FB8B6C4B61A}" type="presOf" srcId="{88B96BC0-3559-4520-B72C-EB9B64844F38}" destId="{835DDFAD-C211-4833-8546-6007327F6DA5}" srcOrd="0" destOrd="0" presId="urn:microsoft.com/office/officeart/2005/8/layout/hList7"/>
    <dgm:cxn modelId="{1B07D7E8-88E6-433B-8E85-BD772FFB978A}" type="presOf" srcId="{B6E0F477-A8FA-4486-BF67-EECCFF1F758A}" destId="{3867D977-BB93-4D4B-AABE-B7ED1DF4B66A}" srcOrd="0" destOrd="0" presId="urn:microsoft.com/office/officeart/2005/8/layout/hList7"/>
    <dgm:cxn modelId="{9AE681A3-A759-4F9E-9D92-1E4EBF178557}" type="presParOf" srcId="{835DDFAD-C211-4833-8546-6007327F6DA5}" destId="{BE14047B-5D57-4860-9DBE-2B1FD90A1F11}" srcOrd="0" destOrd="0" presId="urn:microsoft.com/office/officeart/2005/8/layout/hList7"/>
    <dgm:cxn modelId="{48C9AA63-A287-45E6-B093-E15C5B65E133}" type="presParOf" srcId="{835DDFAD-C211-4833-8546-6007327F6DA5}" destId="{F98CA661-AE65-4566-B278-02F51B0E934A}" srcOrd="1" destOrd="0" presId="urn:microsoft.com/office/officeart/2005/8/layout/hList7"/>
    <dgm:cxn modelId="{F94751B9-88C3-446E-B840-F0D0AC5BC9CB}" type="presParOf" srcId="{F98CA661-AE65-4566-B278-02F51B0E934A}" destId="{36ECFA0E-A117-4E1B-8826-B2E7A349EEE2}" srcOrd="0" destOrd="0" presId="urn:microsoft.com/office/officeart/2005/8/layout/hList7"/>
    <dgm:cxn modelId="{A5302D46-0364-4398-9FEA-DCD867355223}" type="presParOf" srcId="{36ECFA0E-A117-4E1B-8826-B2E7A349EEE2}" destId="{7893B8D1-1957-40E1-B816-74EEEF542EF2}" srcOrd="0" destOrd="0" presId="urn:microsoft.com/office/officeart/2005/8/layout/hList7"/>
    <dgm:cxn modelId="{E96527FE-3F6E-441F-9AC6-7A9C82BDB6D6}" type="presParOf" srcId="{36ECFA0E-A117-4E1B-8826-B2E7A349EEE2}" destId="{602A91FA-9BF9-43AB-8B81-E36D0CAA57E7}" srcOrd="1" destOrd="0" presId="urn:microsoft.com/office/officeart/2005/8/layout/hList7"/>
    <dgm:cxn modelId="{F09F1183-9DDD-4567-880F-50E48C5B1EEC}" type="presParOf" srcId="{36ECFA0E-A117-4E1B-8826-B2E7A349EEE2}" destId="{AF8D7A44-3582-450E-B4A0-5B10846F8F00}" srcOrd="2" destOrd="0" presId="urn:microsoft.com/office/officeart/2005/8/layout/hList7"/>
    <dgm:cxn modelId="{31A0D8CC-BA9C-4FD7-A284-0A3A0445BBC0}" type="presParOf" srcId="{36ECFA0E-A117-4E1B-8826-B2E7A349EEE2}" destId="{43D97E5E-E664-4477-AAD3-C297048124ED}" srcOrd="3" destOrd="0" presId="urn:microsoft.com/office/officeart/2005/8/layout/hList7"/>
    <dgm:cxn modelId="{A62E057A-F24A-4E38-8971-DBCEC29BBE21}" type="presParOf" srcId="{F98CA661-AE65-4566-B278-02F51B0E934A}" destId="{3867D977-BB93-4D4B-AABE-B7ED1DF4B66A}" srcOrd="1" destOrd="0" presId="urn:microsoft.com/office/officeart/2005/8/layout/hList7"/>
    <dgm:cxn modelId="{273453FB-B7E3-49BE-A784-5DFC66DB7492}" type="presParOf" srcId="{F98CA661-AE65-4566-B278-02F51B0E934A}" destId="{BABEF749-DCFB-4EF8-A340-BFABBB1D3D5C}" srcOrd="2" destOrd="0" presId="urn:microsoft.com/office/officeart/2005/8/layout/hList7"/>
    <dgm:cxn modelId="{63488592-8A5D-4732-AE92-24D43236E2C3}" type="presParOf" srcId="{BABEF749-DCFB-4EF8-A340-BFABBB1D3D5C}" destId="{63BF5364-39BC-4EC5-BB66-D81DEBFC6372}" srcOrd="0" destOrd="0" presId="urn:microsoft.com/office/officeart/2005/8/layout/hList7"/>
    <dgm:cxn modelId="{66E8D845-9CAE-4525-A6A5-8B099E0D2102}" type="presParOf" srcId="{BABEF749-DCFB-4EF8-A340-BFABBB1D3D5C}" destId="{94D48E57-603C-4AD6-AB5C-719613200F0B}" srcOrd="1" destOrd="0" presId="urn:microsoft.com/office/officeart/2005/8/layout/hList7"/>
    <dgm:cxn modelId="{B3BE606E-A971-4715-8390-A2DB3E3EEBEF}" type="presParOf" srcId="{BABEF749-DCFB-4EF8-A340-BFABBB1D3D5C}" destId="{6F9755B6-C99A-4A95-B1F2-0AC236C8B460}" srcOrd="2" destOrd="0" presId="urn:microsoft.com/office/officeart/2005/8/layout/hList7"/>
    <dgm:cxn modelId="{2E666622-9A14-4C1C-AAD4-02FE6BAE9226}" type="presParOf" srcId="{BABEF749-DCFB-4EF8-A340-BFABBB1D3D5C}" destId="{C4F81171-B2D3-41B2-A4E5-9D7CB32A984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53A05-9C5C-49F8-9CAF-8859823C9078}" type="doc">
      <dgm:prSet loTypeId="urn:microsoft.com/office/officeart/2005/8/layout/chart3" loCatId="relationship" qsTypeId="urn:microsoft.com/office/officeart/2005/8/quickstyle/simple1" qsCatId="simple" csTypeId="urn:microsoft.com/office/officeart/2005/8/colors/accent1_2" csCatId="accent1" phldr="1"/>
      <dgm:spPr/>
    </dgm:pt>
    <dgm:pt modelId="{36F1E63B-CA14-49A8-B3E2-BD6A0B64AC1B}">
      <dgm:prSet phldrT="[Text]"/>
      <dgm:spPr>
        <a:solidFill>
          <a:schemeClr val="accent6">
            <a:lumMod val="75000"/>
          </a:schemeClr>
        </a:solidFill>
      </dgm:spPr>
      <dgm:t>
        <a:bodyPr/>
        <a:lstStyle/>
        <a:p>
          <a:r>
            <a:rPr lang="en-US" dirty="0"/>
            <a:t>Literacy Assessment</a:t>
          </a:r>
        </a:p>
      </dgm:t>
    </dgm:pt>
    <dgm:pt modelId="{242E00BF-7DB1-46C7-9A96-8034DEE19C19}" type="parTrans" cxnId="{895437A7-1E69-4DDD-9F3D-833029E4A0EA}">
      <dgm:prSet/>
      <dgm:spPr/>
      <dgm:t>
        <a:bodyPr/>
        <a:lstStyle/>
        <a:p>
          <a:endParaRPr lang="en-US"/>
        </a:p>
      </dgm:t>
    </dgm:pt>
    <dgm:pt modelId="{6AAF83BF-CD73-45D7-8E9E-B7F31E375D4C}" type="sibTrans" cxnId="{895437A7-1E69-4DDD-9F3D-833029E4A0EA}">
      <dgm:prSet/>
      <dgm:spPr/>
      <dgm:t>
        <a:bodyPr/>
        <a:lstStyle/>
        <a:p>
          <a:endParaRPr lang="en-US"/>
        </a:p>
      </dgm:t>
    </dgm:pt>
    <dgm:pt modelId="{F11C494D-4FF0-4F47-9B84-357E762B4C89}">
      <dgm:prSet phldrT="[Text]"/>
      <dgm:spPr/>
      <dgm:t>
        <a:bodyPr/>
        <a:lstStyle/>
        <a:p>
          <a:r>
            <a:rPr lang="en-US" dirty="0"/>
            <a:t>Assessment Systems</a:t>
          </a:r>
        </a:p>
      </dgm:t>
    </dgm:pt>
    <dgm:pt modelId="{C9F5AF76-013C-4C60-81A7-690EBDC60D26}" type="parTrans" cxnId="{656E98D2-5539-4ECC-8CD1-25B597770933}">
      <dgm:prSet/>
      <dgm:spPr/>
      <dgm:t>
        <a:bodyPr/>
        <a:lstStyle/>
        <a:p>
          <a:endParaRPr lang="en-US"/>
        </a:p>
      </dgm:t>
    </dgm:pt>
    <dgm:pt modelId="{48B35E02-D3EB-4132-BDB5-E568E1C034FF}" type="sibTrans" cxnId="{656E98D2-5539-4ECC-8CD1-25B597770933}">
      <dgm:prSet/>
      <dgm:spPr/>
      <dgm:t>
        <a:bodyPr/>
        <a:lstStyle/>
        <a:p>
          <a:endParaRPr lang="en-US"/>
        </a:p>
      </dgm:t>
    </dgm:pt>
    <dgm:pt modelId="{72F6BBED-9FD1-4479-9344-02342BE7B5B5}">
      <dgm:prSet phldrT="[Text]"/>
      <dgm:spPr>
        <a:solidFill>
          <a:schemeClr val="accent5">
            <a:lumMod val="75000"/>
          </a:schemeClr>
        </a:solidFill>
      </dgm:spPr>
      <dgm:t>
        <a:bodyPr/>
        <a:lstStyle/>
        <a:p>
          <a:r>
            <a:rPr lang="en-US" dirty="0"/>
            <a:t>Literacy Instruction</a:t>
          </a:r>
        </a:p>
      </dgm:t>
    </dgm:pt>
    <dgm:pt modelId="{6F62E136-F04E-4676-9201-E418B71C227B}" type="parTrans" cxnId="{D01FD13A-BB31-4F8E-B249-D101A2A22886}">
      <dgm:prSet/>
      <dgm:spPr/>
      <dgm:t>
        <a:bodyPr/>
        <a:lstStyle/>
        <a:p>
          <a:endParaRPr lang="en-US"/>
        </a:p>
      </dgm:t>
    </dgm:pt>
    <dgm:pt modelId="{6AEC9FBD-E35A-46B8-A0D7-A31A3AB51FEF}" type="sibTrans" cxnId="{D01FD13A-BB31-4F8E-B249-D101A2A22886}">
      <dgm:prSet/>
      <dgm:spPr/>
      <dgm:t>
        <a:bodyPr/>
        <a:lstStyle/>
        <a:p>
          <a:endParaRPr lang="en-US"/>
        </a:p>
      </dgm:t>
    </dgm:pt>
    <dgm:pt modelId="{505070A0-A773-4626-8FA1-0DF48AA5222F}" type="pres">
      <dgm:prSet presAssocID="{D5B53A05-9C5C-49F8-9CAF-8859823C9078}" presName="compositeShape" presStyleCnt="0">
        <dgm:presLayoutVars>
          <dgm:chMax val="7"/>
          <dgm:dir/>
          <dgm:resizeHandles val="exact"/>
        </dgm:presLayoutVars>
      </dgm:prSet>
      <dgm:spPr/>
    </dgm:pt>
    <dgm:pt modelId="{EE8C6CE1-CC6D-4F75-AE8D-DDC4E8D5487F}" type="pres">
      <dgm:prSet presAssocID="{D5B53A05-9C5C-49F8-9CAF-8859823C9078}" presName="wedge1" presStyleLbl="node1" presStyleIdx="0" presStyleCnt="3" custLinFactNeighborX="-1220" custLinFactNeighborY="1606"/>
      <dgm:spPr/>
    </dgm:pt>
    <dgm:pt modelId="{28B5039F-DEFC-411B-B830-A4DC35A19460}" type="pres">
      <dgm:prSet presAssocID="{D5B53A05-9C5C-49F8-9CAF-8859823C9078}" presName="wedge1Tx" presStyleLbl="node1" presStyleIdx="0" presStyleCnt="3">
        <dgm:presLayoutVars>
          <dgm:chMax val="0"/>
          <dgm:chPref val="0"/>
          <dgm:bulletEnabled val="1"/>
        </dgm:presLayoutVars>
      </dgm:prSet>
      <dgm:spPr/>
    </dgm:pt>
    <dgm:pt modelId="{08BFB691-04C4-4A1F-BD2D-D2A6D129EF4E}" type="pres">
      <dgm:prSet presAssocID="{D5B53A05-9C5C-49F8-9CAF-8859823C9078}" presName="wedge2" presStyleLbl="node1" presStyleIdx="1" presStyleCnt="3" custLinFactNeighborX="2244" custLinFactNeighborY="1382"/>
      <dgm:spPr/>
    </dgm:pt>
    <dgm:pt modelId="{C4A4F251-BAA4-47FB-878F-AEBCCDC18CB3}" type="pres">
      <dgm:prSet presAssocID="{D5B53A05-9C5C-49F8-9CAF-8859823C9078}" presName="wedge2Tx" presStyleLbl="node1" presStyleIdx="1" presStyleCnt="3">
        <dgm:presLayoutVars>
          <dgm:chMax val="0"/>
          <dgm:chPref val="0"/>
          <dgm:bulletEnabled val="1"/>
        </dgm:presLayoutVars>
      </dgm:prSet>
      <dgm:spPr/>
    </dgm:pt>
    <dgm:pt modelId="{4802BDEF-082A-41B8-9D8A-E851C87DCB41}" type="pres">
      <dgm:prSet presAssocID="{D5B53A05-9C5C-49F8-9CAF-8859823C9078}" presName="wedge3" presStyleLbl="node1" presStyleIdx="2" presStyleCnt="3" custLinFactNeighborY="-1284"/>
      <dgm:spPr/>
    </dgm:pt>
    <dgm:pt modelId="{0FD158CA-4804-4FD4-9947-AA0F3C04A18F}" type="pres">
      <dgm:prSet presAssocID="{D5B53A05-9C5C-49F8-9CAF-8859823C9078}" presName="wedge3Tx" presStyleLbl="node1" presStyleIdx="2" presStyleCnt="3">
        <dgm:presLayoutVars>
          <dgm:chMax val="0"/>
          <dgm:chPref val="0"/>
          <dgm:bulletEnabled val="1"/>
        </dgm:presLayoutVars>
      </dgm:prSet>
      <dgm:spPr/>
    </dgm:pt>
  </dgm:ptLst>
  <dgm:cxnLst>
    <dgm:cxn modelId="{81675B11-A6FB-445D-A748-7D178803D8B4}" type="presOf" srcId="{F11C494D-4FF0-4F47-9B84-357E762B4C89}" destId="{08BFB691-04C4-4A1F-BD2D-D2A6D129EF4E}" srcOrd="0" destOrd="0" presId="urn:microsoft.com/office/officeart/2005/8/layout/chart3"/>
    <dgm:cxn modelId="{69CF2B22-A603-43B1-99E3-1F084718E8E2}" type="presOf" srcId="{72F6BBED-9FD1-4479-9344-02342BE7B5B5}" destId="{4802BDEF-082A-41B8-9D8A-E851C87DCB41}" srcOrd="0" destOrd="0" presId="urn:microsoft.com/office/officeart/2005/8/layout/chart3"/>
    <dgm:cxn modelId="{D01FD13A-BB31-4F8E-B249-D101A2A22886}" srcId="{D5B53A05-9C5C-49F8-9CAF-8859823C9078}" destId="{72F6BBED-9FD1-4479-9344-02342BE7B5B5}" srcOrd="2" destOrd="0" parTransId="{6F62E136-F04E-4676-9201-E418B71C227B}" sibTransId="{6AEC9FBD-E35A-46B8-A0D7-A31A3AB51FEF}"/>
    <dgm:cxn modelId="{678F5D64-D0E3-4DFF-A588-56764C44B500}" type="presOf" srcId="{F11C494D-4FF0-4F47-9B84-357E762B4C89}" destId="{C4A4F251-BAA4-47FB-878F-AEBCCDC18CB3}" srcOrd="1" destOrd="0" presId="urn:microsoft.com/office/officeart/2005/8/layout/chart3"/>
    <dgm:cxn modelId="{FECD336E-4EC4-4F4C-8AA5-B2A7DD92B0A3}" type="presOf" srcId="{36F1E63B-CA14-49A8-B3E2-BD6A0B64AC1B}" destId="{EE8C6CE1-CC6D-4F75-AE8D-DDC4E8D5487F}" srcOrd="0" destOrd="0" presId="urn:microsoft.com/office/officeart/2005/8/layout/chart3"/>
    <dgm:cxn modelId="{92BEDCA4-9042-45E5-A957-09767D31E007}" type="presOf" srcId="{72F6BBED-9FD1-4479-9344-02342BE7B5B5}" destId="{0FD158CA-4804-4FD4-9947-AA0F3C04A18F}" srcOrd="1" destOrd="0" presId="urn:microsoft.com/office/officeart/2005/8/layout/chart3"/>
    <dgm:cxn modelId="{895437A7-1E69-4DDD-9F3D-833029E4A0EA}" srcId="{D5B53A05-9C5C-49F8-9CAF-8859823C9078}" destId="{36F1E63B-CA14-49A8-B3E2-BD6A0B64AC1B}" srcOrd="0" destOrd="0" parTransId="{242E00BF-7DB1-46C7-9A96-8034DEE19C19}" sibTransId="{6AAF83BF-CD73-45D7-8E9E-B7F31E375D4C}"/>
    <dgm:cxn modelId="{AB8598AF-1259-4564-92F7-B070AAE6A972}" type="presOf" srcId="{D5B53A05-9C5C-49F8-9CAF-8859823C9078}" destId="{505070A0-A773-4626-8FA1-0DF48AA5222F}" srcOrd="0" destOrd="0" presId="urn:microsoft.com/office/officeart/2005/8/layout/chart3"/>
    <dgm:cxn modelId="{656E98D2-5539-4ECC-8CD1-25B597770933}" srcId="{D5B53A05-9C5C-49F8-9CAF-8859823C9078}" destId="{F11C494D-4FF0-4F47-9B84-357E762B4C89}" srcOrd="1" destOrd="0" parTransId="{C9F5AF76-013C-4C60-81A7-690EBDC60D26}" sibTransId="{48B35E02-D3EB-4132-BDB5-E568E1C034FF}"/>
    <dgm:cxn modelId="{0F9026FF-966E-49F9-834E-5EC1C54DFC6B}" type="presOf" srcId="{36F1E63B-CA14-49A8-B3E2-BD6A0B64AC1B}" destId="{28B5039F-DEFC-411B-B830-A4DC35A19460}" srcOrd="1" destOrd="0" presId="urn:microsoft.com/office/officeart/2005/8/layout/chart3"/>
    <dgm:cxn modelId="{BCC76971-C2FA-48A9-94C6-8B715289D02B}" type="presParOf" srcId="{505070A0-A773-4626-8FA1-0DF48AA5222F}" destId="{EE8C6CE1-CC6D-4F75-AE8D-DDC4E8D5487F}" srcOrd="0" destOrd="0" presId="urn:microsoft.com/office/officeart/2005/8/layout/chart3"/>
    <dgm:cxn modelId="{A1B454EC-88CF-4067-BF93-A8BABEFA2F27}" type="presParOf" srcId="{505070A0-A773-4626-8FA1-0DF48AA5222F}" destId="{28B5039F-DEFC-411B-B830-A4DC35A19460}" srcOrd="1" destOrd="0" presId="urn:microsoft.com/office/officeart/2005/8/layout/chart3"/>
    <dgm:cxn modelId="{AADE9C0B-A260-483C-9360-F75F4176D94F}" type="presParOf" srcId="{505070A0-A773-4626-8FA1-0DF48AA5222F}" destId="{08BFB691-04C4-4A1F-BD2D-D2A6D129EF4E}" srcOrd="2" destOrd="0" presId="urn:microsoft.com/office/officeart/2005/8/layout/chart3"/>
    <dgm:cxn modelId="{D699A650-68A5-42C7-A581-1911CB93588E}" type="presParOf" srcId="{505070A0-A773-4626-8FA1-0DF48AA5222F}" destId="{C4A4F251-BAA4-47FB-878F-AEBCCDC18CB3}" srcOrd="3" destOrd="0" presId="urn:microsoft.com/office/officeart/2005/8/layout/chart3"/>
    <dgm:cxn modelId="{EF4F19E6-54D3-45FC-904C-4C673F62D4E8}" type="presParOf" srcId="{505070A0-A773-4626-8FA1-0DF48AA5222F}" destId="{4802BDEF-082A-41B8-9D8A-E851C87DCB41}" srcOrd="4" destOrd="0" presId="urn:microsoft.com/office/officeart/2005/8/layout/chart3"/>
    <dgm:cxn modelId="{38F7DC3E-AA14-45AF-A679-BAE202DF4641}" type="presParOf" srcId="{505070A0-A773-4626-8FA1-0DF48AA5222F}" destId="{0FD158CA-4804-4FD4-9947-AA0F3C04A18F}"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A24DF-8B98-48B4-B2E3-E0782EEE70FA}">
      <dsp:nvSpPr>
        <dsp:cNvPr id="0" name=""/>
        <dsp:cNvSpPr/>
      </dsp:nvSpPr>
      <dsp:spPr>
        <a:xfrm>
          <a:off x="3540382" y="0"/>
          <a:ext cx="2410581" cy="2410581"/>
        </a:xfrm>
        <a:prstGeom prst="triangl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a:t>
          </a:r>
        </a:p>
      </dsp:txBody>
      <dsp:txXfrm>
        <a:off x="4143027" y="1205291"/>
        <a:ext cx="1205291" cy="1205290"/>
      </dsp:txXfrm>
    </dsp:sp>
    <dsp:sp modelId="{7B442B8C-E85E-4BD5-BC3D-A568496EDA6D}">
      <dsp:nvSpPr>
        <dsp:cNvPr id="0" name=""/>
        <dsp:cNvSpPr/>
      </dsp:nvSpPr>
      <dsp:spPr>
        <a:xfrm>
          <a:off x="2335091" y="2410581"/>
          <a:ext cx="2410581" cy="2410581"/>
        </a:xfrm>
        <a:prstGeom prst="triangl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 </a:t>
          </a:r>
        </a:p>
      </dsp:txBody>
      <dsp:txXfrm>
        <a:off x="2937736" y="3615872"/>
        <a:ext cx="1205291" cy="1205290"/>
      </dsp:txXfrm>
    </dsp:sp>
    <dsp:sp modelId="{1010A387-4EF8-4F23-AA7D-269AC3C0FD73}">
      <dsp:nvSpPr>
        <dsp:cNvPr id="0" name=""/>
        <dsp:cNvSpPr/>
      </dsp:nvSpPr>
      <dsp:spPr>
        <a:xfrm rot="10800000">
          <a:off x="3540382" y="2410581"/>
          <a:ext cx="2410581" cy="241058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rot="10800000">
        <a:off x="4143027" y="2410581"/>
        <a:ext cx="1205291" cy="1205290"/>
      </dsp:txXfrm>
    </dsp:sp>
    <dsp:sp modelId="{4C231EF9-7879-48DC-8B9C-903D7F6E9022}">
      <dsp:nvSpPr>
        <dsp:cNvPr id="0" name=""/>
        <dsp:cNvSpPr/>
      </dsp:nvSpPr>
      <dsp:spPr>
        <a:xfrm>
          <a:off x="4745672" y="2410581"/>
          <a:ext cx="2410581" cy="2410581"/>
        </a:xfrm>
        <a:prstGeom prst="triangl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a:off x="5348317" y="3615872"/>
        <a:ext cx="1205291" cy="1205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3B8D1-1957-40E1-B816-74EEEF542EF2}">
      <dsp:nvSpPr>
        <dsp:cNvPr id="0" name=""/>
        <dsp:cNvSpPr/>
      </dsp:nvSpPr>
      <dsp:spPr>
        <a:xfrm>
          <a:off x="2462" y="-43358"/>
          <a:ext cx="2820833" cy="3916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Principal Contributors</a:t>
          </a:r>
        </a:p>
      </dsp:txBody>
      <dsp:txXfrm>
        <a:off x="2462" y="1523266"/>
        <a:ext cx="2820833" cy="1566624"/>
      </dsp:txXfrm>
    </dsp:sp>
    <dsp:sp modelId="{43D97E5E-E664-4477-AAD3-C297048124ED}">
      <dsp:nvSpPr>
        <dsp:cNvPr id="0" name=""/>
        <dsp:cNvSpPr/>
      </dsp:nvSpPr>
      <dsp:spPr>
        <a:xfrm>
          <a:off x="350400" y="191635"/>
          <a:ext cx="2124957" cy="1304215"/>
        </a:xfrm>
        <a:prstGeom prst="flowChartAlternateProcess">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F5364-39BC-4EC5-BB66-D81DEBFC6372}">
      <dsp:nvSpPr>
        <dsp:cNvPr id="0" name=""/>
        <dsp:cNvSpPr/>
      </dsp:nvSpPr>
      <dsp:spPr>
        <a:xfrm>
          <a:off x="2866906" y="-1"/>
          <a:ext cx="2820833" cy="391656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Responder Group</a:t>
          </a:r>
        </a:p>
      </dsp:txBody>
      <dsp:txXfrm>
        <a:off x="2866906" y="1566622"/>
        <a:ext cx="2820833" cy="1566624"/>
      </dsp:txXfrm>
    </dsp:sp>
    <dsp:sp modelId="{C4F81171-B2D3-41B2-A4E5-9D7CB32A9844}">
      <dsp:nvSpPr>
        <dsp:cNvPr id="0" name=""/>
        <dsp:cNvSpPr/>
      </dsp:nvSpPr>
      <dsp:spPr>
        <a:xfrm>
          <a:off x="3205908" y="269979"/>
          <a:ext cx="2224860" cy="1147526"/>
        </a:xfrm>
        <a:prstGeom prst="flowChartAlternateProcess">
          <a:avLst/>
        </a:prstGeom>
        <a:solidFill>
          <a:srgbClr val="CAE9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4047B-5D57-4860-9DBE-2B1FD90A1F11}">
      <dsp:nvSpPr>
        <dsp:cNvPr id="0" name=""/>
        <dsp:cNvSpPr/>
      </dsp:nvSpPr>
      <dsp:spPr>
        <a:xfrm>
          <a:off x="236841" y="2732712"/>
          <a:ext cx="5272720" cy="1152573"/>
        </a:xfrm>
        <a:prstGeom prst="leftRightArrow">
          <a:avLst/>
        </a:prstGeom>
        <a:solidFill>
          <a:srgbClr val="C8E4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C6CE1-CC6D-4F75-AE8D-DDC4E8D5487F}">
      <dsp:nvSpPr>
        <dsp:cNvPr id="0" name=""/>
        <dsp:cNvSpPr/>
      </dsp:nvSpPr>
      <dsp:spPr>
        <a:xfrm>
          <a:off x="1985730" y="331178"/>
          <a:ext cx="3434852" cy="3434852"/>
        </a:xfrm>
        <a:prstGeom prst="pie">
          <a:avLst>
            <a:gd name="adj1" fmla="val 16200000"/>
            <a:gd name="adj2" fmla="val 18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Literacy Assessment</a:t>
          </a:r>
        </a:p>
      </dsp:txBody>
      <dsp:txXfrm>
        <a:off x="3853227" y="964990"/>
        <a:ext cx="1165396" cy="1144950"/>
      </dsp:txXfrm>
    </dsp:sp>
    <dsp:sp modelId="{08BFB691-04C4-4A1F-BD2D-D2A6D129EF4E}">
      <dsp:nvSpPr>
        <dsp:cNvPr id="0" name=""/>
        <dsp:cNvSpPr/>
      </dsp:nvSpPr>
      <dsp:spPr>
        <a:xfrm>
          <a:off x="1927655" y="425712"/>
          <a:ext cx="3434852" cy="343485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Assessment Systems</a:t>
          </a:r>
        </a:p>
      </dsp:txBody>
      <dsp:txXfrm>
        <a:off x="2868150" y="2592940"/>
        <a:ext cx="1553861" cy="1063168"/>
      </dsp:txXfrm>
    </dsp:sp>
    <dsp:sp modelId="{4802BDEF-082A-41B8-9D8A-E851C87DCB41}">
      <dsp:nvSpPr>
        <dsp:cNvPr id="0" name=""/>
        <dsp:cNvSpPr/>
      </dsp:nvSpPr>
      <dsp:spPr>
        <a:xfrm>
          <a:off x="1850577" y="334139"/>
          <a:ext cx="3434852" cy="3434852"/>
        </a:xfrm>
        <a:prstGeom prst="pie">
          <a:avLst>
            <a:gd name="adj1" fmla="val 9000000"/>
            <a:gd name="adj2" fmla="val 1620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Literacy Instruction</a:t>
          </a:r>
        </a:p>
      </dsp:txBody>
      <dsp:txXfrm>
        <a:off x="2218597" y="1008842"/>
        <a:ext cx="1165396" cy="11449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5809A-BD05-4F2F-9713-75C0699001AF}" type="datetimeFigureOut">
              <a:rPr lang="en-US" smtClean="0"/>
              <a:t>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3E6C7-1E89-4727-A89F-14F8288C6170}" type="slidenum">
              <a:rPr lang="en-US" smtClean="0"/>
              <a:t>‹#›</a:t>
            </a:fld>
            <a:endParaRPr lang="en-US"/>
          </a:p>
        </p:txBody>
      </p:sp>
    </p:spTree>
    <p:extLst>
      <p:ext uri="{BB962C8B-B14F-4D97-AF65-F5344CB8AC3E}">
        <p14:creationId xmlns:p14="http://schemas.microsoft.com/office/powerpoint/2010/main" val="149792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53588-DB72-443F-AE99-774072CC4D7C}" type="slidenum">
              <a:rPr lang="en-US" smtClean="0"/>
              <a:t>1</a:t>
            </a:fld>
            <a:endParaRPr lang="en-US"/>
          </a:p>
        </p:txBody>
      </p:sp>
    </p:spTree>
    <p:extLst>
      <p:ext uri="{BB962C8B-B14F-4D97-AF65-F5344CB8AC3E}">
        <p14:creationId xmlns:p14="http://schemas.microsoft.com/office/powerpoint/2010/main" val="398050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Introduction establishes the overall context for this Guide, including how it fits within the larger Michigan Literacy Theory of Action.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Guide itself consists of three main sections, each of which can be read on its own to meet the needs and goals of different stakeholders. The three sections also complement each other in helping the reader to understand what an early literacy assessment system should include, how it might function, and whom it would serve, as well as several of the details associated with planning for, designing, implementing and supporting such a system.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I</a:t>
            </a:r>
            <a:r>
              <a:rPr lang="en-US" sz="1200" kern="1200" dirty="0">
                <a:solidFill>
                  <a:schemeClr val="tx1"/>
                </a:solidFill>
                <a:effectLst/>
                <a:latin typeface="+mn-lt"/>
                <a:ea typeface="+mn-ea"/>
                <a:cs typeface="+mn-cs"/>
              </a:rPr>
              <a:t> presents five key </a:t>
            </a:r>
            <a:r>
              <a:rPr lang="en-US" sz="1200" b="1" kern="1200" dirty="0">
                <a:solidFill>
                  <a:schemeClr val="tx1"/>
                </a:solidFill>
                <a:effectLst/>
                <a:latin typeface="+mn-lt"/>
                <a:ea typeface="+mn-ea"/>
                <a:cs typeface="+mn-cs"/>
              </a:rPr>
              <a:t>Organizing and Design Principles</a:t>
            </a:r>
            <a:r>
              <a:rPr lang="en-US" sz="1200" kern="1200" dirty="0">
                <a:solidFill>
                  <a:schemeClr val="tx1"/>
                </a:solidFill>
                <a:effectLst/>
                <a:latin typeface="+mn-lt"/>
                <a:ea typeface="+mn-ea"/>
                <a:cs typeface="+mn-cs"/>
              </a:rPr>
              <a:t> to guide districts in creating an Early Literacy Assessment System (ELAS). These five Principles need to be understood individually and collectively as districts work to create an ELAS. Each Principle includes a brief description of the major ideas that give rise to and necessitate adherence to that Principle in the design and implementation of an assessment system. The Principles are clustered in terms of three </a:t>
            </a:r>
            <a:r>
              <a:rPr lang="en-US" sz="1200" b="1" kern="1200" dirty="0">
                <a:solidFill>
                  <a:schemeClr val="tx1"/>
                </a:solidFill>
                <a:effectLst/>
                <a:latin typeface="+mn-lt"/>
                <a:ea typeface="+mn-ea"/>
                <a:cs typeface="+mn-cs"/>
              </a:rPr>
              <a:t>Implementation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Phases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Phase I: Planning for and Designing an Early Literacy Assessment System </a:t>
            </a:r>
          </a:p>
          <a:p>
            <a:r>
              <a:rPr lang="en-US" sz="1200" kern="1200" dirty="0">
                <a:solidFill>
                  <a:schemeClr val="tx1"/>
                </a:solidFill>
                <a:effectLst/>
                <a:latin typeface="+mn-lt"/>
                <a:ea typeface="+mn-ea"/>
                <a:cs typeface="+mn-cs"/>
              </a:rPr>
              <a:t>Phase II: Implementing an Early Literacy Assessment System </a:t>
            </a:r>
          </a:p>
          <a:p>
            <a:r>
              <a:rPr lang="en-US" sz="1200" kern="1200" dirty="0">
                <a:solidFill>
                  <a:schemeClr val="tx1"/>
                </a:solidFill>
                <a:effectLst/>
                <a:latin typeface="+mn-lt"/>
                <a:ea typeface="+mn-ea"/>
                <a:cs typeface="+mn-cs"/>
              </a:rPr>
              <a:t>Phase III: Supporting and Monitoring an Early Literacy Assessment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Implementation Phase concludes with </a:t>
            </a:r>
            <a:r>
              <a:rPr lang="en-US" sz="1200" b="1" kern="1200" dirty="0">
                <a:solidFill>
                  <a:schemeClr val="tx1"/>
                </a:solidFill>
                <a:effectLst/>
                <a:latin typeface="+mn-lt"/>
                <a:ea typeface="+mn-ea"/>
                <a:cs typeface="+mn-cs"/>
              </a:rPr>
              <a:t>Recommendations </a:t>
            </a:r>
            <a:r>
              <a:rPr lang="en-US" sz="1200" kern="1200" dirty="0">
                <a:solidFill>
                  <a:schemeClr val="tx1"/>
                </a:solidFill>
                <a:effectLst/>
                <a:latin typeface="+mn-lt"/>
                <a:ea typeface="+mn-ea"/>
                <a:cs typeface="+mn-cs"/>
              </a:rPr>
              <a:t>for action.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II</a:t>
            </a:r>
            <a:r>
              <a:rPr lang="en-US" sz="1200" kern="1200" dirty="0">
                <a:solidFill>
                  <a:schemeClr val="tx1"/>
                </a:solidFill>
                <a:effectLst/>
                <a:latin typeface="+mn-lt"/>
                <a:ea typeface="+mn-ea"/>
                <a:cs typeface="+mn-cs"/>
              </a:rPr>
              <a:t> features a series of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that follow the literacy development of three children from pre-kindergarten through grade 2. The Portraits were designed to provide a rich, descriptive picture of early literacy development and its assessment that simultaneously highlights aspects of each of the five Organizing and Design Principles. In the Portraits, each child enters pre-K and continues their schooling journey with a unique array of cultural and linguistic backgrounds and experiences, interests, assets, and literacy-learning needs.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III</a:t>
            </a:r>
            <a:r>
              <a:rPr lang="en-US" sz="1200" kern="1200" dirty="0">
                <a:solidFill>
                  <a:schemeClr val="tx1"/>
                </a:solidFill>
                <a:effectLst/>
                <a:latin typeface="+mn-lt"/>
                <a:ea typeface="+mn-ea"/>
                <a:cs typeface="+mn-cs"/>
              </a:rPr>
              <a:t> contains five chapters, each of which provides relevant research and supporting science related to one of the five major Organizing and Design Principles described in </a:t>
            </a:r>
            <a:r>
              <a:rPr lang="en-US" sz="1200" b="1" kern="1200" dirty="0">
                <a:solidFill>
                  <a:schemeClr val="tx1"/>
                </a:solidFill>
                <a:effectLst/>
                <a:latin typeface="+mn-lt"/>
                <a:ea typeface="+mn-ea"/>
                <a:cs typeface="+mn-cs"/>
              </a:rPr>
              <a:t>Section I </a:t>
            </a:r>
            <a:r>
              <a:rPr lang="en-US" sz="1200" kern="1200" dirty="0">
                <a:solidFill>
                  <a:schemeClr val="tx1"/>
                </a:solidFill>
                <a:effectLst/>
                <a:latin typeface="+mn-lt"/>
                <a:ea typeface="+mn-ea"/>
                <a:cs typeface="+mn-cs"/>
              </a:rPr>
              <a:t>and exemplified by aspects of the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in </a:t>
            </a:r>
            <a:r>
              <a:rPr lang="en-US" sz="1200" b="1" kern="1200" dirty="0">
                <a:solidFill>
                  <a:schemeClr val="tx1"/>
                </a:solidFill>
                <a:effectLst/>
                <a:latin typeface="+mn-lt"/>
                <a:ea typeface="+mn-ea"/>
                <a:cs typeface="+mn-cs"/>
              </a:rPr>
              <a:t>Section II</a:t>
            </a:r>
            <a:r>
              <a:rPr lang="en-US" sz="1200" kern="1200" dirty="0">
                <a:solidFill>
                  <a:schemeClr val="tx1"/>
                </a:solidFill>
                <a:effectLst/>
                <a:latin typeface="+mn-lt"/>
                <a:ea typeface="+mn-ea"/>
                <a:cs typeface="+mn-cs"/>
              </a:rPr>
              <a:t>. Each chapter elaborates on key details and information that provide the background and justification for the related Principle and associated Recommendations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provided in </a:t>
            </a:r>
            <a:r>
              <a:rPr lang="en-US" sz="1200" b="1" kern="1200" dirty="0">
                <a:solidFill>
                  <a:schemeClr val="tx1"/>
                </a:solidFill>
                <a:effectLst/>
                <a:latin typeface="+mn-lt"/>
                <a:ea typeface="+mn-ea"/>
                <a:cs typeface="+mn-cs"/>
              </a:rPr>
              <a:t>Section I. </a:t>
            </a:r>
            <a:r>
              <a:rPr lang="en-US" sz="1200" kern="1200" dirty="0">
                <a:solidFill>
                  <a:schemeClr val="tx1"/>
                </a:solidFill>
                <a:effectLst/>
                <a:latin typeface="+mn-lt"/>
                <a:ea typeface="+mn-ea"/>
                <a:cs typeface="+mn-cs"/>
              </a:rPr>
              <a:t>Each chapter ends with a list of suggested tools and resources that could support schools as they carry out the Recommendations described in the chapter.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Guide concludes with a </a:t>
            </a:r>
            <a:r>
              <a:rPr lang="en-US" sz="1200" b="1" kern="1200" dirty="0">
                <a:solidFill>
                  <a:schemeClr val="tx1"/>
                </a:solidFill>
                <a:effectLst/>
                <a:latin typeface="+mn-lt"/>
                <a:ea typeface="+mn-ea"/>
                <a:cs typeface="+mn-cs"/>
              </a:rPr>
              <a:t>Glossary</a:t>
            </a:r>
            <a:r>
              <a:rPr lang="en-US" sz="1200" kern="1200" dirty="0">
                <a:solidFill>
                  <a:schemeClr val="tx1"/>
                </a:solidFill>
                <a:effectLst/>
                <a:latin typeface="+mn-lt"/>
                <a:ea typeface="+mn-ea"/>
                <a:cs typeface="+mn-cs"/>
              </a:rPr>
              <a:t> of assessment related terms, sets of </a:t>
            </a:r>
            <a:r>
              <a:rPr lang="en-US" sz="1200" b="1" kern="1200" dirty="0">
                <a:solidFill>
                  <a:schemeClr val="tx1"/>
                </a:solidFill>
                <a:effectLst/>
                <a:latin typeface="+mn-lt"/>
                <a:ea typeface="+mn-ea"/>
                <a:cs typeface="+mn-cs"/>
              </a:rPr>
              <a:t>References</a:t>
            </a:r>
            <a:r>
              <a:rPr lang="en-US" sz="1200" kern="1200" dirty="0">
                <a:solidFill>
                  <a:schemeClr val="tx1"/>
                </a:solidFill>
                <a:effectLst/>
                <a:latin typeface="+mn-lt"/>
                <a:ea typeface="+mn-ea"/>
                <a:cs typeface="+mn-cs"/>
              </a:rPr>
              <a:t> associated with the content of the Guide, and a brief description of the landscape of related literacy initiatives across Michigan.</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01753588-DB72-443F-AE99-774072CC4D7C}" type="slidenum">
              <a:rPr lang="en-US" smtClean="0"/>
              <a:t>16</a:t>
            </a:fld>
            <a:endParaRPr lang="en-US"/>
          </a:p>
        </p:txBody>
      </p:sp>
    </p:spTree>
    <p:extLst>
      <p:ext uri="{BB962C8B-B14F-4D97-AF65-F5344CB8AC3E}">
        <p14:creationId xmlns:p14="http://schemas.microsoft.com/office/powerpoint/2010/main" val="27465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 represents the work of a diverse group of scholars and practitioners who have identified five key Organizing and Design Principles to guide districts in creating an Early Literacy Assessment System (ELAS) as seen in this chart. These five Principles can be understood individually and collectively as districts work to create an ELAS. Each Principle gives rise to a set of related Recommendations through Three Phases: planning &amp; design, implementation, and support &amp; monitoring of a district’s ELAS. The Principles and Recommendations are described in greater detail—and supported with suggested resources—in a full-length Guide available at www.MichiganAssessmentConsortium.org/ELAS. The next three slides show the recommendations for each phase. </a:t>
            </a:r>
          </a:p>
        </p:txBody>
      </p:sp>
      <p:sp>
        <p:nvSpPr>
          <p:cNvPr id="4" name="Slide Number Placeholder 3"/>
          <p:cNvSpPr>
            <a:spLocks noGrp="1"/>
          </p:cNvSpPr>
          <p:nvPr>
            <p:ph type="sldNum" sz="quarter" idx="5"/>
          </p:nvPr>
        </p:nvSpPr>
        <p:spPr/>
        <p:txBody>
          <a:bodyPr/>
          <a:lstStyle/>
          <a:p>
            <a:fld id="{88D3E6C7-1E89-4727-A89F-14F8288C6170}" type="slidenum">
              <a:rPr lang="en-US" smtClean="0"/>
              <a:t>17</a:t>
            </a:fld>
            <a:endParaRPr lang="en-US"/>
          </a:p>
        </p:txBody>
      </p:sp>
    </p:spTree>
    <p:extLst>
      <p:ext uri="{BB962C8B-B14F-4D97-AF65-F5344CB8AC3E}">
        <p14:creationId xmlns:p14="http://schemas.microsoft.com/office/powerpoint/2010/main" val="355995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53588-DB72-443F-AE99-774072CC4D7C}" type="slidenum">
              <a:rPr lang="en-US" smtClean="0"/>
              <a:t>18</a:t>
            </a:fld>
            <a:endParaRPr lang="en-US"/>
          </a:p>
        </p:txBody>
      </p:sp>
    </p:spTree>
    <p:extLst>
      <p:ext uri="{BB962C8B-B14F-4D97-AF65-F5344CB8AC3E}">
        <p14:creationId xmlns:p14="http://schemas.microsoft.com/office/powerpoint/2010/main" val="2574701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None/>
            </a:pPr>
            <a:r>
              <a:rPr lang="en-US" sz="1200" b="1" dirty="0">
                <a:solidFill>
                  <a:schemeClr val="accent4">
                    <a:lumMod val="75000"/>
                  </a:schemeClr>
                </a:solidFill>
              </a:rPr>
              <a:t>Big Ideas</a:t>
            </a:r>
          </a:p>
          <a:p>
            <a:pPr marL="171450" indent="-171450">
              <a:spcBef>
                <a:spcPts val="1800"/>
              </a:spcBef>
              <a:buFont typeface="Arial" panose="020B0604020202020204" pitchFamily="34" charset="0"/>
              <a:buChar char="•"/>
            </a:pPr>
            <a:r>
              <a:rPr lang="en-US" sz="1200" dirty="0">
                <a:solidFill>
                  <a:schemeClr val="accent4">
                    <a:lumMod val="75000"/>
                  </a:schemeClr>
                </a:solidFill>
              </a:rPr>
              <a:t>Complex systems call for necessary conditions and structures that support coherence among Curriculum/Assessment/instruction/PL </a:t>
            </a:r>
          </a:p>
          <a:p>
            <a:pPr marL="171450" indent="-171450">
              <a:spcBef>
                <a:spcPts val="1800"/>
              </a:spcBef>
              <a:buFont typeface="Arial" panose="020B0604020202020204" pitchFamily="34" charset="0"/>
              <a:buChar char="•"/>
            </a:pPr>
            <a:r>
              <a:rPr lang="en-US" sz="1200" dirty="0">
                <a:solidFill>
                  <a:schemeClr val="accent4">
                    <a:lumMod val="75000"/>
                  </a:schemeClr>
                </a:solidFill>
              </a:rPr>
              <a:t>Policies, procedures, and practices enable acquisition and use of appropriate resources</a:t>
            </a:r>
          </a:p>
          <a:p>
            <a:pPr marL="171450" indent="-171450">
              <a:spcBef>
                <a:spcPts val="1800"/>
              </a:spcBef>
              <a:buFont typeface="Arial" panose="020B0604020202020204" pitchFamily="34" charset="0"/>
              <a:buChar char="•"/>
            </a:pPr>
            <a:r>
              <a:rPr lang="en-US" sz="1200" dirty="0">
                <a:solidFill>
                  <a:schemeClr val="accent4">
                    <a:lumMod val="75000"/>
                  </a:schemeClr>
                </a:solidFill>
              </a:rPr>
              <a:t>Coherence has implications for PL programs</a:t>
            </a:r>
          </a:p>
          <a:p>
            <a:endParaRPr lang="en-US" dirty="0"/>
          </a:p>
          <a:p>
            <a:r>
              <a:rPr lang="en-US" dirty="0"/>
              <a:t>District and school level conditions to support coherent systems among:</a:t>
            </a:r>
          </a:p>
          <a:p>
            <a:pPr lvl="1"/>
            <a:r>
              <a:rPr lang="en-US" dirty="0"/>
              <a:t>Curriculum</a:t>
            </a:r>
          </a:p>
          <a:p>
            <a:pPr lvl="1"/>
            <a:r>
              <a:rPr lang="en-US" dirty="0"/>
              <a:t>Assessment</a:t>
            </a:r>
          </a:p>
          <a:p>
            <a:pPr lvl="1"/>
            <a:r>
              <a:rPr lang="en-US" dirty="0"/>
              <a:t>Instruction</a:t>
            </a:r>
          </a:p>
          <a:p>
            <a:pPr lvl="1"/>
            <a:r>
              <a:rPr lang="en-US" dirty="0"/>
              <a:t>PL</a:t>
            </a:r>
          </a:p>
          <a:p>
            <a:r>
              <a:rPr lang="en-US" dirty="0"/>
              <a:t>Work is </a:t>
            </a:r>
            <a:r>
              <a:rPr lang="en-US" dirty="0">
                <a:highlight>
                  <a:srgbClr val="C8E4F3"/>
                </a:highlight>
              </a:rPr>
              <a:t>complex, long term, intentional, deliberate </a:t>
            </a:r>
            <a:r>
              <a:rPr lang="en-US" dirty="0"/>
              <a:t>– needs to be integrated with other initiatives</a:t>
            </a:r>
          </a:p>
          <a:p>
            <a:r>
              <a:rPr lang="en-US" dirty="0"/>
              <a:t>Human capital needed, including composing a </a:t>
            </a:r>
            <a:r>
              <a:rPr lang="en-US" dirty="0">
                <a:highlight>
                  <a:srgbClr val="C8E4F3"/>
                </a:highlight>
              </a:rPr>
              <a:t>leadership team</a:t>
            </a:r>
          </a:p>
          <a:p>
            <a:r>
              <a:rPr lang="en-US" dirty="0"/>
              <a:t>Need to </a:t>
            </a:r>
            <a:r>
              <a:rPr lang="en-US" dirty="0">
                <a:highlight>
                  <a:srgbClr val="C8E4F3"/>
                </a:highlight>
              </a:rPr>
              <a:t>engage</a:t>
            </a:r>
            <a:r>
              <a:rPr lang="en-US" dirty="0"/>
              <a:t> students &amp; families in </a:t>
            </a:r>
            <a:r>
              <a:rPr lang="en-US" dirty="0">
                <a:highlight>
                  <a:srgbClr val="C8E4F3"/>
                </a:highlight>
              </a:rPr>
              <a:t>authentic ways</a:t>
            </a:r>
          </a:p>
          <a:p>
            <a:endParaRPr lang="en-US" dirty="0"/>
          </a:p>
        </p:txBody>
      </p:sp>
      <p:sp>
        <p:nvSpPr>
          <p:cNvPr id="4" name="Slide Number Placeholder 3"/>
          <p:cNvSpPr>
            <a:spLocks noGrp="1"/>
          </p:cNvSpPr>
          <p:nvPr>
            <p:ph type="sldNum" sz="quarter" idx="5"/>
          </p:nvPr>
        </p:nvSpPr>
        <p:spPr/>
        <p:txBody>
          <a:bodyPr/>
          <a:lstStyle/>
          <a:p>
            <a:fld id="{01753588-DB72-443F-AE99-774072CC4D7C}" type="slidenum">
              <a:rPr lang="en-US" smtClean="0"/>
              <a:t>19</a:t>
            </a:fld>
            <a:endParaRPr lang="en-US"/>
          </a:p>
        </p:txBody>
      </p:sp>
    </p:spTree>
    <p:extLst>
      <p:ext uri="{BB962C8B-B14F-4D97-AF65-F5344CB8AC3E}">
        <p14:creationId xmlns:p14="http://schemas.microsoft.com/office/powerpoint/2010/main" val="304312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53588-DB72-443F-AE99-774072CC4D7C}" type="slidenum">
              <a:rPr lang="en-US" smtClean="0"/>
              <a:t>20</a:t>
            </a:fld>
            <a:endParaRPr lang="en-US"/>
          </a:p>
        </p:txBody>
      </p:sp>
    </p:spTree>
    <p:extLst>
      <p:ext uri="{BB962C8B-B14F-4D97-AF65-F5344CB8AC3E}">
        <p14:creationId xmlns:p14="http://schemas.microsoft.com/office/powerpoint/2010/main" val="268307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wonder if we can shorten the text on the slide, and add the detail to the notes]</a:t>
            </a:r>
          </a:p>
          <a:p>
            <a:endParaRPr lang="en-US" dirty="0"/>
          </a:p>
          <a:p>
            <a:r>
              <a:rPr lang="en-US" dirty="0"/>
              <a:t>BIG IDEAs: </a:t>
            </a:r>
          </a:p>
          <a:p>
            <a:pPr marL="0" indent="0">
              <a:spcBef>
                <a:spcPts val="600"/>
              </a:spcBef>
              <a:buNone/>
            </a:pPr>
            <a:r>
              <a:rPr lang="en-US" sz="1200" dirty="0"/>
              <a:t>Assessment is process of reasoning from evidence driven by cognitive models and data about key aspects of literacy development</a:t>
            </a:r>
          </a:p>
          <a:p>
            <a:pPr marL="0" indent="0">
              <a:spcBef>
                <a:spcPts val="600"/>
              </a:spcBef>
              <a:buNone/>
            </a:pPr>
            <a:endParaRPr lang="en-US" sz="1200" dirty="0"/>
          </a:p>
          <a:p>
            <a:pPr marL="0" indent="0">
              <a:spcBef>
                <a:spcPts val="600"/>
              </a:spcBef>
              <a:buNone/>
            </a:pPr>
            <a:r>
              <a:rPr lang="en-US" sz="1200" dirty="0"/>
              <a:t>A system is composed of multiple literacy assessments that are intentionally selected to work together.</a:t>
            </a:r>
          </a:p>
          <a:p>
            <a:pPr marL="0" indent="0">
              <a:spcBef>
                <a:spcPts val="600"/>
              </a:spcBef>
              <a:buNone/>
            </a:pPr>
            <a:endParaRPr lang="en-US" sz="1200" dirty="0"/>
          </a:p>
          <a:p>
            <a:pPr marL="0" indent="0">
              <a:spcBef>
                <a:spcPts val="600"/>
              </a:spcBef>
              <a:buNone/>
            </a:pPr>
            <a:r>
              <a:rPr lang="en-US" sz="1200" dirty="0"/>
              <a:t>Three design principles need to be followed to construct and operate a balanced system of literacy assessments.</a:t>
            </a:r>
          </a:p>
          <a:p>
            <a:pPr marL="0" indent="0">
              <a:spcBef>
                <a:spcPts val="600"/>
              </a:spcBef>
              <a:buNone/>
            </a:pPr>
            <a:endParaRPr lang="en-US" sz="1200" dirty="0"/>
          </a:p>
          <a:p>
            <a:pPr marL="0" indent="0">
              <a:spcBef>
                <a:spcPts val="600"/>
              </a:spcBef>
              <a:buNone/>
            </a:pPr>
            <a:r>
              <a:rPr lang="en-US" sz="1200" dirty="0"/>
              <a:t>Need to develop a theory of action and logic model to guide design, implementation and evaluation of the system of assessments</a:t>
            </a:r>
          </a:p>
          <a:p>
            <a:endParaRPr lang="en-US" dirty="0"/>
          </a:p>
          <a:p>
            <a:r>
              <a:rPr lang="en-US" dirty="0"/>
              <a:t>Chapter describes</a:t>
            </a:r>
          </a:p>
          <a:p>
            <a:pPr marL="296863" lvl="1" indent="-271463"/>
            <a:r>
              <a:rPr lang="en-US" dirty="0"/>
              <a:t>The assessment triangle that represents the process of reasoning from evidence that underlies all assessments</a:t>
            </a:r>
          </a:p>
          <a:p>
            <a:pPr marL="296863" lvl="1" indent="-271463"/>
            <a:endParaRPr lang="en-US" dirty="0"/>
          </a:p>
          <a:p>
            <a:pPr marL="296863" lvl="1" indent="-271463"/>
            <a:r>
              <a:rPr lang="en-US" dirty="0"/>
              <a:t>The central role of theories, models, and data on literacy development in defining the foci of the assessment tools and practices within the system  </a:t>
            </a:r>
          </a:p>
          <a:p>
            <a:pPr marL="296863" lvl="1" indent="-271463"/>
            <a:endParaRPr lang="en-US" dirty="0"/>
          </a:p>
          <a:p>
            <a:pPr marL="296863" lvl="1" indent="-271463"/>
            <a:r>
              <a:rPr lang="en-US" dirty="0"/>
              <a:t>The three major design principles —  comprehensiveness, coherence, and continuity—essential to having a “system”</a:t>
            </a:r>
          </a:p>
          <a:p>
            <a:pPr marL="296863" lvl="1" indent="-271463"/>
            <a:endParaRPr lang="en-US" dirty="0"/>
          </a:p>
          <a:p>
            <a:pPr marL="296863" lvl="1" indent="-271463"/>
            <a:r>
              <a:rPr lang="en-US" dirty="0"/>
              <a:t>The role of a theory of action and a logic model to structure system development</a:t>
            </a:r>
          </a:p>
          <a:p>
            <a:endParaRPr lang="en-US" dirty="0"/>
          </a:p>
        </p:txBody>
      </p:sp>
      <p:sp>
        <p:nvSpPr>
          <p:cNvPr id="4" name="Slide Number Placeholder 3"/>
          <p:cNvSpPr>
            <a:spLocks noGrp="1"/>
          </p:cNvSpPr>
          <p:nvPr>
            <p:ph type="sldNum" sz="quarter" idx="5"/>
          </p:nvPr>
        </p:nvSpPr>
        <p:spPr/>
        <p:txBody>
          <a:bodyPr/>
          <a:lstStyle/>
          <a:p>
            <a:fld id="{01753588-DB72-443F-AE99-774072CC4D7C}" type="slidenum">
              <a:rPr lang="en-US" smtClean="0"/>
              <a:t>21</a:t>
            </a:fld>
            <a:endParaRPr lang="en-US"/>
          </a:p>
        </p:txBody>
      </p:sp>
    </p:spTree>
    <p:extLst>
      <p:ext uri="{BB962C8B-B14F-4D97-AF65-F5344CB8AC3E}">
        <p14:creationId xmlns:p14="http://schemas.microsoft.com/office/powerpoint/2010/main" val="333466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w Cen MT" panose="020B0602020104020603" pitchFamily="34" charset="0"/>
                <a:ea typeface="Open Sans" panose="020B0606030504020204" pitchFamily="34" charset="0"/>
                <a:cs typeface="Open Sans" panose="020B0606030504020204" pitchFamily="34" charset="0"/>
              </a:rPr>
              <a:t>1.1. DISTRICT LEADERS </a:t>
            </a:r>
            <a:r>
              <a:rPr lang="en-US" sz="1200" dirty="0">
                <a:latin typeface="Tw Cen MT" panose="020B0602020104020603" pitchFamily="34" charset="0"/>
                <a:ea typeface="Open Sans" panose="020B0606030504020204" pitchFamily="34" charset="0"/>
                <a:cs typeface="Open Sans" panose="020B0606030504020204" pitchFamily="34" charset="0"/>
              </a:rPr>
              <a:t>should form an</a:t>
            </a:r>
            <a:r>
              <a:rPr lang="en-US" sz="1200" b="1" dirty="0">
                <a:latin typeface="Tw Cen MT" panose="020B0602020104020603" pitchFamily="34" charset="0"/>
                <a:ea typeface="Open Sans" panose="020B0606030504020204" pitchFamily="34" charset="0"/>
                <a:cs typeface="Open Sans" panose="020B0606030504020204" pitchFamily="34" charset="0"/>
              </a:rPr>
              <a:t> ELAS Leadership Team </a:t>
            </a:r>
            <a:r>
              <a:rPr lang="en-US" sz="1200" dirty="0">
                <a:latin typeface="Tw Cen MT" panose="020B0602020104020603" pitchFamily="34" charset="0"/>
                <a:ea typeface="Open Sans" panose="020B0606030504020204" pitchFamily="34" charset="0"/>
                <a:cs typeface="Open Sans" panose="020B0606030504020204" pitchFamily="34" charset="0"/>
              </a:rPr>
              <a:t>charged with guiding the Planning and Design, Implementation, and Support and Monitoring Phases of the ELAS.</a:t>
            </a:r>
          </a:p>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22</a:t>
            </a:fld>
            <a:endParaRPr lang="en-US"/>
          </a:p>
        </p:txBody>
      </p:sp>
    </p:spTree>
    <p:extLst>
      <p:ext uri="{BB962C8B-B14F-4D97-AF65-F5344CB8AC3E}">
        <p14:creationId xmlns:p14="http://schemas.microsoft.com/office/powerpoint/2010/main" val="112974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w Cen MT" panose="020B0602020104020603" pitchFamily="34" charset="0"/>
                <a:ea typeface="Open Sans" panose="020B0606030504020204" pitchFamily="34" charset="0"/>
                <a:cs typeface="Open Sans" panose="020B0606030504020204" pitchFamily="34" charset="0"/>
              </a:rPr>
              <a:t>1.1. DISTRICT LEADERS </a:t>
            </a:r>
            <a:r>
              <a:rPr lang="en-US" sz="1200" dirty="0">
                <a:latin typeface="Tw Cen MT" panose="020B0602020104020603" pitchFamily="34" charset="0"/>
                <a:ea typeface="Open Sans" panose="020B0606030504020204" pitchFamily="34" charset="0"/>
                <a:cs typeface="Open Sans" panose="020B0606030504020204" pitchFamily="34" charset="0"/>
              </a:rPr>
              <a:t>should form an</a:t>
            </a:r>
            <a:r>
              <a:rPr lang="en-US" sz="1200" b="1" dirty="0">
                <a:latin typeface="Tw Cen MT" panose="020B0602020104020603" pitchFamily="34" charset="0"/>
                <a:ea typeface="Open Sans" panose="020B0606030504020204" pitchFamily="34" charset="0"/>
                <a:cs typeface="Open Sans" panose="020B0606030504020204" pitchFamily="34" charset="0"/>
              </a:rPr>
              <a:t> ELAS Leadership Team </a:t>
            </a:r>
            <a:r>
              <a:rPr lang="en-US" sz="1200" dirty="0">
                <a:latin typeface="Tw Cen MT" panose="020B0602020104020603" pitchFamily="34" charset="0"/>
                <a:ea typeface="Open Sans" panose="020B0606030504020204" pitchFamily="34" charset="0"/>
                <a:cs typeface="Open Sans" panose="020B0606030504020204" pitchFamily="34" charset="0"/>
              </a:rPr>
              <a:t>charged with guiding the Planning and Design, Implementation, and Support and Monitoring Phases of the ELAS.</a:t>
            </a:r>
          </a:p>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23</a:t>
            </a:fld>
            <a:endParaRPr lang="en-US"/>
          </a:p>
        </p:txBody>
      </p:sp>
    </p:spTree>
    <p:extLst>
      <p:ext uri="{BB962C8B-B14F-4D97-AF65-F5344CB8AC3E}">
        <p14:creationId xmlns:p14="http://schemas.microsoft.com/office/powerpoint/2010/main" val="125435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53588-DB72-443F-AE99-774072CC4D7C}" type="slidenum">
              <a:rPr lang="en-US" smtClean="0"/>
              <a:t>24</a:t>
            </a:fld>
            <a:endParaRPr lang="en-US"/>
          </a:p>
        </p:txBody>
      </p:sp>
    </p:spTree>
    <p:extLst>
      <p:ext uri="{BB962C8B-B14F-4D97-AF65-F5344CB8AC3E}">
        <p14:creationId xmlns:p14="http://schemas.microsoft.com/office/powerpoint/2010/main" val="1453516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None/>
            </a:pPr>
            <a:r>
              <a:rPr lang="en-US" dirty="0">
                <a:solidFill>
                  <a:schemeClr val="tx2"/>
                </a:solidFill>
              </a:rPr>
              <a:t>Big Ideas</a:t>
            </a:r>
          </a:p>
          <a:p>
            <a:pPr marL="171450" indent="-171450">
              <a:spcBef>
                <a:spcPts val="1800"/>
              </a:spcBef>
              <a:buFont typeface="Arial" panose="020B0604020202020204" pitchFamily="34" charset="0"/>
              <a:buChar char="•"/>
            </a:pPr>
            <a:r>
              <a:rPr lang="en-US" dirty="0">
                <a:solidFill>
                  <a:schemeClr val="tx2"/>
                </a:solidFill>
              </a:rPr>
              <a:t>Literacy develops in multiple contexts</a:t>
            </a:r>
          </a:p>
          <a:p>
            <a:pPr marL="171450" indent="-171450">
              <a:spcBef>
                <a:spcPts val="1800"/>
              </a:spcBef>
              <a:buFont typeface="Arial" panose="020B0604020202020204" pitchFamily="34" charset="0"/>
              <a:buChar char="•"/>
            </a:pPr>
            <a:r>
              <a:rPr lang="en-US" dirty="0">
                <a:solidFill>
                  <a:schemeClr val="tx2"/>
                </a:solidFill>
              </a:rPr>
              <a:t>Literacy competencies are many and interconnected</a:t>
            </a:r>
          </a:p>
          <a:p>
            <a:pPr marL="171450" indent="-171450">
              <a:spcBef>
                <a:spcPts val="1800"/>
              </a:spcBef>
              <a:buFont typeface="Arial" panose="020B0604020202020204" pitchFamily="34" charset="0"/>
              <a:buChar char="•"/>
            </a:pPr>
            <a:r>
              <a:rPr lang="en-US" dirty="0">
                <a:solidFill>
                  <a:schemeClr val="tx2"/>
                </a:solidFill>
              </a:rPr>
              <a:t>Contemporary definitions of literacy reflect and require features of an early literacy assessment system that take into account 8 features</a:t>
            </a:r>
          </a:p>
          <a:p>
            <a:endParaRPr lang="en-US" dirty="0"/>
          </a:p>
        </p:txBody>
      </p:sp>
      <p:sp>
        <p:nvSpPr>
          <p:cNvPr id="4" name="Slide Number Placeholder 3"/>
          <p:cNvSpPr>
            <a:spLocks noGrp="1"/>
          </p:cNvSpPr>
          <p:nvPr>
            <p:ph type="sldNum" sz="quarter" idx="5"/>
          </p:nvPr>
        </p:nvSpPr>
        <p:spPr/>
        <p:txBody>
          <a:bodyPr/>
          <a:lstStyle/>
          <a:p>
            <a:fld id="{01753588-DB72-443F-AE99-774072CC4D7C}" type="slidenum">
              <a:rPr lang="en-US" smtClean="0"/>
              <a:t>25</a:t>
            </a:fld>
            <a:endParaRPr lang="en-US"/>
          </a:p>
        </p:txBody>
      </p:sp>
    </p:spTree>
    <p:extLst>
      <p:ext uri="{BB962C8B-B14F-4D97-AF65-F5344CB8AC3E}">
        <p14:creationId xmlns:p14="http://schemas.microsoft.com/office/powerpoint/2010/main" val="314865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Across Michigan, it is recognized that literacy rates among our students should be better than they are. At the same time, there is recognition that improved literacy requires focused attention at all levels of development and instruction, but most critically on </a:t>
            </a:r>
            <a:r>
              <a:rPr lang="en-US" sz="1200" i="1" kern="1200" dirty="0">
                <a:solidFill>
                  <a:schemeClr val="tx1"/>
                </a:solidFill>
                <a:effectLst/>
                <a:latin typeface="+mn-lt"/>
                <a:ea typeface="+mn-ea"/>
                <a:cs typeface="+mn-cs"/>
              </a:rPr>
              <a:t>early literacy</a:t>
            </a:r>
            <a:r>
              <a:rPr lang="en-US" sz="1200" kern="1200" dirty="0">
                <a:solidFill>
                  <a:schemeClr val="tx1"/>
                </a:solidFill>
                <a:effectLst/>
                <a:latin typeface="+mn-lt"/>
                <a:ea typeface="+mn-ea"/>
                <a:cs typeface="+mn-cs"/>
              </a:rPr>
              <a:t> development. </a:t>
            </a:r>
          </a:p>
          <a:p>
            <a:endParaRPr lang="en-US" sz="1200" kern="1200" dirty="0">
              <a:solidFill>
                <a:schemeClr val="tx1"/>
              </a:solidFill>
              <a:effectLst/>
              <a:latin typeface="+mn-lt"/>
              <a:ea typeface="+mn-ea"/>
              <a:cs typeface="+mn-cs"/>
            </a:endParaRPr>
          </a:p>
          <a:p>
            <a:pPr marL="0" indent="0">
              <a:buNone/>
            </a:pPr>
            <a:r>
              <a:rPr lang="en-US" dirty="0"/>
              <a:t>We have excellent foundation and momentum to improve literacy instruction in the state.</a:t>
            </a:r>
          </a:p>
          <a:p>
            <a:pPr marL="0" indent="0">
              <a:buNone/>
            </a:pPr>
            <a:endParaRPr lang="en-US" dirty="0"/>
          </a:p>
          <a:p>
            <a:pPr marL="0" indent="0">
              <a:buNone/>
            </a:pPr>
            <a:r>
              <a:rPr lang="en-US" dirty="0"/>
              <a:t>We lack an understanding of the role assessment plays in supporting learning.</a:t>
            </a:r>
          </a:p>
          <a:p>
            <a:pPr marL="0" indent="0">
              <a:buNone/>
            </a:pPr>
            <a:endParaRPr lang="en-US" dirty="0"/>
          </a:p>
          <a:p>
            <a:pPr marL="0" indent="0">
              <a:buNone/>
            </a:pPr>
            <a:r>
              <a:rPr lang="en-US" dirty="0"/>
              <a:t>Districts are required by law to implement “assessment systems” that should help to improve literacy rates, </a:t>
            </a:r>
            <a:r>
              <a:rPr lang="en-US" b="1" dirty="0"/>
              <a:t>however</a:t>
            </a:r>
            <a:r>
              <a:rPr lang="en-US" dirty="0"/>
              <a:t>…a collection of assessments and an assessment system are not the same thing.</a:t>
            </a:r>
          </a:p>
          <a:p>
            <a:pPr marL="0" indent="0">
              <a:buNone/>
            </a:pPr>
            <a:endParaRPr lang="en-US" dirty="0"/>
          </a:p>
          <a:p>
            <a:pPr marL="0" indent="0">
              <a:buNone/>
            </a:pPr>
            <a:r>
              <a:rPr lang="en-US" dirty="0"/>
              <a:t>There is a need for assessment literacy support that enables educators at all levels to implement assessment </a:t>
            </a:r>
            <a:r>
              <a:rPr lang="en-US" b="1" i="1" dirty="0"/>
              <a:t>systems</a:t>
            </a:r>
            <a:r>
              <a:rPr lang="en-US" dirty="0"/>
              <a:t> that improve literacy achievement for Michigan’s children. </a:t>
            </a:r>
          </a:p>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4</a:t>
            </a:fld>
            <a:endParaRPr lang="en-US"/>
          </a:p>
        </p:txBody>
      </p:sp>
    </p:spTree>
    <p:extLst>
      <p:ext uri="{BB962C8B-B14F-4D97-AF65-F5344CB8AC3E}">
        <p14:creationId xmlns:p14="http://schemas.microsoft.com/office/powerpoint/2010/main" val="689427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53588-DB72-443F-AE99-774072CC4D7C}" type="slidenum">
              <a:rPr lang="en-US" smtClean="0"/>
              <a:t>26</a:t>
            </a:fld>
            <a:endParaRPr lang="en-US"/>
          </a:p>
        </p:txBody>
      </p:sp>
    </p:spTree>
    <p:extLst>
      <p:ext uri="{BB962C8B-B14F-4D97-AF65-F5344CB8AC3E}">
        <p14:creationId xmlns:p14="http://schemas.microsoft.com/office/powerpoint/2010/main" val="2092329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Ideas</a:t>
            </a:r>
          </a:p>
          <a:p>
            <a:pPr marL="171450" indent="-171450">
              <a:spcBef>
                <a:spcPts val="1800"/>
              </a:spcBef>
              <a:buFont typeface="Arial" panose="020B0604020202020204" pitchFamily="34" charset="0"/>
              <a:buChar char="•"/>
            </a:pPr>
            <a:r>
              <a:rPr lang="en-US" sz="1200" dirty="0">
                <a:solidFill>
                  <a:schemeClr val="tx2"/>
                </a:solidFill>
              </a:rPr>
              <a:t>Different purposes for assessment</a:t>
            </a:r>
          </a:p>
          <a:p>
            <a:pPr marL="171450" indent="-171450">
              <a:spcBef>
                <a:spcPts val="1800"/>
              </a:spcBef>
              <a:buFont typeface="Arial" panose="020B0604020202020204" pitchFamily="34" charset="0"/>
              <a:buChar char="•"/>
            </a:pPr>
            <a:r>
              <a:rPr lang="en-US" sz="1200" dirty="0">
                <a:solidFill>
                  <a:schemeClr val="tx2"/>
                </a:solidFill>
              </a:rPr>
              <a:t>Users of assessment and decisions made informed by purpose</a:t>
            </a:r>
          </a:p>
          <a:p>
            <a:pPr marL="171450" indent="-171450">
              <a:spcBef>
                <a:spcPts val="1800"/>
              </a:spcBef>
              <a:buFont typeface="Arial" panose="020B0604020202020204" pitchFamily="34" charset="0"/>
              <a:buChar char="•"/>
            </a:pPr>
            <a:r>
              <a:rPr lang="en-US" sz="1200" dirty="0">
                <a:solidFill>
                  <a:schemeClr val="tx2"/>
                </a:solidFill>
              </a:rPr>
              <a:t>Shared understanding above and lack of clarity account for mis-use</a:t>
            </a:r>
          </a:p>
          <a:p>
            <a:endParaRPr lang="en-US" dirty="0"/>
          </a:p>
        </p:txBody>
      </p:sp>
      <p:sp>
        <p:nvSpPr>
          <p:cNvPr id="4" name="Slide Number Placeholder 3"/>
          <p:cNvSpPr>
            <a:spLocks noGrp="1"/>
          </p:cNvSpPr>
          <p:nvPr>
            <p:ph type="sldNum" sz="quarter" idx="5"/>
          </p:nvPr>
        </p:nvSpPr>
        <p:spPr/>
        <p:txBody>
          <a:bodyPr/>
          <a:lstStyle/>
          <a:p>
            <a:fld id="{01753588-DB72-443F-AE99-774072CC4D7C}" type="slidenum">
              <a:rPr lang="en-US" smtClean="0"/>
              <a:t>27</a:t>
            </a:fld>
            <a:endParaRPr lang="en-US"/>
          </a:p>
        </p:txBody>
      </p:sp>
    </p:spTree>
    <p:extLst>
      <p:ext uri="{BB962C8B-B14F-4D97-AF65-F5344CB8AC3E}">
        <p14:creationId xmlns:p14="http://schemas.microsoft.com/office/powerpoint/2010/main" val="150303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28</a:t>
            </a:fld>
            <a:endParaRPr lang="en-US"/>
          </a:p>
        </p:txBody>
      </p:sp>
    </p:spTree>
    <p:extLst>
      <p:ext uri="{BB962C8B-B14F-4D97-AF65-F5344CB8AC3E}">
        <p14:creationId xmlns:p14="http://schemas.microsoft.com/office/powerpoint/2010/main" val="1112761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29</a:t>
            </a:fld>
            <a:endParaRPr lang="en-US"/>
          </a:p>
        </p:txBody>
      </p:sp>
    </p:spTree>
    <p:extLst>
      <p:ext uri="{BB962C8B-B14F-4D97-AF65-F5344CB8AC3E}">
        <p14:creationId xmlns:p14="http://schemas.microsoft.com/office/powerpoint/2010/main" val="3537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53588-DB72-443F-AE99-774072CC4D7C}" type="slidenum">
              <a:rPr lang="en-US" smtClean="0"/>
              <a:t>30</a:t>
            </a:fld>
            <a:endParaRPr lang="en-US"/>
          </a:p>
        </p:txBody>
      </p:sp>
    </p:spTree>
    <p:extLst>
      <p:ext uri="{BB962C8B-B14F-4D97-AF65-F5344CB8AC3E}">
        <p14:creationId xmlns:p14="http://schemas.microsoft.com/office/powerpoint/2010/main" val="1277400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Ideas</a:t>
            </a:r>
          </a:p>
          <a:p>
            <a:pPr marL="171450" indent="-171450">
              <a:spcBef>
                <a:spcPts val="1800"/>
              </a:spcBef>
              <a:buFont typeface="Arial" panose="020B0604020202020204" pitchFamily="34" charset="0"/>
              <a:buChar char="•"/>
            </a:pPr>
            <a:r>
              <a:rPr lang="en-US" sz="1200" dirty="0">
                <a:solidFill>
                  <a:schemeClr val="accent4">
                    <a:lumMod val="75000"/>
                  </a:schemeClr>
                </a:solidFill>
              </a:rPr>
              <a:t>Create PL programs/systems designed to develop deep literacy and assessment expertise</a:t>
            </a:r>
          </a:p>
          <a:p>
            <a:pPr marL="171450" indent="-171450">
              <a:spcBef>
                <a:spcPts val="1800"/>
              </a:spcBef>
              <a:buFont typeface="Arial" panose="020B0604020202020204" pitchFamily="34" charset="0"/>
              <a:buChar char="•"/>
            </a:pPr>
            <a:r>
              <a:rPr lang="en-US" sz="1200" dirty="0">
                <a:solidFill>
                  <a:schemeClr val="accent4">
                    <a:lumMod val="75000"/>
                  </a:schemeClr>
                </a:solidFill>
              </a:rPr>
              <a:t>Understand teacher embeds formative assessment process into instructional process</a:t>
            </a:r>
          </a:p>
          <a:p>
            <a:pPr marL="171450" indent="-171450">
              <a:spcBef>
                <a:spcPts val="1800"/>
              </a:spcBef>
              <a:buFont typeface="Arial" panose="020B0604020202020204" pitchFamily="34" charset="0"/>
              <a:buChar char="•"/>
            </a:pPr>
            <a:r>
              <a:rPr lang="en-US" sz="1200" dirty="0">
                <a:solidFill>
                  <a:schemeClr val="accent4">
                    <a:lumMod val="75000"/>
                  </a:schemeClr>
                </a:solidFill>
              </a:rPr>
              <a:t>Collaborative inquiry-based professional learning influences teacher practice</a:t>
            </a:r>
          </a:p>
          <a:p>
            <a:pPr marL="171450" indent="-171450">
              <a:spcBef>
                <a:spcPts val="1800"/>
              </a:spcBef>
              <a:buFont typeface="Arial" panose="020B0604020202020204" pitchFamily="34" charset="0"/>
              <a:buChar char="•"/>
            </a:pPr>
            <a:r>
              <a:rPr lang="en-US" sz="1200" dirty="0">
                <a:solidFill>
                  <a:schemeClr val="accent4">
                    <a:lumMod val="75000"/>
                  </a:schemeClr>
                </a:solidFill>
              </a:rPr>
              <a:t>Evaluation plan is necessary to formatively monitor and adjust implementation of ELAS and PL program</a:t>
            </a:r>
          </a:p>
          <a:p>
            <a:endParaRPr lang="en-US" dirty="0"/>
          </a:p>
        </p:txBody>
      </p:sp>
      <p:sp>
        <p:nvSpPr>
          <p:cNvPr id="4" name="Slide Number Placeholder 3"/>
          <p:cNvSpPr>
            <a:spLocks noGrp="1"/>
          </p:cNvSpPr>
          <p:nvPr>
            <p:ph type="sldNum" sz="quarter" idx="5"/>
          </p:nvPr>
        </p:nvSpPr>
        <p:spPr/>
        <p:txBody>
          <a:bodyPr/>
          <a:lstStyle/>
          <a:p>
            <a:fld id="{01753588-DB72-443F-AE99-774072CC4D7C}" type="slidenum">
              <a:rPr lang="en-US" smtClean="0"/>
              <a:t>31</a:t>
            </a:fld>
            <a:endParaRPr lang="en-US"/>
          </a:p>
        </p:txBody>
      </p:sp>
    </p:spTree>
    <p:extLst>
      <p:ext uri="{BB962C8B-B14F-4D97-AF65-F5344CB8AC3E}">
        <p14:creationId xmlns:p14="http://schemas.microsoft.com/office/powerpoint/2010/main" val="382667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32</a:t>
            </a:fld>
            <a:endParaRPr lang="en-US"/>
          </a:p>
        </p:txBody>
      </p:sp>
    </p:spTree>
    <p:extLst>
      <p:ext uri="{BB962C8B-B14F-4D97-AF65-F5344CB8AC3E}">
        <p14:creationId xmlns:p14="http://schemas.microsoft.com/office/powerpoint/2010/main" val="218220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33</a:t>
            </a:fld>
            <a:endParaRPr lang="en-US"/>
          </a:p>
        </p:txBody>
      </p:sp>
    </p:spTree>
    <p:extLst>
      <p:ext uri="{BB962C8B-B14F-4D97-AF65-F5344CB8AC3E}">
        <p14:creationId xmlns:p14="http://schemas.microsoft.com/office/powerpoint/2010/main" val="61972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 II features a series of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that follow the literacy development, assessment, and instruction of three children – Emma, Ayesha, and Emmanuel -  from pre-kindergarten (PreK) through second grade. The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have been designed to illustrate different paths that these children take toward literacy, while simultaneously showing how a balanced early literacy assessment system (ELAS) can serve individual children. In the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each child enters PreK and continues their schooling journey with a unique array of cultural and linguistic backgrounds, experiences, interests, assets, and literacy-learning needs. Throughout each of their school-based, early literacy learning experiences, their teachers and a constellation of other service providers strategically employ a variety of methods of observation and assessment of the children’s literacy skills and practices in order to build upon their assets and target areas for needed growth in reading, writing, and oral language. The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illustrate the many ways that children’s literacy knowledge and skills can vary even when they are the same age. Furthermore, these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illustrate the multiple contexts in which educators can acquire information that is useful in planning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note that this series of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does not attend fully to all aspects of the three children's literacy development. Rather, the </a:t>
            </a:r>
            <a:r>
              <a:rPr lang="en-US" sz="1200" b="1" kern="1200" dirty="0">
                <a:solidFill>
                  <a:schemeClr val="tx1"/>
                </a:solidFill>
                <a:effectLst/>
                <a:latin typeface="+mn-lt"/>
                <a:ea typeface="+mn-ea"/>
                <a:cs typeface="+mn-cs"/>
              </a:rPr>
              <a:t>Portraits</a:t>
            </a:r>
            <a:r>
              <a:rPr lang="en-US" sz="1200" kern="1200" dirty="0">
                <a:solidFill>
                  <a:schemeClr val="tx1"/>
                </a:solidFill>
                <a:effectLst/>
                <a:latin typeface="+mn-lt"/>
                <a:ea typeface="+mn-ea"/>
                <a:cs typeface="+mn-cs"/>
              </a:rPr>
              <a:t> focus primarily on reading development, instruction, and assessment, with only limited attention to writing and oral language development. This does not suggest, however, that classroom teachers and other service providers should not provide systematic assessment and instruction in these crucial areas of literacy development in pre-K-3 classrooms.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see examples of ELAS features as framed in this Guide’s five Organizing and Design Principles.</a:t>
            </a:r>
          </a:p>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34</a:t>
            </a:fld>
            <a:endParaRPr lang="en-US"/>
          </a:p>
        </p:txBody>
      </p:sp>
    </p:spTree>
    <p:extLst>
      <p:ext uri="{BB962C8B-B14F-4D97-AF65-F5344CB8AC3E}">
        <p14:creationId xmlns:p14="http://schemas.microsoft.com/office/powerpoint/2010/main" val="371793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Fortunately, we have an excellent foundation and momentum to improve literacy instruction in the state, led in large part by the Michigan Department of Education (MDE) and the Literacy Essentials work developed and supported by the Michigan Association of Intermediate School Administrators (MAISA) General Education Leadership Network (GELN) Early Literacy Task Force (ELTF). The </a:t>
            </a:r>
            <a:r>
              <a:rPr lang="en-US" sz="1200" i="1" kern="1200" dirty="0">
                <a:solidFill>
                  <a:schemeClr val="tx1"/>
                </a:solidFill>
                <a:effectLst/>
                <a:latin typeface="+mn-lt"/>
                <a:ea typeface="+mn-ea"/>
                <a:cs typeface="+mn-cs"/>
              </a:rPr>
              <a:t>Literacy Essentials</a:t>
            </a:r>
            <a:r>
              <a:rPr lang="en-US" sz="1200" kern="1200" dirty="0">
                <a:solidFill>
                  <a:schemeClr val="tx1"/>
                </a:solidFill>
                <a:effectLst/>
                <a:latin typeface="+mn-lt"/>
                <a:ea typeface="+mn-ea"/>
                <a:cs typeface="+mn-cs"/>
              </a:rPr>
              <a:t> offer a Literacy Theory of Action and undergirds an active program of professional learning across Michigan. The Michigan Assessment Consortium </a:t>
            </a:r>
            <a:r>
              <a:rPr lang="en-US" sz="1200" b="0" i="0" kern="1200" dirty="0">
                <a:solidFill>
                  <a:schemeClr val="tx1"/>
                </a:solidFill>
                <a:effectLst/>
                <a:latin typeface="+mn-lt"/>
                <a:ea typeface="+mn-ea"/>
                <a:cs typeface="+mn-cs"/>
              </a:rPr>
              <a:t>provides leadership and services to advance quality, balanced assessment practices and systems through research, resources, and professional learning. The  FAME program is a professional learning initiative jointly offered by MDE and MAC. For more than a decade, FAME has promoted teacher collaboration and planning for effective formative assessment practice.</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6</a:t>
            </a:fld>
            <a:endParaRPr lang="en-US"/>
          </a:p>
        </p:txBody>
      </p:sp>
    </p:spTree>
    <p:extLst>
      <p:ext uri="{BB962C8B-B14F-4D97-AF65-F5344CB8AC3E}">
        <p14:creationId xmlns:p14="http://schemas.microsoft.com/office/powerpoint/2010/main" val="374580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Contributors brought to this project a wide range of expertise in cognitive science, educational assessment, literacy development, professional learning, and organizational development. Principal Contributors were responsible for researching, drafting, reviewing, and revising all content in this Guide. </a:t>
            </a:r>
          </a:p>
          <a:p>
            <a:endParaRPr lang="en-US" dirty="0"/>
          </a:p>
          <a:p>
            <a:r>
              <a:rPr lang="en-US" dirty="0"/>
              <a:t>The group is chaired by  Jim Pellegrino, Ph.D., Distinguished Professor of Psychology and Education, and  Co-director of the Learning Sciences Research Institute at the University of Illinois at Chicago. </a:t>
            </a:r>
          </a:p>
          <a:p>
            <a:r>
              <a:rPr lang="en-US" dirty="0"/>
              <a:t>Jim Pellegrino (chair), Co-Director, Learning Sciences Research Institute  </a:t>
            </a:r>
          </a:p>
          <a:p>
            <a:r>
              <a:rPr lang="en-US" dirty="0"/>
              <a:t>Brandy </a:t>
            </a:r>
            <a:r>
              <a:rPr lang="en-US" dirty="0" err="1"/>
              <a:t>Bugni</a:t>
            </a:r>
            <a:r>
              <a:rPr lang="en-US" dirty="0"/>
              <a:t>, Literacy Manager, Michigan Department of Education (MDE)  </a:t>
            </a:r>
          </a:p>
          <a:p>
            <a:r>
              <a:rPr lang="en-US" dirty="0" err="1"/>
              <a:t>Eunsoo</a:t>
            </a:r>
            <a:r>
              <a:rPr lang="en-US" dirty="0"/>
              <a:t> Cho, Assistant Professor, Michigan State University  </a:t>
            </a:r>
          </a:p>
          <a:p>
            <a:r>
              <a:rPr lang="en-US" dirty="0"/>
              <a:t>Amy Colton, Executive Director, Learning Forward - MI  </a:t>
            </a:r>
          </a:p>
          <a:p>
            <a:r>
              <a:rPr lang="en-US" dirty="0"/>
              <a:t>Kathy Dewsbury-White, CEO, Michigan Assessment Consortium (MAC ) </a:t>
            </a:r>
          </a:p>
          <a:p>
            <a:r>
              <a:rPr lang="en-US" dirty="0"/>
              <a:t>Nell K. Duke, Professor of Education; University of Michigan  </a:t>
            </a:r>
          </a:p>
          <a:p>
            <a:r>
              <a:rPr lang="en-US" dirty="0"/>
              <a:t>Miranda Fitzgerald, Assistant Professor in Reading and Elementary Education, University of North Carolina-Charlotte </a:t>
            </a:r>
          </a:p>
          <a:p>
            <a:r>
              <a:rPr lang="en-US" dirty="0"/>
              <a:t>Annemarie </a:t>
            </a:r>
            <a:r>
              <a:rPr lang="en-US" dirty="0" err="1"/>
              <a:t>Palinscar</a:t>
            </a:r>
            <a:r>
              <a:rPr lang="en-US" dirty="0"/>
              <a:t>, Chair, Educational Studies, Professor of Education ,  University of Michigan </a:t>
            </a:r>
          </a:p>
          <a:p>
            <a:r>
              <a:rPr lang="en-US" dirty="0"/>
              <a:t>Ed </a:t>
            </a:r>
            <a:r>
              <a:rPr lang="en-US" dirty="0" err="1"/>
              <a:t>Roeber</a:t>
            </a:r>
            <a:r>
              <a:rPr lang="en-US" dirty="0"/>
              <a:t>, Assessment Director, MAC  </a:t>
            </a:r>
          </a:p>
          <a:p>
            <a:r>
              <a:rPr lang="en-US" dirty="0" err="1"/>
              <a:t>Adrea</a:t>
            </a:r>
            <a:r>
              <a:rPr lang="en-US" dirty="0"/>
              <a:t> </a:t>
            </a:r>
            <a:r>
              <a:rPr lang="en-US" dirty="0" err="1"/>
              <a:t>Truckenmiller</a:t>
            </a:r>
            <a:r>
              <a:rPr lang="en-US" dirty="0"/>
              <a:t>, Assistant Professor, Michigan State University  </a:t>
            </a:r>
          </a:p>
          <a:p>
            <a:r>
              <a:rPr lang="en-US" dirty="0"/>
              <a:t>Melissa </a:t>
            </a:r>
            <a:r>
              <a:rPr lang="en-US" dirty="0" err="1"/>
              <a:t>Usiak</a:t>
            </a:r>
            <a:r>
              <a:rPr lang="en-US" dirty="0"/>
              <a:t>, Executive Director, MI-ASCD  </a:t>
            </a:r>
          </a:p>
          <a:p>
            <a:r>
              <a:rPr lang="en-US" dirty="0"/>
              <a:t>Linda </a:t>
            </a:r>
            <a:r>
              <a:rPr lang="en-US" dirty="0" err="1"/>
              <a:t>Wacyk</a:t>
            </a:r>
            <a:r>
              <a:rPr lang="en-US" dirty="0"/>
              <a:t>, Communications/Publications Director, MAC  </a:t>
            </a:r>
          </a:p>
          <a:p>
            <a:r>
              <a:rPr lang="en-US" dirty="0"/>
              <a:t>Tanya Wright, Associate Professor, Michigan State University</a:t>
            </a:r>
          </a:p>
        </p:txBody>
      </p:sp>
      <p:sp>
        <p:nvSpPr>
          <p:cNvPr id="4" name="Slide Number Placeholder 3"/>
          <p:cNvSpPr>
            <a:spLocks noGrp="1"/>
          </p:cNvSpPr>
          <p:nvPr>
            <p:ph type="sldNum" sz="quarter" idx="5"/>
          </p:nvPr>
        </p:nvSpPr>
        <p:spPr/>
        <p:txBody>
          <a:bodyPr/>
          <a:lstStyle/>
          <a:p>
            <a:fld id="{88D3E6C7-1E89-4727-A89F-14F8288C6170}" type="slidenum">
              <a:rPr lang="en-US" smtClean="0"/>
              <a:t>7</a:t>
            </a:fld>
            <a:endParaRPr lang="en-US"/>
          </a:p>
        </p:txBody>
      </p:sp>
    </p:spTree>
    <p:extLst>
      <p:ext uri="{BB962C8B-B14F-4D97-AF65-F5344CB8AC3E}">
        <p14:creationId xmlns:p14="http://schemas.microsoft.com/office/powerpoint/2010/main" val="281274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Principal Contributors, a Responder Group also provided feedback on the design and development of the Guide.   </a:t>
            </a:r>
          </a:p>
        </p:txBody>
      </p:sp>
      <p:sp>
        <p:nvSpPr>
          <p:cNvPr id="4" name="Slide Number Placeholder 3"/>
          <p:cNvSpPr>
            <a:spLocks noGrp="1"/>
          </p:cNvSpPr>
          <p:nvPr>
            <p:ph type="sldNum" sz="quarter" idx="5"/>
          </p:nvPr>
        </p:nvSpPr>
        <p:spPr/>
        <p:txBody>
          <a:bodyPr/>
          <a:lstStyle/>
          <a:p>
            <a:fld id="{88D3E6C7-1E89-4727-A89F-14F8288C6170}" type="slidenum">
              <a:rPr lang="en-US" smtClean="0"/>
              <a:t>8</a:t>
            </a:fld>
            <a:endParaRPr lang="en-US"/>
          </a:p>
        </p:txBody>
      </p:sp>
    </p:spTree>
    <p:extLst>
      <p:ext uri="{BB962C8B-B14F-4D97-AF65-F5344CB8AC3E}">
        <p14:creationId xmlns:p14="http://schemas.microsoft.com/office/powerpoint/2010/main" val="222708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shall point out, </a:t>
            </a:r>
            <a:r>
              <a:rPr lang="en-US" sz="1200" i="1" kern="1200" dirty="0">
                <a:solidFill>
                  <a:schemeClr val="tx1"/>
                </a:solidFill>
                <a:effectLst/>
                <a:latin typeface="+mn-lt"/>
                <a:ea typeface="+mn-ea"/>
                <a:cs typeface="+mn-cs"/>
              </a:rPr>
              <a:t>assessment systems</a:t>
            </a:r>
            <a:r>
              <a:rPr lang="en-US" sz="1200" kern="1200" dirty="0">
                <a:solidFill>
                  <a:schemeClr val="tx1"/>
                </a:solidFill>
                <a:effectLst/>
                <a:latin typeface="+mn-lt"/>
                <a:ea typeface="+mn-ea"/>
                <a:cs typeface="+mn-cs"/>
              </a:rPr>
              <a:t> are much more than arbitrary collections of assessments; the components of such systems must be carefully chosen so that they: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 on important aspects of literacy and its development,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serve the needs of different stakeholders,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conceptually and operationally coherent. </a:t>
            </a:r>
          </a:p>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11</a:t>
            </a:fld>
            <a:endParaRPr lang="en-US"/>
          </a:p>
        </p:txBody>
      </p:sp>
    </p:spTree>
    <p:extLst>
      <p:ext uri="{BB962C8B-B14F-4D97-AF65-F5344CB8AC3E}">
        <p14:creationId xmlns:p14="http://schemas.microsoft.com/office/powerpoint/2010/main" val="5899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essential to note that </a:t>
            </a:r>
            <a:r>
              <a:rPr lang="en-US" sz="1200" i="1" kern="1200" dirty="0">
                <a:solidFill>
                  <a:schemeClr val="tx1"/>
                </a:solidFill>
                <a:effectLst/>
                <a:latin typeface="+mn-lt"/>
                <a:ea typeface="+mn-ea"/>
                <a:cs typeface="+mn-cs"/>
              </a:rPr>
              <a:t>“a collection of assessments does not entail a system any more than a pile of bricks constitutes a house”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Coladarci</a:t>
            </a:r>
            <a:r>
              <a:rPr lang="en-US" sz="1200" kern="1200" dirty="0">
                <a:solidFill>
                  <a:schemeClr val="tx1"/>
                </a:solidFill>
                <a:effectLst/>
                <a:latin typeface="+mn-lt"/>
                <a:ea typeface="+mn-ea"/>
                <a:cs typeface="+mn-cs"/>
              </a:rPr>
              <a:t>, 2002). </a:t>
            </a:r>
          </a:p>
          <a:p>
            <a:endParaRPr lang="en-US" dirty="0"/>
          </a:p>
          <a:p>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12</a:t>
            </a:fld>
            <a:endParaRPr lang="en-US"/>
          </a:p>
        </p:txBody>
      </p:sp>
    </p:spTree>
    <p:extLst>
      <p:ext uri="{BB962C8B-B14F-4D97-AF65-F5344CB8AC3E}">
        <p14:creationId xmlns:p14="http://schemas.microsoft.com/office/powerpoint/2010/main" val="391357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system must be composed of elements that work together in terms of the intended functions and interpretive uses.  Let’s use the analogy of building a house.  Before you begin building you need to have a blueprint drawn up.  When building an assessment system you need to develop a plan.  Next you need the materials such as bricks, boards, etc.  In an assessment system you need to have the actual assessments that will be used. Once you have the blueprint and materials you need a general contractor to oversee and organize the work.  In an assessment system this would be the leadership team that would oversee and organize the system.  Lastly but definitely not least when you begin the actual building of the house you need skilled labor such as plumbers, carpenters, etc.  When implementing an assessment system you need a skilled team of teachers and administrators to administer the assessments and analyze the results.  </a:t>
            </a:r>
            <a:endParaRPr lang="en-US" dirty="0"/>
          </a:p>
        </p:txBody>
      </p:sp>
      <p:sp>
        <p:nvSpPr>
          <p:cNvPr id="4" name="Slide Number Placeholder 3"/>
          <p:cNvSpPr>
            <a:spLocks noGrp="1"/>
          </p:cNvSpPr>
          <p:nvPr>
            <p:ph type="sldNum" sz="quarter" idx="5"/>
          </p:nvPr>
        </p:nvSpPr>
        <p:spPr/>
        <p:txBody>
          <a:bodyPr/>
          <a:lstStyle/>
          <a:p>
            <a:fld id="{88D3E6C7-1E89-4727-A89F-14F8288C6170}" type="slidenum">
              <a:rPr lang="en-US" smtClean="0"/>
              <a:t>13</a:t>
            </a:fld>
            <a:endParaRPr lang="en-US"/>
          </a:p>
        </p:txBody>
      </p:sp>
    </p:spTree>
    <p:extLst>
      <p:ext uri="{BB962C8B-B14F-4D97-AF65-F5344CB8AC3E}">
        <p14:creationId xmlns:p14="http://schemas.microsoft.com/office/powerpoint/2010/main" val="103133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 is intended to serve as the foundation for the development of policy, resources, and professional learning opportunities that serve to outline assessment systems and practices that effectively support literacy development. </a:t>
            </a:r>
          </a:p>
        </p:txBody>
      </p:sp>
      <p:sp>
        <p:nvSpPr>
          <p:cNvPr id="4" name="Slide Number Placeholder 3"/>
          <p:cNvSpPr>
            <a:spLocks noGrp="1"/>
          </p:cNvSpPr>
          <p:nvPr>
            <p:ph type="sldNum" sz="quarter" idx="5"/>
          </p:nvPr>
        </p:nvSpPr>
        <p:spPr/>
        <p:txBody>
          <a:bodyPr/>
          <a:lstStyle/>
          <a:p>
            <a:fld id="{88D3E6C7-1E89-4727-A89F-14F8288C6170}" type="slidenum">
              <a:rPr lang="en-US" smtClean="0"/>
              <a:t>15</a:t>
            </a:fld>
            <a:endParaRPr lang="en-US"/>
          </a:p>
        </p:txBody>
      </p:sp>
    </p:spTree>
    <p:extLst>
      <p:ext uri="{BB962C8B-B14F-4D97-AF65-F5344CB8AC3E}">
        <p14:creationId xmlns:p14="http://schemas.microsoft.com/office/powerpoint/2010/main" val="4054592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0175-C3B2-46D4-967C-E9ED7F938E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27B10B-7436-4DBD-BD66-CBBD11FA7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35E38F-0556-44E8-94F4-C55BBD5361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E344A0-E28A-4552-86F1-2874C6F2D7B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7B9CFD8-FDA9-48E8-9FF1-C118F772C02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373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78C0-4FC1-4262-A81F-EF773D1FC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C083AC-8F4F-44CB-9CC7-985C47305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C57A2-199E-41EE-82B0-27C66B82A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0D03BA-7AB2-41A3-947D-AC8FDE606CF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2DA043E-FAA6-44D0-8414-7F02CCE6372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3CB6521-84F0-4BFD-9A38-FA2AD0ADBE5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7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CD80-09F3-47D2-96A4-490C45085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694C2-FEDD-4AAC-84D9-BC54C30E6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533D4-6A78-4FBA-BA7E-05039BB61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48CCD5-5692-47E6-8ECE-8F30AFD424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D35B6D-57C3-400A-A16E-1295127EE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AA1FDAF-0A5D-44A4-8E1B-54F690EB0C6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290A-BED5-4C0A-92D6-6FFA78321D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DBB9E6-EDD4-42A0-BEE8-6B6F0C2FA1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AEEDD-FF21-4705-9E29-8042EABEFD9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D1E0C3B-BC84-4BC4-819C-FB7CB556264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15B549-760B-4ADF-8C54-737723C8F2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27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02AF73-AB1E-4536-99B4-186A7EFE27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37F6-D7BC-4F94-AADE-9D8FF7B9B1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1FE77-9960-4A9E-8E12-E0E41129675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AE390A-6DD1-48EE-AB02-403480B735A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EF061BF-958A-4BC7-BFEA-34CA86B01BC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80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0FA1ACB-870F-4012-B7C4-9C0B22F54A6C}"/>
              </a:ext>
            </a:extLst>
          </p:cNvPr>
          <p:cNvCxnSpPr/>
          <p:nvPr userDrawn="1"/>
        </p:nvCxnSpPr>
        <p:spPr>
          <a:xfrm>
            <a:off x="0" y="305538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CAB560-BF2B-4701-B6C6-3748621942C7}"/>
              </a:ext>
            </a:extLst>
          </p:cNvPr>
          <p:cNvSpPr>
            <a:spLocks noGrp="1"/>
          </p:cNvSpPr>
          <p:nvPr>
            <p:ph type="title"/>
          </p:nvPr>
        </p:nvSpPr>
        <p:spPr>
          <a:xfrm>
            <a:off x="0" y="3960885"/>
            <a:ext cx="12192000" cy="1159769"/>
          </a:xfrm>
        </p:spPr>
        <p:txBody>
          <a:bodyPr anchor="b"/>
          <a:lstStyle>
            <a:lvl1pPr algn="ctr">
              <a:defRPr sz="6000"/>
            </a:lvl1pPr>
          </a:lstStyle>
          <a:p>
            <a:r>
              <a:rPr lang="en-US" dirty="0"/>
              <a:t>Click to edit Master title style</a:t>
            </a:r>
          </a:p>
        </p:txBody>
      </p:sp>
      <p:sp>
        <p:nvSpPr>
          <p:cNvPr id="9" name="Rectangle: Rounded Corners 8">
            <a:extLst>
              <a:ext uri="{FF2B5EF4-FFF2-40B4-BE49-F238E27FC236}">
                <a16:creationId xmlns:a16="http://schemas.microsoft.com/office/drawing/2014/main" id="{8C178CB4-51B1-473D-A9B4-75CCE2A98CBF}"/>
              </a:ext>
            </a:extLst>
          </p:cNvPr>
          <p:cNvSpPr/>
          <p:nvPr userDrawn="1"/>
        </p:nvSpPr>
        <p:spPr>
          <a:xfrm>
            <a:off x="5755842" y="2989394"/>
            <a:ext cx="325176" cy="12241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AB3E28C-0D6D-4557-98E7-CB2A572C9389}"/>
              </a:ext>
            </a:extLst>
          </p:cNvPr>
          <p:cNvSpPr/>
          <p:nvPr userDrawn="1"/>
        </p:nvSpPr>
        <p:spPr>
          <a:xfrm>
            <a:off x="6152378" y="2989396"/>
            <a:ext cx="325176" cy="12241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45F6EF7-8AF1-4B3F-8FD9-AD0BBDE78EA9}"/>
              </a:ext>
            </a:extLst>
          </p:cNvPr>
          <p:cNvSpPr/>
          <p:nvPr userDrawn="1"/>
        </p:nvSpPr>
        <p:spPr>
          <a:xfrm>
            <a:off x="5362465" y="2993502"/>
            <a:ext cx="325176" cy="12376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712787C-B23F-4417-B8F2-7A73EE5F427C}"/>
              </a:ext>
            </a:extLst>
          </p:cNvPr>
          <p:cNvSpPr/>
          <p:nvPr userDrawn="1"/>
        </p:nvSpPr>
        <p:spPr>
          <a:xfrm>
            <a:off x="6548914" y="2985962"/>
            <a:ext cx="325176" cy="12241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4C1C5C9-B5AE-4802-ACB3-3D5ACC1DCB6D}"/>
              </a:ext>
            </a:extLst>
          </p:cNvPr>
          <p:cNvSpPr/>
          <p:nvPr userDrawn="1"/>
        </p:nvSpPr>
        <p:spPr>
          <a:xfrm>
            <a:off x="6945450" y="2985961"/>
            <a:ext cx="325176" cy="12241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75E6954-4D5E-44BD-9F10-67922CF20596}"/>
              </a:ext>
            </a:extLst>
          </p:cNvPr>
          <p:cNvSpPr/>
          <p:nvPr userDrawn="1"/>
        </p:nvSpPr>
        <p:spPr>
          <a:xfrm>
            <a:off x="0" y="0"/>
            <a:ext cx="12192000" cy="289711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30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0FA1ACB-870F-4012-B7C4-9C0B22F54A6C}"/>
              </a:ext>
            </a:extLst>
          </p:cNvPr>
          <p:cNvCxnSpPr/>
          <p:nvPr userDrawn="1"/>
        </p:nvCxnSpPr>
        <p:spPr>
          <a:xfrm>
            <a:off x="0" y="427169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CAB560-BF2B-4701-B6C6-3748621942C7}"/>
              </a:ext>
            </a:extLst>
          </p:cNvPr>
          <p:cNvSpPr>
            <a:spLocks noGrp="1"/>
          </p:cNvSpPr>
          <p:nvPr>
            <p:ph type="title"/>
          </p:nvPr>
        </p:nvSpPr>
        <p:spPr>
          <a:xfrm>
            <a:off x="0" y="2897116"/>
            <a:ext cx="12192000" cy="1159769"/>
          </a:xfrm>
        </p:spPr>
        <p:txBody>
          <a:bodyPr anchor="b"/>
          <a:lstStyle>
            <a:lvl1pPr algn="ctr">
              <a:defRPr sz="6000"/>
            </a:lvl1pPr>
          </a:lstStyle>
          <a:p>
            <a:r>
              <a:rPr lang="en-US"/>
              <a:t>Click to edit Master title style</a:t>
            </a:r>
          </a:p>
        </p:txBody>
      </p:sp>
      <p:sp>
        <p:nvSpPr>
          <p:cNvPr id="9" name="Rectangle: Rounded Corners 8">
            <a:extLst>
              <a:ext uri="{FF2B5EF4-FFF2-40B4-BE49-F238E27FC236}">
                <a16:creationId xmlns:a16="http://schemas.microsoft.com/office/drawing/2014/main" id="{8C178CB4-51B1-473D-A9B4-75CCE2A98CBF}"/>
              </a:ext>
            </a:extLst>
          </p:cNvPr>
          <p:cNvSpPr/>
          <p:nvPr userDrawn="1"/>
        </p:nvSpPr>
        <p:spPr>
          <a:xfrm>
            <a:off x="5755842" y="4205704"/>
            <a:ext cx="325176" cy="12241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AB3E28C-0D6D-4557-98E7-CB2A572C9389}"/>
              </a:ext>
            </a:extLst>
          </p:cNvPr>
          <p:cNvSpPr/>
          <p:nvPr userDrawn="1"/>
        </p:nvSpPr>
        <p:spPr>
          <a:xfrm>
            <a:off x="6152378" y="4205706"/>
            <a:ext cx="325176" cy="12241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45F6EF7-8AF1-4B3F-8FD9-AD0BBDE78EA9}"/>
              </a:ext>
            </a:extLst>
          </p:cNvPr>
          <p:cNvSpPr/>
          <p:nvPr userDrawn="1"/>
        </p:nvSpPr>
        <p:spPr>
          <a:xfrm>
            <a:off x="5362465" y="4209812"/>
            <a:ext cx="325176" cy="12376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712787C-B23F-4417-B8F2-7A73EE5F427C}"/>
              </a:ext>
            </a:extLst>
          </p:cNvPr>
          <p:cNvSpPr/>
          <p:nvPr userDrawn="1"/>
        </p:nvSpPr>
        <p:spPr>
          <a:xfrm>
            <a:off x="6548914" y="4202272"/>
            <a:ext cx="325176" cy="12241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4C1C5C9-B5AE-4802-ACB3-3D5ACC1DCB6D}"/>
              </a:ext>
            </a:extLst>
          </p:cNvPr>
          <p:cNvSpPr/>
          <p:nvPr userDrawn="1"/>
        </p:nvSpPr>
        <p:spPr>
          <a:xfrm>
            <a:off x="6945450" y="4202271"/>
            <a:ext cx="325176" cy="12241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5E6954-4D5E-44BD-9F10-67922CF20596}"/>
              </a:ext>
            </a:extLst>
          </p:cNvPr>
          <p:cNvSpPr/>
          <p:nvPr userDrawn="1"/>
        </p:nvSpPr>
        <p:spPr>
          <a:xfrm>
            <a:off x="0" y="0"/>
            <a:ext cx="12192000" cy="289711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17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B925F6-193D-8140-A427-E1A48AB42C61}"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3446E-49B4-EE43-9021-DE79D90B5F47}" type="slidenum">
              <a:rPr lang="en-US" smtClean="0"/>
              <a:t>‹#›</a:t>
            </a:fld>
            <a:endParaRPr lang="en-US"/>
          </a:p>
        </p:txBody>
      </p:sp>
    </p:spTree>
    <p:extLst>
      <p:ext uri="{BB962C8B-B14F-4D97-AF65-F5344CB8AC3E}">
        <p14:creationId xmlns:p14="http://schemas.microsoft.com/office/powerpoint/2010/main" val="352702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0EF44-2952-4C8B-BB51-3487D6325951}"/>
              </a:ext>
            </a:extLst>
          </p:cNvPr>
          <p:cNvSpPr>
            <a:spLocks noGrp="1"/>
          </p:cNvSpPr>
          <p:nvPr>
            <p:ph type="dt" sz="half" idx="10"/>
          </p:nvPr>
        </p:nvSpPr>
        <p:spPr>
          <a:xfrm>
            <a:off x="838200" y="6356350"/>
            <a:ext cx="2743200" cy="365125"/>
          </a:xfrm>
          <a:prstGeom prst="rect">
            <a:avLst/>
          </a:prstGeom>
        </p:spPr>
        <p:txBody>
          <a:bodyPr/>
          <a:lstStyle/>
          <a:p>
            <a:fld id="{17BEAF0E-56F9-42AA-8FE5-6E690DAEC7F3}" type="datetimeFigureOut">
              <a:rPr lang="en-US" smtClean="0"/>
              <a:t>2/4/2020</a:t>
            </a:fld>
            <a:endParaRPr lang="en-US"/>
          </a:p>
        </p:txBody>
      </p:sp>
      <p:sp>
        <p:nvSpPr>
          <p:cNvPr id="3" name="Footer Placeholder 2">
            <a:extLst>
              <a:ext uri="{FF2B5EF4-FFF2-40B4-BE49-F238E27FC236}">
                <a16:creationId xmlns:a16="http://schemas.microsoft.com/office/drawing/2014/main" id="{7FFC6523-FDEF-461E-BD2D-1D7AB795FC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1CD5657-4320-407B-9910-F02416562E83}"/>
              </a:ext>
            </a:extLst>
          </p:cNvPr>
          <p:cNvSpPr>
            <a:spLocks noGrp="1"/>
          </p:cNvSpPr>
          <p:nvPr>
            <p:ph type="sldNum" sz="quarter" idx="12"/>
          </p:nvPr>
        </p:nvSpPr>
        <p:spPr>
          <a:xfrm>
            <a:off x="8610600" y="6356350"/>
            <a:ext cx="2743200" cy="365125"/>
          </a:xfrm>
          <a:prstGeom prst="rect">
            <a:avLst/>
          </a:prstGeom>
        </p:spPr>
        <p:txBody>
          <a:bodyPr/>
          <a:lstStyle/>
          <a:p>
            <a:fld id="{572E495E-F52D-458B-A6E3-852D3BE0CAD7}" type="slidenum">
              <a:rPr lang="en-US" smtClean="0"/>
              <a:t>‹#›</a:t>
            </a:fld>
            <a:endParaRPr lang="en-US"/>
          </a:p>
        </p:txBody>
      </p:sp>
    </p:spTree>
    <p:extLst>
      <p:ext uri="{BB962C8B-B14F-4D97-AF65-F5344CB8AC3E}">
        <p14:creationId xmlns:p14="http://schemas.microsoft.com/office/powerpoint/2010/main" val="402846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C398-19B6-4578-B125-517F99DE88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94CE9-03AF-4E1A-876A-CE7D90A8B4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8520F6-05AE-4599-AE52-B78908CF4A2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F1838DE-3EC2-4DE8-A241-4B2502D8A13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94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925F6-193D-8140-A427-E1A48AB42C61}"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446E-49B4-EE43-9021-DE79D90B5F47}" type="slidenum">
              <a:rPr lang="en-US" smtClean="0"/>
              <a:t>‹#›</a:t>
            </a:fld>
            <a:endParaRPr lang="en-US"/>
          </a:p>
        </p:txBody>
      </p:sp>
    </p:spTree>
    <p:extLst>
      <p:ext uri="{BB962C8B-B14F-4D97-AF65-F5344CB8AC3E}">
        <p14:creationId xmlns:p14="http://schemas.microsoft.com/office/powerpoint/2010/main" val="13741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5BDB-BB42-46C7-888D-6A227C4D8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684A26-3AAF-4CA8-A147-1B508ADCC38C}"/>
              </a:ext>
            </a:extLst>
          </p:cNvPr>
          <p:cNvSpPr>
            <a:spLocks noGrp="1"/>
          </p:cNvSpPr>
          <p:nvPr>
            <p:ph idx="1"/>
          </p:nvPr>
        </p:nvSpPr>
        <p:spPr/>
        <p:style>
          <a:lnRef idx="2">
            <a:schemeClr val="accent2">
              <a:tint val="40000"/>
              <a:alpha val="90000"/>
              <a:hueOff val="1585540"/>
              <a:satOff val="12931"/>
              <a:lumOff val="1411"/>
              <a:alphaOff val="0"/>
            </a:schemeClr>
          </a:lnRef>
          <a:fillRef idx="1">
            <a:schemeClr val="accent2">
              <a:tint val="40000"/>
              <a:alpha val="90000"/>
              <a:hueOff val="1585540"/>
              <a:satOff val="12931"/>
              <a:lumOff val="1411"/>
              <a:alphaOff val="0"/>
            </a:schemeClr>
          </a:fillRef>
          <a:effectRef idx="0">
            <a:schemeClr val="accent2">
              <a:tint val="40000"/>
              <a:alpha val="90000"/>
              <a:hueOff val="1585540"/>
              <a:satOff val="12931"/>
              <a:lumOff val="1411"/>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6EF645-6D24-4057-BB87-4D62C94024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CCC49C8-F745-4ECA-B143-8C656F4B53C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7EC574-D560-4FFD-8718-104906D3E23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483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78C0-4FC1-4262-A81F-EF773D1FC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C083AC-8F4F-44CB-9CC7-985C47305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C57A2-199E-41EE-82B0-27C66B82A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0D03BA-7AB2-41A3-947D-AC8FDE606CF5}"/>
              </a:ext>
            </a:extLst>
          </p:cNvPr>
          <p:cNvSpPr>
            <a:spLocks noGrp="1"/>
          </p:cNvSpPr>
          <p:nvPr>
            <p:ph type="dt" sz="half" idx="10"/>
          </p:nvPr>
        </p:nvSpPr>
        <p:spPr>
          <a:xfrm>
            <a:off x="838200" y="6356350"/>
            <a:ext cx="2743200" cy="365125"/>
          </a:xfrm>
          <a:prstGeom prst="rect">
            <a:avLst/>
          </a:prstGeom>
        </p:spPr>
        <p:txBody>
          <a:bodyPr/>
          <a:lstStyle/>
          <a:p>
            <a:fld id="{17BEAF0E-56F9-42AA-8FE5-6E690DAEC7F3}" type="datetimeFigureOut">
              <a:rPr lang="en-US" smtClean="0"/>
              <a:t>2/4/2020</a:t>
            </a:fld>
            <a:endParaRPr lang="en-US"/>
          </a:p>
        </p:txBody>
      </p:sp>
      <p:sp>
        <p:nvSpPr>
          <p:cNvPr id="6" name="Footer Placeholder 5">
            <a:extLst>
              <a:ext uri="{FF2B5EF4-FFF2-40B4-BE49-F238E27FC236}">
                <a16:creationId xmlns:a16="http://schemas.microsoft.com/office/drawing/2014/main" id="{A2DA043E-FAA6-44D0-8414-7F02CCE637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CB6521-84F0-4BFD-9A38-FA2AD0ADBE5D}"/>
              </a:ext>
            </a:extLst>
          </p:cNvPr>
          <p:cNvSpPr>
            <a:spLocks noGrp="1"/>
          </p:cNvSpPr>
          <p:nvPr>
            <p:ph type="sldNum" sz="quarter" idx="12"/>
          </p:nvPr>
        </p:nvSpPr>
        <p:spPr>
          <a:xfrm>
            <a:off x="8610600" y="6356350"/>
            <a:ext cx="2743200" cy="365125"/>
          </a:xfrm>
          <a:prstGeom prst="rect">
            <a:avLst/>
          </a:prstGeom>
        </p:spPr>
        <p:txBody>
          <a:bodyPr/>
          <a:lstStyle/>
          <a:p>
            <a:fld id="{572E495E-F52D-458B-A6E3-852D3BE0CAD7}" type="slidenum">
              <a:rPr lang="en-US" smtClean="0"/>
              <a:t>‹#›</a:t>
            </a:fld>
            <a:endParaRPr lang="en-US"/>
          </a:p>
        </p:txBody>
      </p:sp>
    </p:spTree>
    <p:extLst>
      <p:ext uri="{BB962C8B-B14F-4D97-AF65-F5344CB8AC3E}">
        <p14:creationId xmlns:p14="http://schemas.microsoft.com/office/powerpoint/2010/main" val="3278157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1111-B6EE-4C55-9FC6-332FD0D8E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F3BE3-CFD9-4497-B0AF-1733D2403A30}"/>
              </a:ext>
            </a:extLst>
          </p:cNvPr>
          <p:cNvSpPr>
            <a:spLocks noGrp="1"/>
          </p:cNvSpPr>
          <p:nvPr>
            <p:ph sz="half" idx="1"/>
          </p:nvPr>
        </p:nvSpPr>
        <p:spPr>
          <a:xfrm>
            <a:off x="838200" y="1825625"/>
            <a:ext cx="5181600" cy="4351338"/>
          </a:xfr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DEA29A0-6CC5-450B-B010-7524651DEE39}"/>
              </a:ext>
            </a:extLst>
          </p:cNvPr>
          <p:cNvSpPr>
            <a:spLocks noGrp="1"/>
          </p:cNvSpPr>
          <p:nvPr>
            <p:ph sz="half" idx="2"/>
          </p:nvPr>
        </p:nvSpPr>
        <p:spPr>
          <a:xfrm>
            <a:off x="6172200" y="1825625"/>
            <a:ext cx="5181600" cy="4351338"/>
          </a:xfrm>
          <a:noFill/>
        </p:spPr>
        <p:style>
          <a:lnRef idx="2">
            <a:schemeClr val="accent2">
              <a:tint val="40000"/>
              <a:alpha val="90000"/>
              <a:hueOff val="1585540"/>
              <a:satOff val="12931"/>
              <a:lumOff val="1411"/>
              <a:alphaOff val="0"/>
            </a:schemeClr>
          </a:lnRef>
          <a:fillRef idx="1">
            <a:schemeClr val="accent2">
              <a:tint val="40000"/>
              <a:alpha val="90000"/>
              <a:hueOff val="1585540"/>
              <a:satOff val="12931"/>
              <a:lumOff val="1411"/>
              <a:alphaOff val="0"/>
            </a:schemeClr>
          </a:fillRef>
          <a:effectRef idx="0">
            <a:schemeClr val="accent2">
              <a:tint val="40000"/>
              <a:alpha val="90000"/>
              <a:hueOff val="1585540"/>
              <a:satOff val="12931"/>
              <a:lumOff val="1411"/>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F7AD99-0EC2-40D9-8684-111B5DD99FDE}"/>
              </a:ext>
            </a:extLst>
          </p:cNvPr>
          <p:cNvSpPr>
            <a:spLocks noGrp="1"/>
          </p:cNvSpPr>
          <p:nvPr>
            <p:ph type="dt" sz="half" idx="10"/>
          </p:nvPr>
        </p:nvSpPr>
        <p:spPr>
          <a:xfrm>
            <a:off x="838200" y="6356350"/>
            <a:ext cx="2743200" cy="365125"/>
          </a:xfrm>
          <a:prstGeom prst="rect">
            <a:avLst/>
          </a:prstGeom>
        </p:spPr>
        <p:txBody>
          <a:bodyPr/>
          <a:lstStyle/>
          <a:p>
            <a:fld id="{17BEAF0E-56F9-42AA-8FE5-6E690DAEC7F3}" type="datetimeFigureOut">
              <a:rPr lang="en-US" smtClean="0"/>
              <a:t>2/4/2020</a:t>
            </a:fld>
            <a:endParaRPr lang="en-US"/>
          </a:p>
        </p:txBody>
      </p:sp>
      <p:sp>
        <p:nvSpPr>
          <p:cNvPr id="6" name="Footer Placeholder 5">
            <a:extLst>
              <a:ext uri="{FF2B5EF4-FFF2-40B4-BE49-F238E27FC236}">
                <a16:creationId xmlns:a16="http://schemas.microsoft.com/office/drawing/2014/main" id="{10F78AF8-7D44-4B6E-95EB-BC09BFBDBC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F27D4F-E432-4E89-A4E3-FFCEB971B4CF}"/>
              </a:ext>
            </a:extLst>
          </p:cNvPr>
          <p:cNvSpPr>
            <a:spLocks noGrp="1"/>
          </p:cNvSpPr>
          <p:nvPr>
            <p:ph type="sldNum" sz="quarter" idx="12"/>
          </p:nvPr>
        </p:nvSpPr>
        <p:spPr>
          <a:xfrm>
            <a:off x="8610600" y="6356350"/>
            <a:ext cx="2743200" cy="365125"/>
          </a:xfrm>
          <a:prstGeom prst="rect">
            <a:avLst/>
          </a:prstGeom>
        </p:spPr>
        <p:txBody>
          <a:bodyPr/>
          <a:lstStyle/>
          <a:p>
            <a:fld id="{572E495E-F52D-458B-A6E3-852D3BE0CAD7}" type="slidenum">
              <a:rPr lang="en-US" smtClean="0"/>
              <a:t>‹#›</a:t>
            </a:fld>
            <a:endParaRPr lang="en-US"/>
          </a:p>
        </p:txBody>
      </p:sp>
    </p:spTree>
    <p:extLst>
      <p:ext uri="{BB962C8B-B14F-4D97-AF65-F5344CB8AC3E}">
        <p14:creationId xmlns:p14="http://schemas.microsoft.com/office/powerpoint/2010/main" val="403082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B560-BF2B-4701-B6C6-374862194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FE3B4-9916-4D8D-90C6-CC8EFD3FF2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A85CFC-7AA3-4BBB-9BA3-A0FBC77972C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7EE8D8-7C44-4B1A-87B8-D4DE25CD31D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CA3C6AB-B291-466E-A1E1-C991925B3A9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51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1111-B6EE-4C55-9FC6-332FD0D8E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F3BE3-CFD9-4497-B0AF-1733D2403A30}"/>
              </a:ext>
            </a:extLst>
          </p:cNvPr>
          <p:cNvSpPr>
            <a:spLocks noGrp="1"/>
          </p:cNvSpPr>
          <p:nvPr>
            <p:ph sz="half" idx="1"/>
          </p:nvPr>
        </p:nvSpPr>
        <p:spPr>
          <a:xfrm>
            <a:off x="838200" y="1825625"/>
            <a:ext cx="5181600" cy="4351338"/>
          </a:xfr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DEA29A0-6CC5-450B-B010-7524651DEE39}"/>
              </a:ext>
            </a:extLst>
          </p:cNvPr>
          <p:cNvSpPr>
            <a:spLocks noGrp="1"/>
          </p:cNvSpPr>
          <p:nvPr>
            <p:ph sz="half" idx="2"/>
          </p:nvPr>
        </p:nvSpPr>
        <p:spPr>
          <a:xfrm>
            <a:off x="6172200" y="1825625"/>
            <a:ext cx="5181600" cy="4351338"/>
          </a:xfrm>
        </p:spPr>
        <p:style>
          <a:lnRef idx="2">
            <a:schemeClr val="accent2">
              <a:tint val="40000"/>
              <a:alpha val="90000"/>
              <a:hueOff val="1585540"/>
              <a:satOff val="12931"/>
              <a:lumOff val="1411"/>
              <a:alphaOff val="0"/>
            </a:schemeClr>
          </a:lnRef>
          <a:fillRef idx="1">
            <a:schemeClr val="accent2">
              <a:tint val="40000"/>
              <a:alpha val="90000"/>
              <a:hueOff val="1585540"/>
              <a:satOff val="12931"/>
              <a:lumOff val="1411"/>
              <a:alphaOff val="0"/>
            </a:schemeClr>
          </a:fillRef>
          <a:effectRef idx="0">
            <a:schemeClr val="accent2">
              <a:tint val="40000"/>
              <a:alpha val="90000"/>
              <a:hueOff val="1585540"/>
              <a:satOff val="12931"/>
              <a:lumOff val="1411"/>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F7AD99-0EC2-40D9-8684-111B5DD99FD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0F78AF8-7D44-4B6E-95EB-BC09BFBDBCB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8F27D4F-E432-4E89-A4E3-FFCEB971B4C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47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1111-B6EE-4C55-9FC6-332FD0D8E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F3BE3-CFD9-4497-B0AF-1733D2403A30}"/>
              </a:ext>
            </a:extLst>
          </p:cNvPr>
          <p:cNvSpPr>
            <a:spLocks noGrp="1"/>
          </p:cNvSpPr>
          <p:nvPr>
            <p:ph sz="half" idx="1"/>
          </p:nvPr>
        </p:nvSpPr>
        <p:spPr>
          <a:xfrm>
            <a:off x="838200" y="1825625"/>
            <a:ext cx="5181600" cy="4351338"/>
          </a:xfr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DEA29A0-6CC5-450B-B010-7524651DEE39}"/>
              </a:ext>
            </a:extLst>
          </p:cNvPr>
          <p:cNvSpPr>
            <a:spLocks noGrp="1"/>
          </p:cNvSpPr>
          <p:nvPr>
            <p:ph sz="half" idx="2"/>
          </p:nvPr>
        </p:nvSpPr>
        <p:spPr>
          <a:xfrm>
            <a:off x="6172200" y="1825625"/>
            <a:ext cx="5181600" cy="4351338"/>
          </a:xfrm>
          <a:noFill/>
        </p:spPr>
        <p:style>
          <a:lnRef idx="2">
            <a:schemeClr val="accent2">
              <a:tint val="40000"/>
              <a:alpha val="90000"/>
              <a:hueOff val="1585540"/>
              <a:satOff val="12931"/>
              <a:lumOff val="1411"/>
              <a:alphaOff val="0"/>
            </a:schemeClr>
          </a:lnRef>
          <a:fillRef idx="1">
            <a:schemeClr val="accent2">
              <a:tint val="40000"/>
              <a:alpha val="90000"/>
              <a:hueOff val="1585540"/>
              <a:satOff val="12931"/>
              <a:lumOff val="1411"/>
              <a:alphaOff val="0"/>
            </a:schemeClr>
          </a:fillRef>
          <a:effectRef idx="0">
            <a:schemeClr val="accent2">
              <a:tint val="40000"/>
              <a:alpha val="90000"/>
              <a:hueOff val="1585540"/>
              <a:satOff val="12931"/>
              <a:lumOff val="1411"/>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F7AD99-0EC2-40D9-8684-111B5DD99FD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0F78AF8-7D44-4B6E-95EB-BC09BFBDBCB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8F27D4F-E432-4E89-A4E3-FFCEB971B4C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6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1111-B6EE-4C55-9FC6-332FD0D8E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F3BE3-CFD9-4497-B0AF-1733D2403A30}"/>
              </a:ext>
            </a:extLst>
          </p:cNvPr>
          <p:cNvSpPr>
            <a:spLocks noGrp="1"/>
          </p:cNvSpPr>
          <p:nvPr>
            <p:ph sz="half" idx="1"/>
          </p:nvPr>
        </p:nvSpPr>
        <p:spPr>
          <a:xfrm>
            <a:off x="838200" y="1825625"/>
            <a:ext cx="5181600" cy="4351338"/>
          </a:xfrm>
          <a:no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DEA29A0-6CC5-450B-B010-7524651DEE39}"/>
              </a:ext>
            </a:extLst>
          </p:cNvPr>
          <p:cNvSpPr>
            <a:spLocks noGrp="1"/>
          </p:cNvSpPr>
          <p:nvPr>
            <p:ph sz="half" idx="2"/>
          </p:nvPr>
        </p:nvSpPr>
        <p:spPr>
          <a:xfrm>
            <a:off x="6172200" y="1825625"/>
            <a:ext cx="5181600" cy="4351338"/>
          </a:xfrm>
        </p:spPr>
        <p:style>
          <a:lnRef idx="2">
            <a:schemeClr val="accent2">
              <a:tint val="40000"/>
              <a:alpha val="90000"/>
              <a:hueOff val="1585540"/>
              <a:satOff val="12931"/>
              <a:lumOff val="1411"/>
              <a:alphaOff val="0"/>
            </a:schemeClr>
          </a:lnRef>
          <a:fillRef idx="1">
            <a:schemeClr val="accent2">
              <a:tint val="40000"/>
              <a:alpha val="90000"/>
              <a:hueOff val="1585540"/>
              <a:satOff val="12931"/>
              <a:lumOff val="1411"/>
              <a:alphaOff val="0"/>
            </a:schemeClr>
          </a:fillRef>
          <a:effectRef idx="0">
            <a:schemeClr val="accent2">
              <a:tint val="40000"/>
              <a:alpha val="90000"/>
              <a:hueOff val="1585540"/>
              <a:satOff val="12931"/>
              <a:lumOff val="1411"/>
              <a:alphaOff val="0"/>
            </a:schemeClr>
          </a:effectRef>
          <a:fontRef idx="minor">
            <a:schemeClr val="dk1">
              <a:hueOff val="0"/>
              <a:satOff val="0"/>
              <a:lumOff val="0"/>
              <a:alphaOff val="0"/>
            </a:schemeClr>
          </a:fontRef>
        </p:style>
        <p:txBody>
          <a:bodyPr vert="horz" lIns="91440" tIns="45720" rIns="91440" bIns="45720" rtlCol="0">
            <a:normAutofit/>
          </a:bodyPr>
          <a:lstStyle>
            <a:lvl1pPr>
              <a:defRPr lang="en-US" smtClean="0">
                <a:solidFill>
                  <a:schemeClr val="tx2"/>
                </a:solidFill>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marL="0" lvl="0" inden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F7AD99-0EC2-40D9-8684-111B5DD99FD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0F78AF8-7D44-4B6E-95EB-BC09BFBDBCB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8F27D4F-E432-4E89-A4E3-FFCEB971B4C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43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BB32-3767-4E1C-B5A6-97BA6A8277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3B1BF-7B2D-494F-9F53-0C3125BB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71F81A-B73A-43C8-AA0D-4C6E19FCAF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981C64-F22F-4AEF-9F29-98B8E0CB6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667E7F-3267-451D-BE9C-CA638EAC59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FB7C8-3DA8-49E0-9643-5DFB16A3B7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026C137-63CF-4387-916A-ED40AC626E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53C45E9-90F5-45AF-A0DE-6D4488862D3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29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C398-19B6-4578-B125-517F99DE88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94CE9-03AF-4E1A-876A-CE7D90A8B4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8520F6-05AE-4599-AE52-B78908CF4A2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F1838DE-3EC2-4DE8-A241-4B2502D8A13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02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0EF44-2952-4C8B-BB51-3487D63259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EAF0E-56F9-42AA-8FE5-6E690DAEC7F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FFC6523-FDEF-461E-BD2D-1D7AB795FC1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1CD5657-4320-407B-9910-F02416562E8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2E495E-F52D-458B-A6E3-852D3BE0CAD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81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84522-50E5-4820-A0D2-72536A110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DD8F7F6-2159-482D-A025-E478D85C2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FD1A09E-D144-4F4C-A288-1013932BAAA9}"/>
              </a:ext>
            </a:extLst>
          </p:cNvPr>
          <p:cNvSpPr/>
          <p:nvPr userDrawn="1"/>
        </p:nvSpPr>
        <p:spPr>
          <a:xfrm>
            <a:off x="-46650" y="6717671"/>
            <a:ext cx="2458616" cy="140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855ED7F-506D-4E48-8461-C1ED77C6C40B}"/>
              </a:ext>
            </a:extLst>
          </p:cNvPr>
          <p:cNvSpPr/>
          <p:nvPr userDrawn="1"/>
        </p:nvSpPr>
        <p:spPr>
          <a:xfrm>
            <a:off x="2411966" y="6717671"/>
            <a:ext cx="2458616" cy="14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AB51CFA-A3D7-484D-AA8B-9AABC90DFDF3}"/>
              </a:ext>
            </a:extLst>
          </p:cNvPr>
          <p:cNvSpPr/>
          <p:nvPr userDrawn="1"/>
        </p:nvSpPr>
        <p:spPr>
          <a:xfrm>
            <a:off x="4870582" y="6717671"/>
            <a:ext cx="2458616" cy="14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220B13E-71EC-4708-940C-D74AFE1ED525}"/>
              </a:ext>
            </a:extLst>
          </p:cNvPr>
          <p:cNvSpPr/>
          <p:nvPr userDrawn="1"/>
        </p:nvSpPr>
        <p:spPr>
          <a:xfrm>
            <a:off x="7329198" y="6717671"/>
            <a:ext cx="2458616" cy="1403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F83E3E8-5BBB-4752-AECC-04CA59730610}"/>
              </a:ext>
            </a:extLst>
          </p:cNvPr>
          <p:cNvSpPr/>
          <p:nvPr userDrawn="1"/>
        </p:nvSpPr>
        <p:spPr>
          <a:xfrm>
            <a:off x="9787814" y="6717671"/>
            <a:ext cx="2458616" cy="14032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ELAS Project, 2020</a:t>
            </a:r>
          </a:p>
        </p:txBody>
      </p:sp>
      <p:sp>
        <p:nvSpPr>
          <p:cNvPr id="12" name="Rectangle: Rounded Corners 11">
            <a:extLst>
              <a:ext uri="{FF2B5EF4-FFF2-40B4-BE49-F238E27FC236}">
                <a16:creationId xmlns:a16="http://schemas.microsoft.com/office/drawing/2014/main" id="{95C23F90-447C-4848-9EDD-09B7BF6A3DBA}"/>
              </a:ext>
            </a:extLst>
          </p:cNvPr>
          <p:cNvSpPr/>
          <p:nvPr userDrawn="1"/>
        </p:nvSpPr>
        <p:spPr>
          <a:xfrm>
            <a:off x="956988" y="1396519"/>
            <a:ext cx="325176" cy="12241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52D229E-9657-45B7-8183-1BFC59ABB4A7}"/>
              </a:ext>
            </a:extLst>
          </p:cNvPr>
          <p:cNvSpPr/>
          <p:nvPr userDrawn="1"/>
        </p:nvSpPr>
        <p:spPr>
          <a:xfrm>
            <a:off x="1353524" y="1396518"/>
            <a:ext cx="325176" cy="12241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6110DB3-6B39-4122-8542-79D6FCA9D530}"/>
              </a:ext>
            </a:extLst>
          </p:cNvPr>
          <p:cNvSpPr/>
          <p:nvPr userDrawn="1"/>
        </p:nvSpPr>
        <p:spPr>
          <a:xfrm>
            <a:off x="1750060" y="1396517"/>
            <a:ext cx="325176" cy="12241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5B481EEA-CC7B-46E3-BE1A-2B0FEEE81CBD}"/>
              </a:ext>
            </a:extLst>
          </p:cNvPr>
          <p:cNvSpPr/>
          <p:nvPr userDrawn="1"/>
        </p:nvSpPr>
        <p:spPr>
          <a:xfrm>
            <a:off x="2146596" y="1396516"/>
            <a:ext cx="325176" cy="12241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69FEBDDF-2BBB-4A1D-AFC1-918F7CAFC0AF}"/>
              </a:ext>
            </a:extLst>
          </p:cNvPr>
          <p:cNvSpPr/>
          <p:nvPr userDrawn="1"/>
        </p:nvSpPr>
        <p:spPr>
          <a:xfrm>
            <a:off x="2534593" y="1396515"/>
            <a:ext cx="325176" cy="12241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6"/>
    </p:custDataLst>
    <p:extLst>
      <p:ext uri="{BB962C8B-B14F-4D97-AF65-F5344CB8AC3E}">
        <p14:creationId xmlns:p14="http://schemas.microsoft.com/office/powerpoint/2010/main" val="2402651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84522-50E5-4820-A0D2-72536A110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D8F7F6-2159-482D-A025-E478D85C2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D0B7087C-CC3D-46ED-B1A3-C1A6A70E06E6}"/>
              </a:ext>
            </a:extLst>
          </p:cNvPr>
          <p:cNvSpPr/>
          <p:nvPr userDrawn="1"/>
        </p:nvSpPr>
        <p:spPr>
          <a:xfrm>
            <a:off x="-46650" y="6717671"/>
            <a:ext cx="2458616" cy="140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46CBE99-B6AA-457A-A5F4-D4F4B974071E}"/>
              </a:ext>
            </a:extLst>
          </p:cNvPr>
          <p:cNvSpPr/>
          <p:nvPr userDrawn="1"/>
        </p:nvSpPr>
        <p:spPr>
          <a:xfrm>
            <a:off x="2411966" y="6717671"/>
            <a:ext cx="2458616" cy="14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7E342C1-35C5-438C-9072-5EE2A54AFAFB}"/>
              </a:ext>
            </a:extLst>
          </p:cNvPr>
          <p:cNvSpPr/>
          <p:nvPr userDrawn="1"/>
        </p:nvSpPr>
        <p:spPr>
          <a:xfrm>
            <a:off x="4870582" y="6717671"/>
            <a:ext cx="2458616" cy="14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05638D5-6C9C-4054-95C8-7EF98842782B}"/>
              </a:ext>
            </a:extLst>
          </p:cNvPr>
          <p:cNvSpPr/>
          <p:nvPr userDrawn="1"/>
        </p:nvSpPr>
        <p:spPr>
          <a:xfrm>
            <a:off x="7329198" y="6717671"/>
            <a:ext cx="2458616" cy="1403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057ABE4-712D-4A14-83D8-93B4F0CAFBC2}"/>
              </a:ext>
            </a:extLst>
          </p:cNvPr>
          <p:cNvSpPr/>
          <p:nvPr userDrawn="1"/>
        </p:nvSpPr>
        <p:spPr>
          <a:xfrm>
            <a:off x="9787814" y="6717671"/>
            <a:ext cx="2458616" cy="14032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t>ELAS Project, 2019</a:t>
            </a:r>
          </a:p>
        </p:txBody>
      </p:sp>
    </p:spTree>
    <p:extLst>
      <p:ext uri="{BB962C8B-B14F-4D97-AF65-F5344CB8AC3E}">
        <p14:creationId xmlns:p14="http://schemas.microsoft.com/office/powerpoint/2010/main" val="1191794891"/>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1" r:id="rId3"/>
    <p:sldLayoutId id="2147483682" r:id="rId4"/>
    <p:sldLayoutId id="2147483683" r:id="rId5"/>
    <p:sldLayoutId id="2147483684" r:id="rId6"/>
    <p:sldLayoutId id="2147483685" r:id="rId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1.xml"/><Relationship Id="rId7" Type="http://schemas.openxmlformats.org/officeDocument/2006/relationships/image" Target="../media/image33.svg"/><Relationship Id="rId2" Type="http://schemas.openxmlformats.org/officeDocument/2006/relationships/slideLayout" Target="../slideLayouts/slideLayout17.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21.xml"/><Relationship Id="rId5" Type="http://schemas.openxmlformats.org/officeDocument/2006/relationships/image" Target="../media/image35.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notesSlide" Target="../notesSlides/notesSlide13.xml"/><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slideLayout" Target="../slideLayouts/slideLayout16.xml"/><Relationship Id="rId16" Type="http://schemas.openxmlformats.org/officeDocument/2006/relationships/image" Target="../media/image48.png"/><Relationship Id="rId1" Type="http://schemas.openxmlformats.org/officeDocument/2006/relationships/tags" Target="../tags/tag2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23.xml"/><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notesSlide" Target="../notesSlides/notesSlide15.xm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slideLayout" Target="../slideLayouts/slideLayout21.xml"/><Relationship Id="rId1" Type="http://schemas.openxmlformats.org/officeDocument/2006/relationships/tags" Target="../tags/tag24.xml"/><Relationship Id="rId6" Type="http://schemas.microsoft.com/office/2007/relationships/hdphoto" Target="../media/hdphoto1.wdp"/><Relationship Id="rId11" Type="http://schemas.openxmlformats.org/officeDocument/2006/relationships/image" Target="../media/image58.sv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25.xml"/><Relationship Id="rId5" Type="http://schemas.openxmlformats.org/officeDocument/2006/relationships/image" Target="../media/image33.sv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6.xml"/><Relationship Id="rId5" Type="http://schemas.openxmlformats.org/officeDocument/2006/relationships/image" Target="../media/image33.sv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27.xml"/><Relationship Id="rId5" Type="http://schemas.openxmlformats.org/officeDocument/2006/relationships/image" Target="../media/image6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9.xml"/><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45.svg"/><Relationship Id="rId18" Type="http://schemas.openxmlformats.org/officeDocument/2006/relationships/image" Target="../media/image72.png"/><Relationship Id="rId3" Type="http://schemas.openxmlformats.org/officeDocument/2006/relationships/notesSlide" Target="../notesSlides/notesSlide21.xml"/><Relationship Id="rId7" Type="http://schemas.openxmlformats.org/officeDocument/2006/relationships/image" Target="../media/image65.svg"/><Relationship Id="rId12" Type="http://schemas.openxmlformats.org/officeDocument/2006/relationships/image" Target="../media/image44.png"/><Relationship Id="rId17" Type="http://schemas.openxmlformats.org/officeDocument/2006/relationships/image" Target="../media/image71.svg"/><Relationship Id="rId2" Type="http://schemas.openxmlformats.org/officeDocument/2006/relationships/slideLayout" Target="../slideLayouts/slideLayout16.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tags" Target="../tags/tag30.xml"/><Relationship Id="rId6" Type="http://schemas.openxmlformats.org/officeDocument/2006/relationships/image" Target="../media/image64.png"/><Relationship Id="rId11" Type="http://schemas.openxmlformats.org/officeDocument/2006/relationships/image" Target="../media/image49.svg"/><Relationship Id="rId5" Type="http://schemas.openxmlformats.org/officeDocument/2006/relationships/image" Target="../media/image63.svg"/><Relationship Id="rId15" Type="http://schemas.openxmlformats.org/officeDocument/2006/relationships/image" Target="../media/image69.svg"/><Relationship Id="rId10" Type="http://schemas.openxmlformats.org/officeDocument/2006/relationships/image" Target="../media/image48.png"/><Relationship Id="rId19" Type="http://schemas.openxmlformats.org/officeDocument/2006/relationships/image" Target="../media/image73.sv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31.xml"/><Relationship Id="rId5" Type="http://schemas.openxmlformats.org/officeDocument/2006/relationships/image" Target="../media/image31.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32.xml"/><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3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34.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hyperlink" Target="http://www.michiganassessmentconsortium.org/ELAS" TargetMode="Externa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notesSlide" Target="../notesSlides/notesSlide4.xml"/><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slideLayout" Target="../slideLayouts/slideLayout18.xml"/><Relationship Id="rId16" Type="http://schemas.openxmlformats.org/officeDocument/2006/relationships/image" Target="../media/image21.jpeg"/><Relationship Id="rId1" Type="http://schemas.openxmlformats.org/officeDocument/2006/relationships/tags" Target="../tags/tag10.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g"/><Relationship Id="rId1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2911AFFA-00DB-4DEB-AD94-BE06ADF36B86}"/>
              </a:ext>
            </a:extLst>
          </p:cNvPr>
          <p:cNvCxnSpPr>
            <a:cxnSpLocks/>
          </p:cNvCxnSpPr>
          <p:nvPr/>
        </p:nvCxnSpPr>
        <p:spPr>
          <a:xfrm flipV="1">
            <a:off x="0" y="3226595"/>
            <a:ext cx="12192000" cy="4483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7F6D47E-D643-4812-A037-0E2EBB33D482}"/>
              </a:ext>
            </a:extLst>
          </p:cNvPr>
          <p:cNvSpPr>
            <a:spLocks noGrp="1"/>
          </p:cNvSpPr>
          <p:nvPr>
            <p:ph type="ctrTitle"/>
          </p:nvPr>
        </p:nvSpPr>
        <p:spPr>
          <a:xfrm>
            <a:off x="0" y="548640"/>
            <a:ext cx="5967167" cy="2345944"/>
          </a:xfrm>
          <a:solidFill>
            <a:schemeClr val="bg1"/>
          </a:solidFill>
        </p:spPr>
        <p:txBody>
          <a:bodyPr anchor="ctr">
            <a:normAutofit/>
          </a:bodyPr>
          <a:lstStyle/>
          <a:p>
            <a:r>
              <a:rPr lang="en-US" sz="4800" b="1" dirty="0"/>
              <a:t>EARLY LITERACY ASSESSMENT SYSTEM </a:t>
            </a:r>
            <a:br>
              <a:rPr lang="en-US" sz="4800" b="1" dirty="0"/>
            </a:br>
            <a:r>
              <a:rPr lang="en-US" sz="4800" b="1" dirty="0"/>
              <a:t>(ELAS) PROJECT</a:t>
            </a:r>
          </a:p>
        </p:txBody>
      </p:sp>
      <p:sp>
        <p:nvSpPr>
          <p:cNvPr id="29" name="Oval 28">
            <a:extLst>
              <a:ext uri="{FF2B5EF4-FFF2-40B4-BE49-F238E27FC236}">
                <a16:creationId xmlns:a16="http://schemas.microsoft.com/office/drawing/2014/main" id="{F0F59890-E317-4847-B3F1-8DD3EC94FFA0}"/>
              </a:ext>
            </a:extLst>
          </p:cNvPr>
          <p:cNvSpPr/>
          <p:nvPr/>
        </p:nvSpPr>
        <p:spPr>
          <a:xfrm>
            <a:off x="6198808" y="1173523"/>
            <a:ext cx="5502952" cy="4048833"/>
          </a:xfrm>
          <a:prstGeom prst="ellipse">
            <a:avLst/>
          </a:prstGeom>
          <a:blipFill>
            <a:blip r:embed="rId4" cstate="hqprint">
              <a:extLst>
                <a:ext uri="{28A0092B-C50C-407E-A947-70E740481C1C}">
                  <a14:useLocalDpi xmlns:a14="http://schemas.microsoft.com/office/drawing/2010/main"/>
                </a:ext>
              </a:extLst>
            </a:blip>
            <a:stretch>
              <a:fillRect/>
            </a:stretch>
          </a:blipFill>
          <a:ln w="38100">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27EC7B-5B43-4975-B2EF-7123F5816130}"/>
              </a:ext>
            </a:extLst>
          </p:cNvPr>
          <p:cNvSpPr txBox="1"/>
          <p:nvPr/>
        </p:nvSpPr>
        <p:spPr>
          <a:xfrm>
            <a:off x="753795" y="6418501"/>
            <a:ext cx="7607780" cy="276999"/>
          </a:xfrm>
          <a:prstGeom prst="rect">
            <a:avLst/>
          </a:prstGeom>
          <a:noFill/>
        </p:spPr>
        <p:txBody>
          <a:bodyPr wrap="square" rtlCol="0">
            <a:spAutoFit/>
          </a:bodyPr>
          <a:lstStyle/>
          <a:p>
            <a:pPr algn="ctr"/>
            <a:r>
              <a:rPr lang="en-US" sz="1200" dirty="0">
                <a:solidFill>
                  <a:schemeClr val="tx2"/>
                </a:solidFill>
              </a:rPr>
              <a:t>A project commissioned by Michigan Department of Education and coordinated by Michigan Assessment Consortium</a:t>
            </a:r>
          </a:p>
        </p:txBody>
      </p:sp>
      <p:pic>
        <p:nvPicPr>
          <p:cNvPr id="32" name="Picture 31" descr="A close up of a logo&#10;&#10;Description automatically generated">
            <a:extLst>
              <a:ext uri="{FF2B5EF4-FFF2-40B4-BE49-F238E27FC236}">
                <a16:creationId xmlns:a16="http://schemas.microsoft.com/office/drawing/2014/main" id="{9973955E-B08F-4474-B834-C36C13FD75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43977" y="6147965"/>
            <a:ext cx="1565771" cy="528447"/>
          </a:xfrm>
          <a:prstGeom prst="rect">
            <a:avLst/>
          </a:prstGeom>
        </p:spPr>
      </p:pic>
      <p:pic>
        <p:nvPicPr>
          <p:cNvPr id="33" name="Picture 32">
            <a:extLst>
              <a:ext uri="{FF2B5EF4-FFF2-40B4-BE49-F238E27FC236}">
                <a16:creationId xmlns:a16="http://schemas.microsoft.com/office/drawing/2014/main" id="{452D1E51-9F65-4C7E-9562-0818DDB995A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57494" y="6092513"/>
            <a:ext cx="1486765" cy="569990"/>
          </a:xfrm>
          <a:prstGeom prst="rect">
            <a:avLst/>
          </a:prstGeom>
        </p:spPr>
      </p:pic>
      <p:sp>
        <p:nvSpPr>
          <p:cNvPr id="35" name="Rectangle: Rounded Corners 34">
            <a:extLst>
              <a:ext uri="{FF2B5EF4-FFF2-40B4-BE49-F238E27FC236}">
                <a16:creationId xmlns:a16="http://schemas.microsoft.com/office/drawing/2014/main" id="{4C10CB8F-77B6-4405-AEEC-5FE1B57865B5}"/>
              </a:ext>
            </a:extLst>
          </p:cNvPr>
          <p:cNvSpPr/>
          <p:nvPr/>
        </p:nvSpPr>
        <p:spPr>
          <a:xfrm>
            <a:off x="2000807" y="3205773"/>
            <a:ext cx="325176" cy="12241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5A3D4A5-0F7A-4E65-B167-4A39E88E279E}"/>
              </a:ext>
            </a:extLst>
          </p:cNvPr>
          <p:cNvSpPr/>
          <p:nvPr/>
        </p:nvSpPr>
        <p:spPr>
          <a:xfrm>
            <a:off x="2397343" y="3205444"/>
            <a:ext cx="325176" cy="12241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BE6081EC-E76A-4043-9FDF-ED56B127A78E}"/>
              </a:ext>
            </a:extLst>
          </p:cNvPr>
          <p:cNvSpPr/>
          <p:nvPr/>
        </p:nvSpPr>
        <p:spPr>
          <a:xfrm>
            <a:off x="2793879" y="3205443"/>
            <a:ext cx="325176" cy="12241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62D6D662-1520-495A-8CBF-153BB2B797D0}"/>
              </a:ext>
            </a:extLst>
          </p:cNvPr>
          <p:cNvSpPr/>
          <p:nvPr/>
        </p:nvSpPr>
        <p:spPr>
          <a:xfrm>
            <a:off x="3190415" y="3205442"/>
            <a:ext cx="325176" cy="12241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11470FC9-9A1B-475A-A335-7F65F17EB833}"/>
              </a:ext>
            </a:extLst>
          </p:cNvPr>
          <p:cNvSpPr/>
          <p:nvPr/>
        </p:nvSpPr>
        <p:spPr>
          <a:xfrm>
            <a:off x="3578412" y="3205441"/>
            <a:ext cx="325176" cy="12241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DA3AEB-0B2D-43BD-9697-38A6488A2D19}"/>
              </a:ext>
            </a:extLst>
          </p:cNvPr>
          <p:cNvSpPr txBox="1"/>
          <p:nvPr/>
        </p:nvSpPr>
        <p:spPr>
          <a:xfrm>
            <a:off x="290419" y="3871185"/>
            <a:ext cx="5332095" cy="923330"/>
          </a:xfrm>
          <a:prstGeom prst="rect">
            <a:avLst/>
          </a:prstGeom>
          <a:noFill/>
        </p:spPr>
        <p:txBody>
          <a:bodyPr wrap="square" rtlCol="0">
            <a:spAutoFit/>
          </a:bodyPr>
          <a:lstStyle/>
          <a:p>
            <a:pPr algn="ctr"/>
            <a:r>
              <a:rPr lang="en-US" sz="5400" dirty="0">
                <a:solidFill>
                  <a:schemeClr val="tx2"/>
                </a:solidFill>
              </a:rPr>
              <a:t>OVERVIEW</a:t>
            </a:r>
          </a:p>
        </p:txBody>
      </p:sp>
    </p:spTree>
    <p:custDataLst>
      <p:tags r:id="rId1"/>
    </p:custDataLst>
    <p:extLst>
      <p:ext uri="{BB962C8B-B14F-4D97-AF65-F5344CB8AC3E}">
        <p14:creationId xmlns:p14="http://schemas.microsoft.com/office/powerpoint/2010/main" val="415985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815F6-5CCC-4B0F-A907-FA15AC5B5DFE}"/>
              </a:ext>
            </a:extLst>
          </p:cNvPr>
          <p:cNvSpPr>
            <a:spLocks noGrp="1"/>
          </p:cNvSpPr>
          <p:nvPr>
            <p:ph type="title"/>
          </p:nvPr>
        </p:nvSpPr>
        <p:spPr>
          <a:xfrm>
            <a:off x="0" y="4323807"/>
            <a:ext cx="12192000" cy="1159769"/>
          </a:xfrm>
        </p:spPr>
        <p:txBody>
          <a:bodyPr>
            <a:normAutofit fontScale="90000"/>
          </a:bodyPr>
          <a:lstStyle/>
          <a:p>
            <a:r>
              <a:rPr lang="en-US" dirty="0"/>
              <a:t>FOUNDATIONAL </a:t>
            </a:r>
            <a:br>
              <a:rPr lang="en-US" dirty="0"/>
            </a:br>
            <a:r>
              <a:rPr lang="en-US" dirty="0"/>
              <a:t>UNDERSTANDING</a:t>
            </a:r>
          </a:p>
        </p:txBody>
      </p:sp>
      <p:grpSp>
        <p:nvGrpSpPr>
          <p:cNvPr id="11" name="Group 10">
            <a:extLst>
              <a:ext uri="{FF2B5EF4-FFF2-40B4-BE49-F238E27FC236}">
                <a16:creationId xmlns:a16="http://schemas.microsoft.com/office/drawing/2014/main" id="{764A7ABE-8F21-45BC-AE23-B20209483A12}"/>
              </a:ext>
            </a:extLst>
          </p:cNvPr>
          <p:cNvGrpSpPr/>
          <p:nvPr/>
        </p:nvGrpSpPr>
        <p:grpSpPr>
          <a:xfrm>
            <a:off x="1890694" y="4057728"/>
            <a:ext cx="1026503" cy="1026503"/>
            <a:chOff x="6088778" y="360116"/>
            <a:chExt cx="1026503" cy="1026503"/>
          </a:xfrm>
        </p:grpSpPr>
        <p:sp>
          <p:nvSpPr>
            <p:cNvPr id="12" name="Oval 11">
              <a:extLst>
                <a:ext uri="{FF2B5EF4-FFF2-40B4-BE49-F238E27FC236}">
                  <a16:creationId xmlns:a16="http://schemas.microsoft.com/office/drawing/2014/main" id="{5463F42A-FFA8-4DAC-B878-C0006B355619}"/>
                </a:ext>
              </a:extLst>
            </p:cNvPr>
            <p:cNvSpPr/>
            <p:nvPr/>
          </p:nvSpPr>
          <p:spPr>
            <a:xfrm>
              <a:off x="6088778" y="360116"/>
              <a:ext cx="1026503" cy="1026503"/>
            </a:xfrm>
            <a:prstGeom prst="ellipse">
              <a:avLst/>
            </a:prstGeom>
          </p:spPr>
          <p:style>
            <a:lnRef idx="2">
              <a:schemeClr val="accent2">
                <a:hueOff val="736626"/>
                <a:satOff val="119"/>
                <a:lumOff val="4034"/>
                <a:alphaOff val="0"/>
              </a:schemeClr>
            </a:lnRef>
            <a:fillRef idx="1">
              <a:schemeClr val="accent2">
                <a:hueOff val="736626"/>
                <a:satOff val="119"/>
                <a:lumOff val="4034"/>
                <a:alphaOff val="0"/>
              </a:schemeClr>
            </a:fillRef>
            <a:effectRef idx="1">
              <a:schemeClr val="accent2">
                <a:hueOff val="736626"/>
                <a:satOff val="119"/>
                <a:lumOff val="4034"/>
                <a:alphaOff val="0"/>
              </a:schemeClr>
            </a:effectRef>
            <a:fontRef idx="minor">
              <a:schemeClr val="lt1"/>
            </a:fontRef>
          </p:style>
        </p:sp>
        <p:sp>
          <p:nvSpPr>
            <p:cNvPr id="13" name="Oval 14">
              <a:extLst>
                <a:ext uri="{FF2B5EF4-FFF2-40B4-BE49-F238E27FC236}">
                  <a16:creationId xmlns:a16="http://schemas.microsoft.com/office/drawing/2014/main" id="{FE18B8BD-7F88-49B6-9C41-052E161EF937}"/>
                </a:ext>
              </a:extLst>
            </p:cNvPr>
            <p:cNvSpPr txBox="1"/>
            <p:nvPr/>
          </p:nvSpPr>
          <p:spPr>
            <a:xfrm>
              <a:off x="6239106"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p:txBody>
        </p:sp>
      </p:grpSp>
    </p:spTree>
    <p:custDataLst>
      <p:tags r:id="rId1"/>
    </p:custDataLst>
    <p:extLst>
      <p:ext uri="{BB962C8B-B14F-4D97-AF65-F5344CB8AC3E}">
        <p14:creationId xmlns:p14="http://schemas.microsoft.com/office/powerpoint/2010/main" val="306417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74C6-5678-4C40-B528-E039DC217ED8}"/>
              </a:ext>
            </a:extLst>
          </p:cNvPr>
          <p:cNvSpPr>
            <a:spLocks noGrp="1"/>
          </p:cNvSpPr>
          <p:nvPr>
            <p:ph type="title"/>
          </p:nvPr>
        </p:nvSpPr>
        <p:spPr>
          <a:xfrm>
            <a:off x="838200" y="133608"/>
            <a:ext cx="10515600" cy="1325563"/>
          </a:xfrm>
        </p:spPr>
        <p:txBody>
          <a:bodyPr/>
          <a:lstStyle/>
          <a:p>
            <a:r>
              <a:rPr lang="en-US" dirty="0"/>
              <a:t>Assessment Systems</a:t>
            </a:r>
          </a:p>
        </p:txBody>
      </p:sp>
      <p:grpSp>
        <p:nvGrpSpPr>
          <p:cNvPr id="5" name="Group 4">
            <a:extLst>
              <a:ext uri="{FF2B5EF4-FFF2-40B4-BE49-F238E27FC236}">
                <a16:creationId xmlns:a16="http://schemas.microsoft.com/office/drawing/2014/main" id="{6492E217-E21D-47B4-A7E6-D947561C77E3}"/>
              </a:ext>
            </a:extLst>
          </p:cNvPr>
          <p:cNvGrpSpPr/>
          <p:nvPr/>
        </p:nvGrpSpPr>
        <p:grpSpPr>
          <a:xfrm>
            <a:off x="611965" y="2246222"/>
            <a:ext cx="5595870" cy="3168288"/>
            <a:chOff x="2789886" y="2820218"/>
            <a:chExt cx="5595870" cy="3168288"/>
          </a:xfrm>
        </p:grpSpPr>
        <p:sp>
          <p:nvSpPr>
            <p:cNvPr id="6" name="Rounded Rectangle 19">
              <a:extLst>
                <a:ext uri="{FF2B5EF4-FFF2-40B4-BE49-F238E27FC236}">
                  <a16:creationId xmlns:a16="http://schemas.microsoft.com/office/drawing/2014/main" id="{D0063938-3FE0-448A-97BD-AD5E9489BD8D}"/>
                </a:ext>
              </a:extLst>
            </p:cNvPr>
            <p:cNvSpPr/>
            <p:nvPr/>
          </p:nvSpPr>
          <p:spPr>
            <a:xfrm>
              <a:off x="3585156" y="2821946"/>
              <a:ext cx="1524000" cy="762000"/>
            </a:xfrm>
            <a:prstGeom prst="roundRect">
              <a:avLst/>
            </a:prstGeom>
            <a:solidFill>
              <a:schemeClr val="accent2"/>
            </a:solidFill>
            <a:ln w="25400" cap="flat" cmpd="sng" algn="ctr">
              <a:solidFill>
                <a:srgbClr val="9BBB59">
                  <a:lumMod val="50000"/>
                </a:srgbClr>
              </a:solidFill>
              <a:prstDash val="solid"/>
              <a:head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Literacy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Curricula</a:t>
              </a:r>
            </a:p>
          </p:txBody>
        </p:sp>
        <p:sp>
          <p:nvSpPr>
            <p:cNvPr id="7" name="Rounded Rectangle 20">
              <a:extLst>
                <a:ext uri="{FF2B5EF4-FFF2-40B4-BE49-F238E27FC236}">
                  <a16:creationId xmlns:a16="http://schemas.microsoft.com/office/drawing/2014/main" id="{968A1A9A-14D1-4C04-B96B-0D813EC28DED}"/>
                </a:ext>
              </a:extLst>
            </p:cNvPr>
            <p:cNvSpPr/>
            <p:nvPr/>
          </p:nvSpPr>
          <p:spPr>
            <a:xfrm>
              <a:off x="2789886" y="4706858"/>
              <a:ext cx="1524000" cy="1273020"/>
            </a:xfrm>
            <a:prstGeom prst="roundRect">
              <a:avLst/>
            </a:prstGeom>
            <a:solidFill>
              <a:schemeClr val="accent2"/>
            </a:solidFill>
            <a:ln w="25400" cap="flat" cmpd="sng" algn="ctr">
              <a:solidFill>
                <a:srgbClr val="9BBB59">
                  <a:lumMod val="50000"/>
                </a:srgbClr>
              </a:solidFill>
              <a:prstDash val="solid"/>
              <a:head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Local Summative (&amp; Interim) Assessment</a:t>
              </a:r>
            </a:p>
          </p:txBody>
        </p:sp>
        <p:sp>
          <p:nvSpPr>
            <p:cNvPr id="8" name="Rounded Rectangle 21">
              <a:extLst>
                <a:ext uri="{FF2B5EF4-FFF2-40B4-BE49-F238E27FC236}">
                  <a16:creationId xmlns:a16="http://schemas.microsoft.com/office/drawing/2014/main" id="{6A514B78-58BD-4E19-A50A-A6794BE39690}"/>
                </a:ext>
              </a:extLst>
            </p:cNvPr>
            <p:cNvSpPr/>
            <p:nvPr/>
          </p:nvSpPr>
          <p:spPr>
            <a:xfrm>
              <a:off x="6633156" y="3974635"/>
              <a:ext cx="1752600" cy="762000"/>
            </a:xfrm>
            <a:prstGeom prst="roundRect">
              <a:avLst/>
            </a:prstGeom>
            <a:solidFill>
              <a:srgbClr val="4F81BD"/>
            </a:solidFill>
            <a:ln w="25400" cap="flat" cmpd="sng" algn="ctr">
              <a:solidFill>
                <a:srgbClr val="C0504D">
                  <a:lumMod val="50000"/>
                </a:srgbClr>
              </a:solidFill>
              <a:prstDash val="solid"/>
              <a:head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Daily Classroom Instruction</a:t>
              </a:r>
            </a:p>
          </p:txBody>
        </p:sp>
        <p:sp>
          <p:nvSpPr>
            <p:cNvPr id="9" name="Rounded Rectangle 22">
              <a:extLst>
                <a:ext uri="{FF2B5EF4-FFF2-40B4-BE49-F238E27FC236}">
                  <a16:creationId xmlns:a16="http://schemas.microsoft.com/office/drawing/2014/main" id="{15E5EDB2-2EE0-4B3B-A893-CBF008A3C39B}"/>
                </a:ext>
              </a:extLst>
            </p:cNvPr>
            <p:cNvSpPr/>
            <p:nvPr/>
          </p:nvSpPr>
          <p:spPr>
            <a:xfrm>
              <a:off x="6633156" y="5143531"/>
              <a:ext cx="1752600" cy="836347"/>
            </a:xfrm>
            <a:prstGeom prst="roundRect">
              <a:avLst/>
            </a:prstGeom>
            <a:solidFill>
              <a:srgbClr val="4F81BD"/>
            </a:solidFill>
            <a:ln w="25400" cap="flat" cmpd="sng" algn="ctr">
              <a:solidFill>
                <a:srgbClr val="C0504D">
                  <a:lumMod val="50000"/>
                </a:srgbClr>
              </a:solidFill>
              <a:prstDash val="solid"/>
              <a:head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Ongoing Formative Assessment</a:t>
              </a:r>
            </a:p>
          </p:txBody>
        </p:sp>
        <p:sp>
          <p:nvSpPr>
            <p:cNvPr id="10" name="Rounded Rectangle 23">
              <a:extLst>
                <a:ext uri="{FF2B5EF4-FFF2-40B4-BE49-F238E27FC236}">
                  <a16:creationId xmlns:a16="http://schemas.microsoft.com/office/drawing/2014/main" id="{BF2C55E6-DBD4-4904-A0F9-9137D8033C82}"/>
                </a:ext>
              </a:extLst>
            </p:cNvPr>
            <p:cNvSpPr/>
            <p:nvPr/>
          </p:nvSpPr>
          <p:spPr>
            <a:xfrm>
              <a:off x="5872229" y="2820218"/>
              <a:ext cx="1294329" cy="789751"/>
            </a:xfrm>
            <a:prstGeom prst="roundRect">
              <a:avLst/>
            </a:prstGeom>
            <a:solidFill>
              <a:srgbClr val="4F81BD"/>
            </a:solidFill>
            <a:ln w="25400" cap="flat" cmpd="sng" algn="ctr">
              <a:solidFill>
                <a:srgbClr val="C0504D">
                  <a:lumMod val="50000"/>
                </a:srgbClr>
              </a:solidFill>
              <a:prstDash val="solid"/>
              <a:head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Unit &amp; Lesson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Planning</a:t>
              </a:r>
            </a:p>
          </p:txBody>
        </p:sp>
        <p:sp>
          <p:nvSpPr>
            <p:cNvPr id="11" name="Rounded Rectangle 24">
              <a:extLst>
                <a:ext uri="{FF2B5EF4-FFF2-40B4-BE49-F238E27FC236}">
                  <a16:creationId xmlns:a16="http://schemas.microsoft.com/office/drawing/2014/main" id="{29154BB2-9986-471F-97CA-2D4A50529A16}"/>
                </a:ext>
              </a:extLst>
            </p:cNvPr>
            <p:cNvSpPr/>
            <p:nvPr/>
          </p:nvSpPr>
          <p:spPr>
            <a:xfrm>
              <a:off x="4738352" y="4693106"/>
              <a:ext cx="1524000" cy="1295400"/>
            </a:xfrm>
            <a:prstGeom prst="roundRect">
              <a:avLst/>
            </a:prstGeom>
            <a:solidFill>
              <a:srgbClr val="4F81BD"/>
            </a:solidFill>
            <a:ln w="25400" cap="flat" cmpd="sng" algn="ctr">
              <a:solidFill>
                <a:srgbClr val="C0504D">
                  <a:lumMod val="50000"/>
                </a:srgbClr>
              </a:solidFill>
              <a:prstDash val="solid"/>
              <a:head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Classroom Interim &amp; Summative Assessment</a:t>
              </a:r>
            </a:p>
          </p:txBody>
        </p:sp>
        <p:cxnSp>
          <p:nvCxnSpPr>
            <p:cNvPr id="12" name="Straight Arrow Connector 11">
              <a:extLst>
                <a:ext uri="{FF2B5EF4-FFF2-40B4-BE49-F238E27FC236}">
                  <a16:creationId xmlns:a16="http://schemas.microsoft.com/office/drawing/2014/main" id="{64D8B346-38BB-4826-9A18-4D8138B02BFE}"/>
                </a:ext>
              </a:extLst>
            </p:cNvPr>
            <p:cNvCxnSpPr>
              <a:cxnSpLocks/>
              <a:stCxn id="6" idx="3"/>
              <a:endCxn id="10" idx="1"/>
            </p:cNvCxnSpPr>
            <p:nvPr/>
          </p:nvCxnSpPr>
          <p:spPr>
            <a:xfrm>
              <a:off x="5109156" y="3202946"/>
              <a:ext cx="763073" cy="12148"/>
            </a:xfrm>
            <a:prstGeom prst="straightConnector1">
              <a:avLst/>
            </a:prstGeom>
            <a:noFill/>
            <a:ln w="25400" cap="flat" cmpd="sng" algn="ctr">
              <a:solidFill>
                <a:srgbClr val="4F81BD">
                  <a:shade val="95000"/>
                  <a:satMod val="105000"/>
                </a:srgbClr>
              </a:solidFill>
              <a:prstDash val="solid"/>
              <a:headEnd type="none" w="lg" len="lg"/>
              <a:tailEnd type="triangle" w="lg" len="lg"/>
            </a:ln>
            <a:effectLst/>
          </p:spPr>
        </p:cxnSp>
        <p:cxnSp>
          <p:nvCxnSpPr>
            <p:cNvPr id="13" name="Straight Arrow Connector 12">
              <a:extLst>
                <a:ext uri="{FF2B5EF4-FFF2-40B4-BE49-F238E27FC236}">
                  <a16:creationId xmlns:a16="http://schemas.microsoft.com/office/drawing/2014/main" id="{B2C2819B-33DB-46A1-8FAD-FCB6C063A987}"/>
                </a:ext>
              </a:extLst>
            </p:cNvPr>
            <p:cNvCxnSpPr>
              <a:cxnSpLocks/>
              <a:stCxn id="8" idx="2"/>
              <a:endCxn id="9" idx="0"/>
            </p:cNvCxnSpPr>
            <p:nvPr/>
          </p:nvCxnSpPr>
          <p:spPr>
            <a:xfrm>
              <a:off x="7509456" y="4736635"/>
              <a:ext cx="0" cy="406896"/>
            </a:xfrm>
            <a:prstGeom prst="straightConnector1">
              <a:avLst/>
            </a:prstGeom>
            <a:noFill/>
            <a:ln w="25400" cap="flat" cmpd="sng" algn="ctr">
              <a:solidFill>
                <a:srgbClr val="4F81BD">
                  <a:shade val="95000"/>
                  <a:satMod val="105000"/>
                </a:srgbClr>
              </a:solidFill>
              <a:prstDash val="solid"/>
              <a:headEnd type="triangle" w="lg" len="lg"/>
              <a:tailEnd type="triangle" w="lg" len="lg"/>
            </a:ln>
            <a:effectLst/>
          </p:spPr>
        </p:cxnSp>
        <p:cxnSp>
          <p:nvCxnSpPr>
            <p:cNvPr id="14" name="Straight Arrow Connector 13">
              <a:extLst>
                <a:ext uri="{FF2B5EF4-FFF2-40B4-BE49-F238E27FC236}">
                  <a16:creationId xmlns:a16="http://schemas.microsoft.com/office/drawing/2014/main" id="{2E33A1AC-8DC9-4E51-B749-DB583DB5460B}"/>
                </a:ext>
              </a:extLst>
            </p:cNvPr>
            <p:cNvCxnSpPr>
              <a:cxnSpLocks/>
              <a:stCxn id="6" idx="2"/>
              <a:endCxn id="7" idx="0"/>
            </p:cNvCxnSpPr>
            <p:nvPr/>
          </p:nvCxnSpPr>
          <p:spPr>
            <a:xfrm flipH="1">
              <a:off x="3551886" y="3583946"/>
              <a:ext cx="795270" cy="1122912"/>
            </a:xfrm>
            <a:prstGeom prst="straightConnector1">
              <a:avLst/>
            </a:prstGeom>
            <a:noFill/>
            <a:ln w="25400" cap="flat" cmpd="sng" algn="ctr">
              <a:solidFill>
                <a:srgbClr val="4F81BD">
                  <a:shade val="95000"/>
                  <a:satMod val="105000"/>
                </a:srgbClr>
              </a:solidFill>
              <a:prstDash val="solid"/>
              <a:headEnd type="triangle" w="lg" len="lg"/>
              <a:tailEnd type="triangle" w="lg" len="lg"/>
            </a:ln>
            <a:effectLst/>
          </p:spPr>
        </p:cxnSp>
        <p:cxnSp>
          <p:nvCxnSpPr>
            <p:cNvPr id="15" name="Straight Arrow Connector 14">
              <a:extLst>
                <a:ext uri="{FF2B5EF4-FFF2-40B4-BE49-F238E27FC236}">
                  <a16:creationId xmlns:a16="http://schemas.microsoft.com/office/drawing/2014/main" id="{7FBB1466-0C52-48C7-933A-122CFC0CE89C}"/>
                </a:ext>
              </a:extLst>
            </p:cNvPr>
            <p:cNvCxnSpPr>
              <a:cxnSpLocks/>
              <a:stCxn id="6" idx="2"/>
            </p:cNvCxnSpPr>
            <p:nvPr/>
          </p:nvCxnSpPr>
          <p:spPr>
            <a:xfrm>
              <a:off x="4347156" y="3583946"/>
              <a:ext cx="1219200" cy="1088423"/>
            </a:xfrm>
            <a:prstGeom prst="straightConnector1">
              <a:avLst/>
            </a:prstGeom>
            <a:noFill/>
            <a:ln w="25400" cap="flat" cmpd="sng" algn="ctr">
              <a:solidFill>
                <a:srgbClr val="4F81BD">
                  <a:shade val="95000"/>
                  <a:satMod val="105000"/>
                </a:srgbClr>
              </a:solidFill>
              <a:prstDash val="solid"/>
              <a:headEnd type="none" w="lg" len="lg"/>
              <a:tailEnd type="triangle" w="lg" len="lg"/>
            </a:ln>
            <a:effectLst/>
          </p:spPr>
        </p:cxnSp>
        <p:cxnSp>
          <p:nvCxnSpPr>
            <p:cNvPr id="16" name="Straight Arrow Connector 15">
              <a:extLst>
                <a:ext uri="{FF2B5EF4-FFF2-40B4-BE49-F238E27FC236}">
                  <a16:creationId xmlns:a16="http://schemas.microsoft.com/office/drawing/2014/main" id="{ECDFBA2F-E42F-42A6-A70F-3016723B7C8D}"/>
                </a:ext>
              </a:extLst>
            </p:cNvPr>
            <p:cNvCxnSpPr>
              <a:cxnSpLocks/>
              <a:stCxn id="10" idx="2"/>
              <a:endCxn id="8" idx="0"/>
            </p:cNvCxnSpPr>
            <p:nvPr/>
          </p:nvCxnSpPr>
          <p:spPr>
            <a:xfrm>
              <a:off x="6519394" y="3609969"/>
              <a:ext cx="990062" cy="364666"/>
            </a:xfrm>
            <a:prstGeom prst="straightConnector1">
              <a:avLst/>
            </a:prstGeom>
            <a:noFill/>
            <a:ln w="25400" cap="flat" cmpd="sng" algn="ctr">
              <a:solidFill>
                <a:srgbClr val="4F81BD">
                  <a:shade val="95000"/>
                  <a:satMod val="105000"/>
                </a:srgbClr>
              </a:solidFill>
              <a:prstDash val="solid"/>
              <a:headEnd type="triangle" w="lg" len="lg"/>
              <a:tailEnd type="triangle" w="lg" len="lg"/>
            </a:ln>
            <a:effectLst/>
          </p:spPr>
        </p:cxnSp>
        <p:cxnSp>
          <p:nvCxnSpPr>
            <p:cNvPr id="17" name="Straight Arrow Connector 16">
              <a:extLst>
                <a:ext uri="{FF2B5EF4-FFF2-40B4-BE49-F238E27FC236}">
                  <a16:creationId xmlns:a16="http://schemas.microsoft.com/office/drawing/2014/main" id="{5F3935CA-D226-449F-B091-B58A68A5A618}"/>
                </a:ext>
              </a:extLst>
            </p:cNvPr>
            <p:cNvCxnSpPr>
              <a:cxnSpLocks/>
              <a:stCxn id="10" idx="2"/>
              <a:endCxn id="11" idx="0"/>
            </p:cNvCxnSpPr>
            <p:nvPr/>
          </p:nvCxnSpPr>
          <p:spPr>
            <a:xfrm flipH="1">
              <a:off x="5500352" y="3609969"/>
              <a:ext cx="1019042" cy="1083137"/>
            </a:xfrm>
            <a:prstGeom prst="straightConnector1">
              <a:avLst/>
            </a:prstGeom>
            <a:noFill/>
            <a:ln w="25400" cap="flat" cmpd="sng" algn="ctr">
              <a:solidFill>
                <a:srgbClr val="4F81BD">
                  <a:shade val="95000"/>
                  <a:satMod val="105000"/>
                </a:srgbClr>
              </a:solidFill>
              <a:prstDash val="solid"/>
              <a:headEnd type="triangle" w="lg" len="lg"/>
              <a:tailEnd type="triangle" w="lg" len="lg"/>
            </a:ln>
            <a:effectLst/>
          </p:spPr>
        </p:cxnSp>
      </p:grpSp>
      <p:sp>
        <p:nvSpPr>
          <p:cNvPr id="18" name="Rectangle 17">
            <a:extLst>
              <a:ext uri="{FF2B5EF4-FFF2-40B4-BE49-F238E27FC236}">
                <a16:creationId xmlns:a16="http://schemas.microsoft.com/office/drawing/2014/main" id="{F9446F9F-A890-4750-AF68-0E3C2BFE57A7}"/>
              </a:ext>
            </a:extLst>
          </p:cNvPr>
          <p:cNvSpPr/>
          <p:nvPr/>
        </p:nvSpPr>
        <p:spPr>
          <a:xfrm>
            <a:off x="6499860" y="2177642"/>
            <a:ext cx="5313044" cy="3539430"/>
          </a:xfrm>
          <a:prstGeom prst="rect">
            <a:avLst/>
          </a:prstGeom>
        </p:spPr>
        <p:txBody>
          <a:bodyPr wrap="square">
            <a:spAutoFit/>
          </a:bodyPr>
          <a:lstStyle/>
          <a:p>
            <a:pPr marL="514350" lvl="0" indent="-514350">
              <a:buFont typeface="+mj-lt"/>
              <a:buAutoNum type="arabicPeriod"/>
            </a:pPr>
            <a:r>
              <a:rPr lang="en-US" sz="3200" dirty="0">
                <a:solidFill>
                  <a:schemeClr val="tx2"/>
                </a:solidFill>
              </a:rPr>
              <a:t>Focus on important aspects of literacy and its development </a:t>
            </a:r>
          </a:p>
          <a:p>
            <a:pPr marL="514350" lvl="0" indent="-514350">
              <a:buFont typeface="+mj-lt"/>
              <a:buAutoNum type="arabicPeriod"/>
            </a:pPr>
            <a:r>
              <a:rPr lang="en-US" sz="3200" dirty="0">
                <a:solidFill>
                  <a:schemeClr val="tx2"/>
                </a:solidFill>
              </a:rPr>
              <a:t>Serve the needs of different stakeholders</a:t>
            </a:r>
          </a:p>
          <a:p>
            <a:pPr marL="514350" lvl="0" indent="-514350">
              <a:buFont typeface="+mj-lt"/>
              <a:buAutoNum type="arabicPeriod"/>
            </a:pPr>
            <a:r>
              <a:rPr lang="en-US" sz="3200" dirty="0">
                <a:solidFill>
                  <a:schemeClr val="tx2"/>
                </a:solidFill>
              </a:rPr>
              <a:t>Are conceptually and operationally coherent </a:t>
            </a:r>
          </a:p>
        </p:txBody>
      </p:sp>
    </p:spTree>
    <p:custDataLst>
      <p:tags r:id="rId1"/>
    </p:custDataLst>
    <p:extLst>
      <p:ext uri="{BB962C8B-B14F-4D97-AF65-F5344CB8AC3E}">
        <p14:creationId xmlns:p14="http://schemas.microsoft.com/office/powerpoint/2010/main" val="374132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A7CEE5FF-BA1D-40E7-A7CD-9B4CB019BDFF}"/>
              </a:ext>
            </a:extLst>
          </p:cNvPr>
          <p:cNvSpPr/>
          <p:nvPr/>
        </p:nvSpPr>
        <p:spPr>
          <a:xfrm>
            <a:off x="200024" y="3291286"/>
            <a:ext cx="6063175" cy="2308324"/>
          </a:xfrm>
          <a:prstGeom prst="roundRect">
            <a:avLst/>
          </a:prstGeom>
          <a:solidFill>
            <a:schemeClr val="accent3">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F052D20-2CE1-456D-A742-B9E31CDA48ED}"/>
              </a:ext>
            </a:extLst>
          </p:cNvPr>
          <p:cNvSpPr/>
          <p:nvPr/>
        </p:nvSpPr>
        <p:spPr>
          <a:xfrm>
            <a:off x="6096640" y="245086"/>
            <a:ext cx="5993511" cy="2458624"/>
          </a:xfrm>
          <a:prstGeom prst="roundRect">
            <a:avLst/>
          </a:prstGeom>
          <a:solidFill>
            <a:schemeClr val="accent3">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7">
            <a:extLst>
              <a:ext uri="{FF2B5EF4-FFF2-40B4-BE49-F238E27FC236}">
                <a16:creationId xmlns:a16="http://schemas.microsoft.com/office/drawing/2014/main" id="{4815CDCB-1827-4AC2-BC87-A314A12108F0}"/>
              </a:ext>
            </a:extLst>
          </p:cNvPr>
          <p:cNvSpPr txBox="1">
            <a:spLocks/>
          </p:cNvSpPr>
          <p:nvPr/>
        </p:nvSpPr>
        <p:spPr>
          <a:xfrm>
            <a:off x="753094" y="390203"/>
            <a:ext cx="5567696" cy="3867625"/>
          </a:xfrm>
          <a:prstGeom prst="roundRect">
            <a:avLst>
              <a:gd name="adj" fmla="val 5455"/>
            </a:avLst>
          </a:prstGeom>
          <a:noFill/>
          <a:ln w="57150" cap="flat" cmpd="sng" algn="ctr">
            <a:noFill/>
            <a:prstDash val="solid"/>
            <a:miter lim="800000"/>
          </a:ln>
        </p:spPr>
        <p:style>
          <a:lnRef idx="2">
            <a:schemeClr val="accent2">
              <a:tint val="40000"/>
              <a:alpha val="90000"/>
              <a:hueOff val="792770"/>
              <a:satOff val="6466"/>
              <a:lumOff val="706"/>
              <a:alphaOff val="0"/>
            </a:schemeClr>
          </a:lnRef>
          <a:fillRef idx="1">
            <a:schemeClr val="accent2">
              <a:tint val="40000"/>
              <a:alpha val="90000"/>
              <a:hueOff val="792770"/>
              <a:satOff val="6466"/>
              <a:lumOff val="706"/>
              <a:alphaOff val="0"/>
            </a:schemeClr>
          </a:fillRef>
          <a:effectRef idx="0">
            <a:schemeClr val="accent2">
              <a:tint val="40000"/>
              <a:alpha val="90000"/>
              <a:hueOff val="792770"/>
              <a:satOff val="6466"/>
              <a:lumOff val="706"/>
              <a:alphaOff val="0"/>
            </a:schemeClr>
          </a:effectRef>
          <a:fontRef idx="minor">
            <a:schemeClr val="dk1">
              <a:hueOff val="0"/>
              <a:satOff val="0"/>
              <a:lumOff val="0"/>
              <a:alphaOff val="0"/>
            </a:schemeClr>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9pPr>
          </a:lstStyle>
          <a:p>
            <a:pPr marL="365760" indent="0">
              <a:buNone/>
            </a:pPr>
            <a:r>
              <a:rPr lang="en-US" sz="4800" dirty="0"/>
              <a:t>a collection of assessments does not entail a system </a:t>
            </a:r>
          </a:p>
          <a:p>
            <a:pPr marL="365760" indent="0">
              <a:buNone/>
            </a:pPr>
            <a:endParaRPr lang="en-US" sz="4800" dirty="0"/>
          </a:p>
          <a:p>
            <a:pPr marL="365760" indent="0">
              <a:buNone/>
            </a:pPr>
            <a:r>
              <a:rPr lang="en-US" sz="4800" dirty="0"/>
              <a:t>				</a:t>
            </a:r>
          </a:p>
        </p:txBody>
      </p:sp>
      <p:sp>
        <p:nvSpPr>
          <p:cNvPr id="5" name="Text Placeholder 11">
            <a:extLst>
              <a:ext uri="{FF2B5EF4-FFF2-40B4-BE49-F238E27FC236}">
                <a16:creationId xmlns:a16="http://schemas.microsoft.com/office/drawing/2014/main" id="{7E591117-DB88-4B68-8B58-A1946EC2B849}"/>
              </a:ext>
            </a:extLst>
          </p:cNvPr>
          <p:cNvSpPr txBox="1">
            <a:spLocks/>
          </p:cNvSpPr>
          <p:nvPr/>
        </p:nvSpPr>
        <p:spPr>
          <a:xfrm>
            <a:off x="6545864" y="5922179"/>
            <a:ext cx="3474584" cy="565150"/>
          </a:xfrm>
          <a:prstGeom prst="rect">
            <a:avLst/>
          </a:prstGeom>
          <a:solidFill>
            <a:schemeClr val="accent5"/>
          </a:solidFill>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a:t>
            </a:r>
            <a:r>
              <a:rPr lang="en-US" dirty="0" err="1">
                <a:solidFill>
                  <a:schemeClr val="bg1"/>
                </a:solidFill>
              </a:rPr>
              <a:t>Coladarci</a:t>
            </a:r>
            <a:r>
              <a:rPr lang="en-US" dirty="0">
                <a:solidFill>
                  <a:schemeClr val="bg1"/>
                </a:solidFill>
              </a:rPr>
              <a:t>, 2002</a:t>
            </a:r>
          </a:p>
        </p:txBody>
      </p:sp>
      <p:pic>
        <p:nvPicPr>
          <p:cNvPr id="6" name="Picture 5">
            <a:extLst>
              <a:ext uri="{FF2B5EF4-FFF2-40B4-BE49-F238E27FC236}">
                <a16:creationId xmlns:a16="http://schemas.microsoft.com/office/drawing/2014/main" id="{DAEE0BA3-CECE-4169-8528-25DB7174A338}"/>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0800000">
            <a:off x="102490" y="485265"/>
            <a:ext cx="888114" cy="888114"/>
          </a:xfrm>
          <a:prstGeom prst="rect">
            <a:avLst/>
          </a:prstGeom>
        </p:spPr>
      </p:pic>
      <p:sp>
        <p:nvSpPr>
          <p:cNvPr id="11" name="Rectangle 10">
            <a:extLst>
              <a:ext uri="{FF2B5EF4-FFF2-40B4-BE49-F238E27FC236}">
                <a16:creationId xmlns:a16="http://schemas.microsoft.com/office/drawing/2014/main" id="{80E08622-D478-452B-B8B3-D652D6FA2D20}"/>
              </a:ext>
            </a:extLst>
          </p:cNvPr>
          <p:cNvSpPr/>
          <p:nvPr/>
        </p:nvSpPr>
        <p:spPr>
          <a:xfrm>
            <a:off x="6422418" y="3210547"/>
            <a:ext cx="5280604" cy="2308324"/>
          </a:xfrm>
          <a:prstGeom prst="rect">
            <a:avLst/>
          </a:prstGeom>
        </p:spPr>
        <p:txBody>
          <a:bodyPr wrap="square">
            <a:spAutoFit/>
          </a:bodyPr>
          <a:lstStyle/>
          <a:p>
            <a:r>
              <a:rPr lang="en-US" sz="4800" dirty="0">
                <a:solidFill>
                  <a:schemeClr val="tx2"/>
                </a:solidFill>
              </a:rPr>
              <a:t>any more than a pile of bricks constitutes a house</a:t>
            </a:r>
            <a:endParaRPr lang="en-US" dirty="0">
              <a:solidFill>
                <a:schemeClr val="tx2"/>
              </a:solidFill>
            </a:endParaRPr>
          </a:p>
        </p:txBody>
      </p:sp>
      <p:pic>
        <p:nvPicPr>
          <p:cNvPr id="12" name="Picture 11">
            <a:extLst>
              <a:ext uri="{FF2B5EF4-FFF2-40B4-BE49-F238E27FC236}">
                <a16:creationId xmlns:a16="http://schemas.microsoft.com/office/drawing/2014/main" id="{FC969D2C-AF65-407C-B98D-4794428D635D}"/>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582782" y="4711496"/>
            <a:ext cx="888114" cy="888114"/>
          </a:xfrm>
          <a:prstGeom prst="rect">
            <a:avLst/>
          </a:prstGeom>
        </p:spPr>
      </p:pic>
      <p:pic>
        <p:nvPicPr>
          <p:cNvPr id="14" name="Picture 13">
            <a:extLst>
              <a:ext uri="{FF2B5EF4-FFF2-40B4-BE49-F238E27FC236}">
                <a16:creationId xmlns:a16="http://schemas.microsoft.com/office/drawing/2014/main" id="{157F6558-B2FB-4C1B-A6E6-AA5A76375B7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49352" y="540659"/>
            <a:ext cx="895974" cy="888114"/>
          </a:xfrm>
          <a:prstGeom prst="rect">
            <a:avLst/>
          </a:prstGeom>
        </p:spPr>
      </p:pic>
      <p:pic>
        <p:nvPicPr>
          <p:cNvPr id="16" name="Picture 15">
            <a:extLst>
              <a:ext uri="{FF2B5EF4-FFF2-40B4-BE49-F238E27FC236}">
                <a16:creationId xmlns:a16="http://schemas.microsoft.com/office/drawing/2014/main" id="{2634469B-9EE1-4ED0-821E-1CAB6424BD7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68817" y="1647751"/>
            <a:ext cx="883847" cy="959389"/>
          </a:xfrm>
          <a:prstGeom prst="rect">
            <a:avLst/>
          </a:prstGeom>
        </p:spPr>
      </p:pic>
      <p:pic>
        <p:nvPicPr>
          <p:cNvPr id="18" name="Picture 17">
            <a:extLst>
              <a:ext uri="{FF2B5EF4-FFF2-40B4-BE49-F238E27FC236}">
                <a16:creationId xmlns:a16="http://schemas.microsoft.com/office/drawing/2014/main" id="{D693DA0E-B209-41F1-B512-892082EAF2E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20056" y="1053859"/>
            <a:ext cx="1156444" cy="959770"/>
          </a:xfrm>
          <a:prstGeom prst="rect">
            <a:avLst/>
          </a:prstGeom>
        </p:spPr>
      </p:pic>
      <p:sp>
        <p:nvSpPr>
          <p:cNvPr id="21" name="Not Equal 20">
            <a:extLst>
              <a:ext uri="{FF2B5EF4-FFF2-40B4-BE49-F238E27FC236}">
                <a16:creationId xmlns:a16="http://schemas.microsoft.com/office/drawing/2014/main" id="{48FB5E66-D1BB-47D2-8D1C-28747DBA14B5}"/>
              </a:ext>
            </a:extLst>
          </p:cNvPr>
          <p:cNvSpPr/>
          <p:nvPr/>
        </p:nvSpPr>
        <p:spPr>
          <a:xfrm>
            <a:off x="8711679" y="973005"/>
            <a:ext cx="1431174" cy="1047028"/>
          </a:xfrm>
          <a:prstGeom prst="mathNotEqual">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4" name="Not Equal 23">
            <a:extLst>
              <a:ext uri="{FF2B5EF4-FFF2-40B4-BE49-F238E27FC236}">
                <a16:creationId xmlns:a16="http://schemas.microsoft.com/office/drawing/2014/main" id="{3127D49C-459F-4FD4-8BDC-16FAFA34DE4B}"/>
              </a:ext>
            </a:extLst>
          </p:cNvPr>
          <p:cNvSpPr/>
          <p:nvPr/>
        </p:nvSpPr>
        <p:spPr>
          <a:xfrm>
            <a:off x="2719457" y="4061455"/>
            <a:ext cx="1503976" cy="999067"/>
          </a:xfrm>
          <a:prstGeom prst="mathNotEqual">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E92365E6-BE82-4247-9839-408C8955CF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382652" y="3524099"/>
            <a:ext cx="1829055" cy="1657581"/>
          </a:xfrm>
          <a:prstGeom prst="rect">
            <a:avLst/>
          </a:prstGeom>
        </p:spPr>
      </p:pic>
      <p:pic>
        <p:nvPicPr>
          <p:cNvPr id="28" name="Picture 27">
            <a:extLst>
              <a:ext uri="{FF2B5EF4-FFF2-40B4-BE49-F238E27FC236}">
                <a16:creationId xmlns:a16="http://schemas.microsoft.com/office/drawing/2014/main" id="{65A15335-A4C0-4E55-81E1-7A58EFB3B1C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38804" y="4146496"/>
            <a:ext cx="2252091" cy="914026"/>
          </a:xfrm>
          <a:prstGeom prst="rect">
            <a:avLst/>
          </a:prstGeom>
        </p:spPr>
      </p:pic>
      <p:pic>
        <p:nvPicPr>
          <p:cNvPr id="31" name="Picture 30">
            <a:extLst>
              <a:ext uri="{FF2B5EF4-FFF2-40B4-BE49-F238E27FC236}">
                <a16:creationId xmlns:a16="http://schemas.microsoft.com/office/drawing/2014/main" id="{78F1B45E-B873-4DAB-A42D-743E84D7F63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142853" y="893210"/>
            <a:ext cx="1882767" cy="1126823"/>
          </a:xfrm>
          <a:prstGeom prst="rect">
            <a:avLst/>
          </a:prstGeom>
        </p:spPr>
      </p:pic>
    </p:spTree>
    <p:custDataLst>
      <p:tags r:id="rId1"/>
    </p:custDataLst>
    <p:extLst>
      <p:ext uri="{BB962C8B-B14F-4D97-AF65-F5344CB8AC3E}">
        <p14:creationId xmlns:p14="http://schemas.microsoft.com/office/powerpoint/2010/main" val="375572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6864-95C4-48E9-B109-DAB57203A93D}"/>
              </a:ext>
            </a:extLst>
          </p:cNvPr>
          <p:cNvSpPr>
            <a:spLocks noGrp="1"/>
          </p:cNvSpPr>
          <p:nvPr>
            <p:ph type="title"/>
          </p:nvPr>
        </p:nvSpPr>
        <p:spPr>
          <a:xfrm>
            <a:off x="838200" y="67945"/>
            <a:ext cx="10515600" cy="1325563"/>
          </a:xfrm>
        </p:spPr>
        <p:txBody>
          <a:bodyPr/>
          <a:lstStyle/>
          <a:p>
            <a:r>
              <a:rPr lang="en-US" dirty="0"/>
              <a:t>Building Analogy</a:t>
            </a:r>
          </a:p>
        </p:txBody>
      </p:sp>
      <p:sp>
        <p:nvSpPr>
          <p:cNvPr id="3" name="Content Placeholder 2">
            <a:extLst>
              <a:ext uri="{FF2B5EF4-FFF2-40B4-BE49-F238E27FC236}">
                <a16:creationId xmlns:a16="http://schemas.microsoft.com/office/drawing/2014/main" id="{93FA0D7C-9084-4B9F-9A4D-76D187D429C5}"/>
              </a:ext>
            </a:extLst>
          </p:cNvPr>
          <p:cNvSpPr>
            <a:spLocks noGrp="1"/>
          </p:cNvSpPr>
          <p:nvPr>
            <p:ph sz="half" idx="1"/>
          </p:nvPr>
        </p:nvSpPr>
        <p:spPr/>
        <p:txBody>
          <a:bodyPr/>
          <a:lstStyle/>
          <a:p>
            <a:pPr marL="0" indent="0">
              <a:buNone/>
            </a:pPr>
            <a:r>
              <a:rPr lang="en-US" b="1" dirty="0"/>
              <a:t>Items Needed to Build a </a:t>
            </a:r>
            <a:br>
              <a:rPr lang="en-US" b="1" dirty="0"/>
            </a:br>
            <a:r>
              <a:rPr lang="en-US" b="1" dirty="0"/>
              <a:t>House</a:t>
            </a:r>
          </a:p>
          <a:p>
            <a:r>
              <a:rPr lang="en-US" dirty="0"/>
              <a:t>Site Plan</a:t>
            </a:r>
          </a:p>
          <a:p>
            <a:r>
              <a:rPr lang="en-US" dirty="0"/>
              <a:t>Blueprint</a:t>
            </a:r>
          </a:p>
          <a:p>
            <a:r>
              <a:rPr lang="en-US" dirty="0"/>
              <a:t>General contractor</a:t>
            </a:r>
          </a:p>
          <a:p>
            <a:r>
              <a:rPr lang="en-US" dirty="0"/>
              <a:t>Materials</a:t>
            </a:r>
          </a:p>
          <a:p>
            <a:r>
              <a:rPr lang="en-US" dirty="0"/>
              <a:t>Skilled craftsmen	</a:t>
            </a:r>
          </a:p>
        </p:txBody>
      </p:sp>
      <p:sp>
        <p:nvSpPr>
          <p:cNvPr id="4" name="Content Placeholder 3">
            <a:extLst>
              <a:ext uri="{FF2B5EF4-FFF2-40B4-BE49-F238E27FC236}">
                <a16:creationId xmlns:a16="http://schemas.microsoft.com/office/drawing/2014/main" id="{6B8A2D4A-6C07-4DEE-A604-DCDE23337ACC}"/>
              </a:ext>
            </a:extLst>
          </p:cNvPr>
          <p:cNvSpPr>
            <a:spLocks noGrp="1"/>
          </p:cNvSpPr>
          <p:nvPr>
            <p:ph sz="half" idx="2"/>
          </p:nvPr>
        </p:nvSpPr>
        <p:spPr>
          <a:xfrm>
            <a:off x="6172200" y="1825625"/>
            <a:ext cx="5269230" cy="4351338"/>
          </a:xfrm>
        </p:spPr>
        <p:txBody>
          <a:bodyPr/>
          <a:lstStyle/>
          <a:p>
            <a:pPr marL="0" indent="0">
              <a:buNone/>
            </a:pPr>
            <a:r>
              <a:rPr lang="en-US" b="1" dirty="0"/>
              <a:t>Items Needed to Build an Assessment System</a:t>
            </a:r>
          </a:p>
          <a:p>
            <a:r>
              <a:rPr lang="en-US" dirty="0"/>
              <a:t>System approach</a:t>
            </a:r>
          </a:p>
          <a:p>
            <a:r>
              <a:rPr lang="en-US" dirty="0"/>
              <a:t>Design architecture</a:t>
            </a:r>
          </a:p>
          <a:p>
            <a:r>
              <a:rPr lang="en-US" dirty="0"/>
              <a:t>Literacy development expertise</a:t>
            </a:r>
          </a:p>
          <a:p>
            <a:r>
              <a:rPr lang="en-US" dirty="0"/>
              <a:t>Assessment tools &amp; processes</a:t>
            </a:r>
          </a:p>
          <a:p>
            <a:r>
              <a:rPr lang="en-US" dirty="0"/>
              <a:t>Professional </a:t>
            </a:r>
            <a:br>
              <a:rPr lang="en-US" dirty="0"/>
            </a:br>
            <a:r>
              <a:rPr lang="en-US" dirty="0"/>
              <a:t>learning and </a:t>
            </a:r>
            <a:br>
              <a:rPr lang="en-US" dirty="0"/>
            </a:br>
            <a:r>
              <a:rPr lang="en-US" dirty="0"/>
              <a:t>support</a:t>
            </a:r>
          </a:p>
        </p:txBody>
      </p:sp>
      <p:pic>
        <p:nvPicPr>
          <p:cNvPr id="5" name="Picture 4">
            <a:extLst>
              <a:ext uri="{FF2B5EF4-FFF2-40B4-BE49-F238E27FC236}">
                <a16:creationId xmlns:a16="http://schemas.microsoft.com/office/drawing/2014/main" id="{4770F51B-3F1C-475E-B3A0-5C89A64F92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68327" y="4392779"/>
            <a:ext cx="1829055" cy="1657581"/>
          </a:xfrm>
          <a:prstGeom prst="rect">
            <a:avLst/>
          </a:prstGeom>
        </p:spPr>
      </p:pic>
      <p:pic>
        <p:nvPicPr>
          <p:cNvPr id="6" name="Picture 5">
            <a:extLst>
              <a:ext uri="{FF2B5EF4-FFF2-40B4-BE49-F238E27FC236}">
                <a16:creationId xmlns:a16="http://schemas.microsoft.com/office/drawing/2014/main" id="{6DFA2F68-7525-4102-BBAE-372B47252C5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26898" y="4657725"/>
            <a:ext cx="2326902" cy="1392635"/>
          </a:xfrm>
          <a:prstGeom prst="rect">
            <a:avLst/>
          </a:prstGeom>
        </p:spPr>
      </p:pic>
    </p:spTree>
    <p:custDataLst>
      <p:tags r:id="rId1"/>
    </p:custDataLst>
    <p:extLst>
      <p:ext uri="{BB962C8B-B14F-4D97-AF65-F5344CB8AC3E}">
        <p14:creationId xmlns:p14="http://schemas.microsoft.com/office/powerpoint/2010/main" val="78863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815F6-5CCC-4B0F-A907-FA15AC5B5DFE}"/>
              </a:ext>
            </a:extLst>
          </p:cNvPr>
          <p:cNvSpPr>
            <a:spLocks noGrp="1"/>
          </p:cNvSpPr>
          <p:nvPr>
            <p:ph type="title"/>
          </p:nvPr>
        </p:nvSpPr>
        <p:spPr>
          <a:xfrm>
            <a:off x="0" y="4323807"/>
            <a:ext cx="12192000" cy="1159769"/>
          </a:xfrm>
        </p:spPr>
        <p:txBody>
          <a:bodyPr>
            <a:normAutofit fontScale="90000"/>
          </a:bodyPr>
          <a:lstStyle/>
          <a:p>
            <a:r>
              <a:rPr lang="en-US" dirty="0"/>
              <a:t>FORMAT AND </a:t>
            </a:r>
            <a:br>
              <a:rPr lang="en-US" dirty="0"/>
            </a:br>
            <a:r>
              <a:rPr lang="en-US" dirty="0"/>
              <a:t>CONTENT OF GUIDE</a:t>
            </a:r>
          </a:p>
        </p:txBody>
      </p:sp>
      <p:grpSp>
        <p:nvGrpSpPr>
          <p:cNvPr id="6" name="Group 5">
            <a:extLst>
              <a:ext uri="{FF2B5EF4-FFF2-40B4-BE49-F238E27FC236}">
                <a16:creationId xmlns:a16="http://schemas.microsoft.com/office/drawing/2014/main" id="{904AB7D5-5108-403C-84EA-05112844FD62}"/>
              </a:ext>
            </a:extLst>
          </p:cNvPr>
          <p:cNvGrpSpPr/>
          <p:nvPr/>
        </p:nvGrpSpPr>
        <p:grpSpPr>
          <a:xfrm>
            <a:off x="1618241" y="4101270"/>
            <a:ext cx="1026503" cy="1026503"/>
            <a:chOff x="8777239" y="360116"/>
            <a:chExt cx="1026503" cy="1026503"/>
          </a:xfrm>
        </p:grpSpPr>
        <p:sp>
          <p:nvSpPr>
            <p:cNvPr id="7" name="Oval 6">
              <a:extLst>
                <a:ext uri="{FF2B5EF4-FFF2-40B4-BE49-F238E27FC236}">
                  <a16:creationId xmlns:a16="http://schemas.microsoft.com/office/drawing/2014/main" id="{2F51DBB9-5DA8-43EF-8841-80D782A52AE7}"/>
                </a:ext>
              </a:extLst>
            </p:cNvPr>
            <p:cNvSpPr/>
            <p:nvPr/>
          </p:nvSpPr>
          <p:spPr>
            <a:xfrm>
              <a:off x="8777239" y="360116"/>
              <a:ext cx="1026503" cy="1026503"/>
            </a:xfrm>
            <a:prstGeom prst="ellipse">
              <a:avLst/>
            </a:prstGeom>
          </p:spPr>
          <p:style>
            <a:lnRef idx="2">
              <a:schemeClr val="accent2">
                <a:hueOff val="1104939"/>
                <a:satOff val="178"/>
                <a:lumOff val="6051"/>
                <a:alphaOff val="0"/>
              </a:schemeClr>
            </a:lnRef>
            <a:fillRef idx="1">
              <a:schemeClr val="accent2">
                <a:hueOff val="1104939"/>
                <a:satOff val="178"/>
                <a:lumOff val="6051"/>
                <a:alphaOff val="0"/>
              </a:schemeClr>
            </a:fillRef>
            <a:effectRef idx="1">
              <a:schemeClr val="accent2">
                <a:hueOff val="1104939"/>
                <a:satOff val="178"/>
                <a:lumOff val="6051"/>
                <a:alphaOff val="0"/>
              </a:schemeClr>
            </a:effectRef>
            <a:fontRef idx="minor">
              <a:schemeClr val="lt1"/>
            </a:fontRef>
          </p:style>
        </p:sp>
        <p:sp>
          <p:nvSpPr>
            <p:cNvPr id="8" name="Oval 18">
              <a:extLst>
                <a:ext uri="{FF2B5EF4-FFF2-40B4-BE49-F238E27FC236}">
                  <a16:creationId xmlns:a16="http://schemas.microsoft.com/office/drawing/2014/main" id="{C4D88279-2FBA-4861-80CB-A3E8B1743849}"/>
                </a:ext>
              </a:extLst>
            </p:cNvPr>
            <p:cNvSpPr txBox="1"/>
            <p:nvPr/>
          </p:nvSpPr>
          <p:spPr>
            <a:xfrm>
              <a:off x="8927567"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p:txBody>
        </p:sp>
      </p:grpSp>
    </p:spTree>
    <p:custDataLst>
      <p:tags r:id="rId1"/>
    </p:custDataLst>
    <p:extLst>
      <p:ext uri="{BB962C8B-B14F-4D97-AF65-F5344CB8AC3E}">
        <p14:creationId xmlns:p14="http://schemas.microsoft.com/office/powerpoint/2010/main" val="87121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B4B8-D2B8-420B-88B5-68B50B976543}"/>
              </a:ext>
            </a:extLst>
          </p:cNvPr>
          <p:cNvSpPr>
            <a:spLocks noGrp="1"/>
          </p:cNvSpPr>
          <p:nvPr>
            <p:ph type="title"/>
          </p:nvPr>
        </p:nvSpPr>
        <p:spPr>
          <a:xfrm>
            <a:off x="838200" y="107950"/>
            <a:ext cx="10515600" cy="1325563"/>
          </a:xfrm>
        </p:spPr>
        <p:txBody>
          <a:bodyPr/>
          <a:lstStyle/>
          <a:p>
            <a:r>
              <a:rPr lang="en-US" dirty="0"/>
              <a:t>The Guide</a:t>
            </a:r>
          </a:p>
        </p:txBody>
      </p:sp>
      <p:sp>
        <p:nvSpPr>
          <p:cNvPr id="4" name="TextBox 3">
            <a:extLst>
              <a:ext uri="{FF2B5EF4-FFF2-40B4-BE49-F238E27FC236}">
                <a16:creationId xmlns:a16="http://schemas.microsoft.com/office/drawing/2014/main" id="{B52318FC-CBFC-495E-9248-7EDDD636FC39}"/>
              </a:ext>
            </a:extLst>
          </p:cNvPr>
          <p:cNvSpPr txBox="1"/>
          <p:nvPr/>
        </p:nvSpPr>
        <p:spPr>
          <a:xfrm>
            <a:off x="838201" y="2068830"/>
            <a:ext cx="5842634" cy="3416320"/>
          </a:xfrm>
          <a:prstGeom prst="rect">
            <a:avLst/>
          </a:prstGeom>
          <a:noFill/>
        </p:spPr>
        <p:txBody>
          <a:bodyPr wrap="square" rtlCol="0">
            <a:spAutoFit/>
          </a:bodyPr>
          <a:lstStyle/>
          <a:p>
            <a:r>
              <a:rPr lang="en-US" sz="3600" dirty="0">
                <a:solidFill>
                  <a:schemeClr val="tx2"/>
                </a:solidFill>
              </a:rPr>
              <a:t>Foundation for the development of:</a:t>
            </a:r>
          </a:p>
          <a:p>
            <a:pPr marL="571500" indent="-571500">
              <a:buFont typeface="Arial" panose="020B0604020202020204" pitchFamily="34" charset="0"/>
              <a:buChar char="•"/>
            </a:pPr>
            <a:r>
              <a:rPr lang="en-US" sz="3600" dirty="0">
                <a:solidFill>
                  <a:schemeClr val="tx2"/>
                </a:solidFill>
              </a:rPr>
              <a:t>Policy</a:t>
            </a:r>
          </a:p>
          <a:p>
            <a:pPr marL="571500" indent="-571500">
              <a:buFont typeface="Arial" panose="020B0604020202020204" pitchFamily="34" charset="0"/>
              <a:buChar char="•"/>
            </a:pPr>
            <a:r>
              <a:rPr lang="en-US" sz="3600" dirty="0">
                <a:solidFill>
                  <a:schemeClr val="tx2"/>
                </a:solidFill>
              </a:rPr>
              <a:t>Resources</a:t>
            </a:r>
          </a:p>
          <a:p>
            <a:pPr marL="571500" indent="-571500">
              <a:buFont typeface="Arial" panose="020B0604020202020204" pitchFamily="34" charset="0"/>
              <a:buChar char="•"/>
            </a:pPr>
            <a:r>
              <a:rPr lang="en-US" sz="3600" dirty="0">
                <a:solidFill>
                  <a:schemeClr val="tx2"/>
                </a:solidFill>
              </a:rPr>
              <a:t>Professional Learning Opportunities</a:t>
            </a:r>
          </a:p>
        </p:txBody>
      </p:sp>
      <p:pic>
        <p:nvPicPr>
          <p:cNvPr id="6" name="Picture 5">
            <a:extLst>
              <a:ext uri="{FF2B5EF4-FFF2-40B4-BE49-F238E27FC236}">
                <a16:creationId xmlns:a16="http://schemas.microsoft.com/office/drawing/2014/main" id="{E6C97EE3-81BF-4D8A-B258-C3A7D278E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014" y="495300"/>
            <a:ext cx="4533900" cy="5867400"/>
          </a:xfrm>
          <a:prstGeom prst="rect">
            <a:avLst/>
          </a:prstGeom>
        </p:spPr>
      </p:pic>
    </p:spTree>
    <p:custDataLst>
      <p:tags r:id="rId1"/>
    </p:custDataLst>
    <p:extLst>
      <p:ext uri="{BB962C8B-B14F-4D97-AF65-F5344CB8AC3E}">
        <p14:creationId xmlns:p14="http://schemas.microsoft.com/office/powerpoint/2010/main" val="14114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8AF-82D6-42EF-B772-36DC546D3834}"/>
              </a:ext>
            </a:extLst>
          </p:cNvPr>
          <p:cNvSpPr>
            <a:spLocks noGrp="1"/>
          </p:cNvSpPr>
          <p:nvPr>
            <p:ph type="title"/>
          </p:nvPr>
        </p:nvSpPr>
        <p:spPr>
          <a:xfrm>
            <a:off x="838199" y="0"/>
            <a:ext cx="10515600" cy="1325563"/>
          </a:xfrm>
        </p:spPr>
        <p:txBody>
          <a:bodyPr>
            <a:normAutofit/>
          </a:bodyPr>
          <a:lstStyle/>
          <a:p>
            <a:r>
              <a:rPr lang="en-US" dirty="0"/>
              <a:t>Structure of The Guide</a:t>
            </a:r>
          </a:p>
        </p:txBody>
      </p:sp>
      <p:graphicFrame>
        <p:nvGraphicFramePr>
          <p:cNvPr id="6" name="Content Placeholder 5">
            <a:extLst>
              <a:ext uri="{FF2B5EF4-FFF2-40B4-BE49-F238E27FC236}">
                <a16:creationId xmlns:a16="http://schemas.microsoft.com/office/drawing/2014/main" id="{6D7B4628-CA22-044F-9268-FB118CFA67EE}"/>
              </a:ext>
            </a:extLst>
          </p:cNvPr>
          <p:cNvGraphicFramePr>
            <a:graphicFrameLocks noGrp="1"/>
          </p:cNvGraphicFramePr>
          <p:nvPr>
            <p:ph idx="1"/>
            <p:extLst>
              <p:ext uri="{D42A27DB-BD31-4B8C-83A1-F6EECF244321}">
                <p14:modId xmlns:p14="http://schemas.microsoft.com/office/powerpoint/2010/main" val="3640324305"/>
              </p:ext>
            </p:extLst>
          </p:nvPr>
        </p:nvGraphicFramePr>
        <p:xfrm>
          <a:off x="109058" y="1577536"/>
          <a:ext cx="12012605" cy="5049638"/>
        </p:xfrm>
        <a:graphic>
          <a:graphicData uri="http://schemas.openxmlformats.org/drawingml/2006/table">
            <a:tbl>
              <a:tblPr firstRow="1" bandRow="1">
                <a:tableStyleId>{5C22544A-7EE6-4342-B048-85BDC9FD1C3A}</a:tableStyleId>
              </a:tblPr>
              <a:tblGrid>
                <a:gridCol w="2402521">
                  <a:extLst>
                    <a:ext uri="{9D8B030D-6E8A-4147-A177-3AD203B41FA5}">
                      <a16:colId xmlns:a16="http://schemas.microsoft.com/office/drawing/2014/main" val="1737107489"/>
                    </a:ext>
                  </a:extLst>
                </a:gridCol>
                <a:gridCol w="2402521">
                  <a:extLst>
                    <a:ext uri="{9D8B030D-6E8A-4147-A177-3AD203B41FA5}">
                      <a16:colId xmlns:a16="http://schemas.microsoft.com/office/drawing/2014/main" val="3557074252"/>
                    </a:ext>
                  </a:extLst>
                </a:gridCol>
                <a:gridCol w="2402521">
                  <a:extLst>
                    <a:ext uri="{9D8B030D-6E8A-4147-A177-3AD203B41FA5}">
                      <a16:colId xmlns:a16="http://schemas.microsoft.com/office/drawing/2014/main" val="2340027515"/>
                    </a:ext>
                  </a:extLst>
                </a:gridCol>
                <a:gridCol w="2402521">
                  <a:extLst>
                    <a:ext uri="{9D8B030D-6E8A-4147-A177-3AD203B41FA5}">
                      <a16:colId xmlns:a16="http://schemas.microsoft.com/office/drawing/2014/main" val="1351298043"/>
                    </a:ext>
                  </a:extLst>
                </a:gridCol>
                <a:gridCol w="2402521">
                  <a:extLst>
                    <a:ext uri="{9D8B030D-6E8A-4147-A177-3AD203B41FA5}">
                      <a16:colId xmlns:a16="http://schemas.microsoft.com/office/drawing/2014/main" val="1051644520"/>
                    </a:ext>
                  </a:extLst>
                </a:gridCol>
              </a:tblGrid>
              <a:tr h="1110272">
                <a:tc>
                  <a:txBody>
                    <a:bodyPr/>
                    <a:lstStyle/>
                    <a:p>
                      <a:r>
                        <a:rPr lang="en-US" sz="2000" dirty="0"/>
                        <a:t>Introduction</a:t>
                      </a:r>
                    </a:p>
                  </a:txBody>
                  <a:tcPr marL="153848" marR="153848"/>
                </a:tc>
                <a:tc>
                  <a:txBody>
                    <a:bodyPr/>
                    <a:lstStyle/>
                    <a:p>
                      <a:r>
                        <a:rPr lang="en-US" sz="2000" dirty="0"/>
                        <a:t>Section I</a:t>
                      </a:r>
                    </a:p>
                    <a:p>
                      <a:r>
                        <a:rPr lang="en-US" dirty="0"/>
                        <a:t>Principles &amp; Recommendations for Developing an ELAS</a:t>
                      </a:r>
                    </a:p>
                  </a:txBody>
                  <a:tcPr marL="153848" marR="153848">
                    <a:solidFill>
                      <a:schemeClr val="accent2"/>
                    </a:solidFill>
                  </a:tcPr>
                </a:tc>
                <a:tc>
                  <a:txBody>
                    <a:bodyPr/>
                    <a:lstStyle/>
                    <a:p>
                      <a:r>
                        <a:rPr lang="en-US" sz="2000" dirty="0"/>
                        <a:t>Section II</a:t>
                      </a:r>
                    </a:p>
                    <a:p>
                      <a:r>
                        <a:rPr lang="en-US" dirty="0"/>
                        <a:t>Principles in Action</a:t>
                      </a:r>
                    </a:p>
                  </a:txBody>
                  <a:tcPr marL="153848" marR="153848">
                    <a:solidFill>
                      <a:schemeClr val="accent3"/>
                    </a:solidFill>
                  </a:tcPr>
                </a:tc>
                <a:tc>
                  <a:txBody>
                    <a:bodyPr/>
                    <a:lstStyle/>
                    <a:p>
                      <a:r>
                        <a:rPr lang="en-US" sz="2000" dirty="0"/>
                        <a:t>Section III</a:t>
                      </a:r>
                    </a:p>
                    <a:p>
                      <a:r>
                        <a:rPr lang="en-US" dirty="0"/>
                        <a:t>Research &amp; Supporting Science</a:t>
                      </a:r>
                    </a:p>
                  </a:txBody>
                  <a:tcPr marL="153848" marR="153848">
                    <a:solidFill>
                      <a:schemeClr val="accent4"/>
                    </a:solidFill>
                  </a:tcPr>
                </a:tc>
                <a:tc>
                  <a:txBody>
                    <a:bodyPr/>
                    <a:lstStyle/>
                    <a:p>
                      <a:r>
                        <a:rPr lang="en-US" sz="2000" dirty="0"/>
                        <a:t>Glossary &amp; References</a:t>
                      </a:r>
                    </a:p>
                  </a:txBody>
                  <a:tcPr marL="153848" marR="153848">
                    <a:solidFill>
                      <a:schemeClr val="accent5"/>
                    </a:solidFill>
                  </a:tcPr>
                </a:tc>
                <a:extLst>
                  <a:ext uri="{0D108BD9-81ED-4DB2-BD59-A6C34878D82A}">
                    <a16:rowId xmlns:a16="http://schemas.microsoft.com/office/drawing/2014/main" val="2592537374"/>
                  </a:ext>
                </a:extLst>
              </a:tr>
              <a:tr h="3830438">
                <a:tc>
                  <a:txBody>
                    <a:bodyPr/>
                    <a:lstStyle/>
                    <a:p>
                      <a:r>
                        <a:rPr lang="en-US" sz="1600" dirty="0"/>
                        <a:t>Challenge</a:t>
                      </a:r>
                    </a:p>
                    <a:p>
                      <a:endParaRPr lang="en-US" sz="1600" dirty="0"/>
                    </a:p>
                    <a:p>
                      <a:r>
                        <a:rPr lang="en-US" sz="1600" dirty="0"/>
                        <a:t>Purpose of Guide</a:t>
                      </a:r>
                    </a:p>
                    <a:p>
                      <a:endParaRPr lang="en-US" sz="1600" dirty="0"/>
                    </a:p>
                    <a:p>
                      <a:r>
                        <a:rPr lang="en-US" sz="1600" dirty="0"/>
                        <a:t>Critical Assumptions</a:t>
                      </a:r>
                    </a:p>
                    <a:p>
                      <a:endParaRPr lang="en-US" sz="1600" dirty="0"/>
                    </a:p>
                    <a:p>
                      <a:r>
                        <a:rPr lang="en-US" sz="1600" dirty="0"/>
                        <a:t>Theory of Action</a:t>
                      </a:r>
                    </a:p>
                    <a:p>
                      <a:endParaRPr lang="en-US" sz="1600" dirty="0"/>
                    </a:p>
                    <a:p>
                      <a:r>
                        <a:rPr lang="en-US" sz="1600" dirty="0"/>
                        <a:t>Who Will Find this Guide Helpful?</a:t>
                      </a:r>
                    </a:p>
                    <a:p>
                      <a:endParaRPr lang="en-US" sz="1600" dirty="0"/>
                    </a:p>
                    <a:p>
                      <a:r>
                        <a:rPr lang="en-US" sz="1600" dirty="0"/>
                        <a:t>Early Literacy in SOM</a:t>
                      </a:r>
                    </a:p>
                    <a:p>
                      <a:endParaRPr lang="en-US" sz="1600" dirty="0"/>
                    </a:p>
                    <a:p>
                      <a:r>
                        <a:rPr lang="en-US" sz="1600" dirty="0"/>
                        <a:t>Structure of Guide</a:t>
                      </a:r>
                    </a:p>
                  </a:txBody>
                  <a:tcPr marL="153848" marR="153848"/>
                </a:tc>
                <a:tc>
                  <a:txBody>
                    <a:bodyPr/>
                    <a:lstStyle/>
                    <a:p>
                      <a:r>
                        <a:rPr lang="en-US" sz="1600" dirty="0"/>
                        <a:t>Background</a:t>
                      </a:r>
                    </a:p>
                    <a:p>
                      <a:endParaRPr lang="en-US" sz="1600" dirty="0"/>
                    </a:p>
                    <a:p>
                      <a:r>
                        <a:rPr lang="en-US" sz="1600" dirty="0"/>
                        <a:t>Principles &amp; Recommendations: Three Phases </a:t>
                      </a:r>
                    </a:p>
                    <a:p>
                      <a:pPr marL="285750" indent="-285750">
                        <a:buFont typeface="Arial" panose="020B0604020202020204" pitchFamily="34" charset="0"/>
                        <a:buChar char="•"/>
                      </a:pPr>
                      <a:r>
                        <a:rPr lang="en-US" sz="1600" dirty="0"/>
                        <a:t>Planning &amp; Designing</a:t>
                      </a:r>
                    </a:p>
                    <a:p>
                      <a:pPr marL="285750" indent="-285750">
                        <a:buFont typeface="Arial" panose="020B0604020202020204" pitchFamily="34" charset="0"/>
                        <a:buChar char="•"/>
                      </a:pPr>
                      <a:r>
                        <a:rPr lang="en-US" sz="1600" dirty="0"/>
                        <a:t>Implementing</a:t>
                      </a:r>
                    </a:p>
                    <a:p>
                      <a:pPr marL="285750" indent="-285750">
                        <a:buFont typeface="Arial" panose="020B0604020202020204" pitchFamily="34" charset="0"/>
                        <a:buChar char="•"/>
                      </a:pPr>
                      <a:r>
                        <a:rPr lang="en-US" sz="1600" dirty="0"/>
                        <a:t>Supporting &amp; Monitoring</a:t>
                      </a:r>
                    </a:p>
                  </a:txBody>
                  <a:tcPr marL="153848" marR="153848">
                    <a:solidFill>
                      <a:srgbClr val="CAE9E4"/>
                    </a:solidFill>
                  </a:tcPr>
                </a:tc>
                <a:tc>
                  <a:txBody>
                    <a:bodyPr/>
                    <a:lstStyle/>
                    <a:p>
                      <a:r>
                        <a:rPr lang="en-US" sz="1600" dirty="0"/>
                        <a:t>How to learn from the Portraits</a:t>
                      </a:r>
                    </a:p>
                    <a:p>
                      <a:endParaRPr lang="en-US" sz="1600" dirty="0"/>
                    </a:p>
                    <a:p>
                      <a:r>
                        <a:rPr lang="en-US" sz="1600" dirty="0"/>
                        <a:t>Introduction to the 3 children</a:t>
                      </a:r>
                    </a:p>
                    <a:p>
                      <a:endParaRPr lang="en-US" sz="1600" dirty="0"/>
                    </a:p>
                    <a:p>
                      <a:r>
                        <a:rPr lang="en-US" sz="1600" dirty="0"/>
                        <a:t>Portraits of student experiences pre-K through Grade 2</a:t>
                      </a:r>
                    </a:p>
                    <a:p>
                      <a:endParaRPr lang="en-US" sz="1600" dirty="0"/>
                    </a:p>
                    <a:p>
                      <a:r>
                        <a:rPr lang="en-US" sz="1600" dirty="0"/>
                        <a:t>Third Grade challenge</a:t>
                      </a:r>
                    </a:p>
                  </a:txBody>
                  <a:tcPr marL="153848" marR="153848">
                    <a:solidFill>
                      <a:srgbClr val="C8E4F3"/>
                    </a:solidFill>
                  </a:tcPr>
                </a:tc>
                <a:tc>
                  <a:txBody>
                    <a:bodyPr/>
                    <a:lstStyle/>
                    <a:p>
                      <a:pPr marL="342900" indent="-342900">
                        <a:buAutoNum type="arabicPeriod"/>
                      </a:pPr>
                      <a:r>
                        <a:rPr lang="en-US" sz="1600" dirty="0"/>
                        <a:t>Necessary Conditions and Structures</a:t>
                      </a:r>
                    </a:p>
                    <a:p>
                      <a:pPr marL="342900" indent="-342900">
                        <a:buAutoNum type="arabicPeriod"/>
                      </a:pPr>
                      <a:r>
                        <a:rPr lang="en-US" sz="1600" dirty="0"/>
                        <a:t>Assessment System Architecture</a:t>
                      </a:r>
                    </a:p>
                    <a:p>
                      <a:pPr marL="342900" indent="-342900">
                        <a:buAutoNum type="arabicPeriod"/>
                      </a:pPr>
                      <a:r>
                        <a:rPr lang="en-US" sz="1600" dirty="0"/>
                        <a:t>Literacy Development &amp; Learning</a:t>
                      </a:r>
                    </a:p>
                    <a:p>
                      <a:pPr marL="342900" indent="-342900">
                        <a:buAutoNum type="arabicPeriod"/>
                      </a:pPr>
                      <a:r>
                        <a:rPr lang="en-US" sz="1600" dirty="0"/>
                        <a:t>Purposes, Users, and Technical Adequacy of Assessment</a:t>
                      </a:r>
                    </a:p>
                    <a:p>
                      <a:pPr marL="342900" indent="-342900">
                        <a:buAutoNum type="arabicPeriod"/>
                      </a:pPr>
                      <a:r>
                        <a:rPr lang="en-US" sz="1600" dirty="0"/>
                        <a:t>Professional Learning Programs </a:t>
                      </a:r>
                    </a:p>
                  </a:txBody>
                  <a:tcPr marL="153848" marR="153848">
                    <a:solidFill>
                      <a:srgbClr val="D4DDEF"/>
                    </a:solidFill>
                  </a:tcPr>
                </a:tc>
                <a:tc>
                  <a:txBody>
                    <a:bodyPr/>
                    <a:lstStyle/>
                    <a:p>
                      <a:r>
                        <a:rPr lang="en-US" sz="1600" dirty="0"/>
                        <a:t>Glossary of Key Assessment and Literacy Terms</a:t>
                      </a:r>
                    </a:p>
                    <a:p>
                      <a:endParaRPr lang="en-US" sz="1600" dirty="0"/>
                    </a:p>
                    <a:p>
                      <a:r>
                        <a:rPr lang="en-US" sz="1600" dirty="0"/>
                        <a:t>References for Introduction, Section I, and Sections III-1 through III-5</a:t>
                      </a:r>
                    </a:p>
                    <a:p>
                      <a:endParaRPr lang="en-US" sz="1600" dirty="0"/>
                    </a:p>
                    <a:p>
                      <a:r>
                        <a:rPr lang="en-US" sz="1600" dirty="0"/>
                        <a:t>Landscape of Literacy Initiatives Across Michigan </a:t>
                      </a:r>
                    </a:p>
                    <a:p>
                      <a:endParaRPr lang="en-US" sz="1600" dirty="0"/>
                    </a:p>
                    <a:p>
                      <a:r>
                        <a:rPr lang="en-US" sz="1600" dirty="0"/>
                        <a:t>Contributors to the Guide</a:t>
                      </a:r>
                    </a:p>
                  </a:txBody>
                  <a:tcPr marL="153848" marR="153848">
                    <a:solidFill>
                      <a:schemeClr val="accent5">
                        <a:lumMod val="20000"/>
                        <a:lumOff val="80000"/>
                      </a:schemeClr>
                    </a:solidFill>
                  </a:tcPr>
                </a:tc>
                <a:extLst>
                  <a:ext uri="{0D108BD9-81ED-4DB2-BD59-A6C34878D82A}">
                    <a16:rowId xmlns:a16="http://schemas.microsoft.com/office/drawing/2014/main" val="2502527171"/>
                  </a:ext>
                </a:extLst>
              </a:tr>
            </a:tbl>
          </a:graphicData>
        </a:graphic>
      </p:graphicFrame>
      <p:sp>
        <p:nvSpPr>
          <p:cNvPr id="7" name="TextBox 6">
            <a:extLst>
              <a:ext uri="{FF2B5EF4-FFF2-40B4-BE49-F238E27FC236}">
                <a16:creationId xmlns:a16="http://schemas.microsoft.com/office/drawing/2014/main" id="{25098B18-DA89-1D47-AAF1-8C5A64E72BBC}"/>
              </a:ext>
            </a:extLst>
          </p:cNvPr>
          <p:cNvSpPr txBox="1"/>
          <p:nvPr/>
        </p:nvSpPr>
        <p:spPr>
          <a:xfrm>
            <a:off x="4240196" y="274320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F555437D-E494-454E-9D8C-928C05C06719}"/>
              </a:ext>
            </a:extLst>
          </p:cNvPr>
          <p:cNvSpPr txBox="1"/>
          <p:nvPr/>
        </p:nvSpPr>
        <p:spPr>
          <a:xfrm>
            <a:off x="2514600" y="6172200"/>
            <a:ext cx="2351314" cy="369332"/>
          </a:xfrm>
          <a:prstGeom prst="rect">
            <a:avLst/>
          </a:prstGeom>
          <a:noFill/>
        </p:spPr>
        <p:txBody>
          <a:bodyPr wrap="square" rtlCol="0">
            <a:spAutoFit/>
          </a:bodyPr>
          <a:lstStyle/>
          <a:p>
            <a:pPr algn="ctr"/>
            <a:r>
              <a:rPr lang="en-US" dirty="0"/>
              <a:t>The “WHAT”</a:t>
            </a:r>
          </a:p>
        </p:txBody>
      </p:sp>
      <p:sp>
        <p:nvSpPr>
          <p:cNvPr id="8" name="TextBox 7">
            <a:extLst>
              <a:ext uri="{FF2B5EF4-FFF2-40B4-BE49-F238E27FC236}">
                <a16:creationId xmlns:a16="http://schemas.microsoft.com/office/drawing/2014/main" id="{76380B45-213C-456E-A0DB-D73B08532418}"/>
              </a:ext>
            </a:extLst>
          </p:cNvPr>
          <p:cNvSpPr txBox="1"/>
          <p:nvPr/>
        </p:nvSpPr>
        <p:spPr>
          <a:xfrm>
            <a:off x="4865914" y="6172200"/>
            <a:ext cx="2351314" cy="369332"/>
          </a:xfrm>
          <a:prstGeom prst="rect">
            <a:avLst/>
          </a:prstGeom>
          <a:noFill/>
        </p:spPr>
        <p:txBody>
          <a:bodyPr wrap="square" rtlCol="0">
            <a:spAutoFit/>
          </a:bodyPr>
          <a:lstStyle/>
          <a:p>
            <a:pPr algn="ctr"/>
            <a:r>
              <a:rPr lang="en-US" dirty="0"/>
              <a:t>The “WHO”</a:t>
            </a:r>
          </a:p>
        </p:txBody>
      </p:sp>
      <p:sp>
        <p:nvSpPr>
          <p:cNvPr id="9" name="TextBox 8">
            <a:extLst>
              <a:ext uri="{FF2B5EF4-FFF2-40B4-BE49-F238E27FC236}">
                <a16:creationId xmlns:a16="http://schemas.microsoft.com/office/drawing/2014/main" id="{0723DDC9-0D85-46B1-816E-78A526B1681A}"/>
              </a:ext>
            </a:extLst>
          </p:cNvPr>
          <p:cNvSpPr txBox="1"/>
          <p:nvPr/>
        </p:nvSpPr>
        <p:spPr>
          <a:xfrm>
            <a:off x="7326086" y="6172200"/>
            <a:ext cx="2351314" cy="369332"/>
          </a:xfrm>
          <a:prstGeom prst="rect">
            <a:avLst/>
          </a:prstGeom>
          <a:noFill/>
        </p:spPr>
        <p:txBody>
          <a:bodyPr wrap="square" rtlCol="0">
            <a:spAutoFit/>
          </a:bodyPr>
          <a:lstStyle/>
          <a:p>
            <a:pPr algn="ctr"/>
            <a:r>
              <a:rPr lang="en-US" dirty="0"/>
              <a:t>The “WHY &amp; HOW”</a:t>
            </a:r>
          </a:p>
        </p:txBody>
      </p:sp>
    </p:spTree>
    <p:custDataLst>
      <p:tags r:id="rId1"/>
    </p:custDataLst>
    <p:extLst>
      <p:ext uri="{BB962C8B-B14F-4D97-AF65-F5344CB8AC3E}">
        <p14:creationId xmlns:p14="http://schemas.microsoft.com/office/powerpoint/2010/main" val="372981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0AF7-F9C2-4633-BD84-D6EB211B72E2}"/>
              </a:ext>
            </a:extLst>
          </p:cNvPr>
          <p:cNvSpPr>
            <a:spLocks noGrp="1"/>
          </p:cNvSpPr>
          <p:nvPr>
            <p:ph type="title" idx="4294967295"/>
          </p:nvPr>
        </p:nvSpPr>
        <p:spPr>
          <a:xfrm>
            <a:off x="0" y="0"/>
            <a:ext cx="12192000" cy="1120140"/>
          </a:xfrm>
          <a:solidFill>
            <a:schemeClr val="accent5"/>
          </a:solidFill>
        </p:spPr>
        <p:txBody>
          <a:bodyPr/>
          <a:lstStyle/>
          <a:p>
            <a:pPr marL="365760"/>
            <a:r>
              <a:rPr lang="en-US" dirty="0">
                <a:solidFill>
                  <a:schemeClr val="bg1"/>
                </a:solidFill>
                <a:ea typeface="Open Sans Semibold" panose="020B0706030804020204" pitchFamily="34" charset="0"/>
                <a:cs typeface="Open Sans Semibold" panose="020B0706030804020204" pitchFamily="34" charset="0"/>
              </a:rPr>
              <a:t>Organizing and Design Principles</a:t>
            </a:r>
          </a:p>
        </p:txBody>
      </p:sp>
      <p:sp>
        <p:nvSpPr>
          <p:cNvPr id="17" name="Rectangle 16">
            <a:extLst>
              <a:ext uri="{FF2B5EF4-FFF2-40B4-BE49-F238E27FC236}">
                <a16:creationId xmlns:a16="http://schemas.microsoft.com/office/drawing/2014/main" id="{B6175BC8-76DF-4150-8712-3DDC5D6DE15A}"/>
              </a:ext>
            </a:extLst>
          </p:cNvPr>
          <p:cNvSpPr/>
          <p:nvPr/>
        </p:nvSpPr>
        <p:spPr>
          <a:xfrm>
            <a:off x="60867" y="1325560"/>
            <a:ext cx="4039598" cy="119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Phase I – Planning for and Designing an Early Literacy Assessment System (ELAS)</a:t>
            </a:r>
          </a:p>
        </p:txBody>
      </p:sp>
      <p:sp>
        <p:nvSpPr>
          <p:cNvPr id="18" name="Rectangle 17">
            <a:extLst>
              <a:ext uri="{FF2B5EF4-FFF2-40B4-BE49-F238E27FC236}">
                <a16:creationId xmlns:a16="http://schemas.microsoft.com/office/drawing/2014/main" id="{5CC90C3E-41DA-4BA1-AB67-6D0BC351BBAD}"/>
              </a:ext>
            </a:extLst>
          </p:cNvPr>
          <p:cNvSpPr/>
          <p:nvPr/>
        </p:nvSpPr>
        <p:spPr>
          <a:xfrm>
            <a:off x="4182834" y="1325561"/>
            <a:ext cx="3848737" cy="1194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Phase II – Implementing an Early Literacy Assessment System (ELAS)</a:t>
            </a:r>
          </a:p>
        </p:txBody>
      </p:sp>
      <p:sp>
        <p:nvSpPr>
          <p:cNvPr id="19" name="Rectangle 18">
            <a:extLst>
              <a:ext uri="{FF2B5EF4-FFF2-40B4-BE49-F238E27FC236}">
                <a16:creationId xmlns:a16="http://schemas.microsoft.com/office/drawing/2014/main" id="{F3073668-833B-4ABE-A65E-EECD206B63F4}"/>
              </a:ext>
            </a:extLst>
          </p:cNvPr>
          <p:cNvSpPr/>
          <p:nvPr/>
        </p:nvSpPr>
        <p:spPr>
          <a:xfrm>
            <a:off x="8126730" y="1325560"/>
            <a:ext cx="4039600" cy="1194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Phase III – Supporting and Monitoring and Early Literacy Assessment System (ELAS)</a:t>
            </a:r>
          </a:p>
        </p:txBody>
      </p:sp>
      <p:sp>
        <p:nvSpPr>
          <p:cNvPr id="20" name="Rectangle 19">
            <a:extLst>
              <a:ext uri="{FF2B5EF4-FFF2-40B4-BE49-F238E27FC236}">
                <a16:creationId xmlns:a16="http://schemas.microsoft.com/office/drawing/2014/main" id="{6ACD7F63-0D97-44CF-8CC6-13D72D3BD7CE}"/>
              </a:ext>
            </a:extLst>
          </p:cNvPr>
          <p:cNvSpPr/>
          <p:nvPr/>
        </p:nvSpPr>
        <p:spPr>
          <a:xfrm>
            <a:off x="60867" y="2601248"/>
            <a:ext cx="4025357" cy="2438837"/>
          </a:xfrm>
          <a:prstGeom prst="rect">
            <a:avLst/>
          </a:prstGeom>
          <a:solidFill>
            <a:srgbClr val="CAE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Principle #1: </a:t>
            </a:r>
            <a:r>
              <a:rPr lang="en-US" sz="2000" dirty="0">
                <a:solidFill>
                  <a:schemeClr val="tx1"/>
                </a:solidFill>
              </a:rPr>
              <a:t>The ELAS must be designed to ALIGN AND INTEGRATE WITH ALL SCHOOL – AND DISTRICT-LEVEL SYSTEMS; this includes the systems of curriculum, instruction, professional learning, as well as the overall assessment system.</a:t>
            </a:r>
          </a:p>
        </p:txBody>
      </p:sp>
      <p:sp>
        <p:nvSpPr>
          <p:cNvPr id="21" name="Rectangle 20">
            <a:extLst>
              <a:ext uri="{FF2B5EF4-FFF2-40B4-BE49-F238E27FC236}">
                <a16:creationId xmlns:a16="http://schemas.microsoft.com/office/drawing/2014/main" id="{866EAF36-C23F-4DCA-B1FC-AFEEC15C5B25}"/>
              </a:ext>
            </a:extLst>
          </p:cNvPr>
          <p:cNvSpPr/>
          <p:nvPr/>
        </p:nvSpPr>
        <p:spPr>
          <a:xfrm>
            <a:off x="60867" y="5092845"/>
            <a:ext cx="4025357" cy="1569211"/>
          </a:xfrm>
          <a:prstGeom prst="rect">
            <a:avLst/>
          </a:prstGeom>
          <a:solidFill>
            <a:srgbClr val="CAE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Principle #2: </a:t>
            </a:r>
            <a:r>
              <a:rPr lang="en-US" sz="2000" dirty="0">
                <a:solidFill>
                  <a:schemeClr val="tx1"/>
                </a:solidFill>
              </a:rPr>
              <a:t>The ELAS must reflect ASSESSMENT SYSTEM DESIGN FEATURES that make it coherent, comprehensive, and continuous across time and contexts of use. </a:t>
            </a:r>
          </a:p>
        </p:txBody>
      </p:sp>
      <p:sp>
        <p:nvSpPr>
          <p:cNvPr id="22" name="Rectangle 21">
            <a:extLst>
              <a:ext uri="{FF2B5EF4-FFF2-40B4-BE49-F238E27FC236}">
                <a16:creationId xmlns:a16="http://schemas.microsoft.com/office/drawing/2014/main" id="{A09196DC-1769-4B98-A194-715616E22C57}"/>
              </a:ext>
            </a:extLst>
          </p:cNvPr>
          <p:cNvSpPr/>
          <p:nvPr/>
        </p:nvSpPr>
        <p:spPr>
          <a:xfrm>
            <a:off x="4182834" y="2601248"/>
            <a:ext cx="3848737" cy="1539281"/>
          </a:xfrm>
          <a:prstGeom prst="rect">
            <a:avLst/>
          </a:prstGeom>
          <a:solidFill>
            <a:srgbClr val="C8E4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Principle #3: </a:t>
            </a:r>
            <a:r>
              <a:rPr lang="en-US" sz="2000" dirty="0">
                <a:solidFill>
                  <a:schemeClr val="tx1"/>
                </a:solidFill>
              </a:rPr>
              <a:t>The ELAS must reflect what we know from theory, research, and practice about LITERACY DEVELOPMENT. </a:t>
            </a:r>
          </a:p>
        </p:txBody>
      </p:sp>
      <p:sp>
        <p:nvSpPr>
          <p:cNvPr id="23" name="Rectangle 22">
            <a:extLst>
              <a:ext uri="{FF2B5EF4-FFF2-40B4-BE49-F238E27FC236}">
                <a16:creationId xmlns:a16="http://schemas.microsoft.com/office/drawing/2014/main" id="{D87831C1-27AA-4ACE-BE44-FE458D69FFF4}"/>
              </a:ext>
            </a:extLst>
          </p:cNvPr>
          <p:cNvSpPr/>
          <p:nvPr/>
        </p:nvSpPr>
        <p:spPr>
          <a:xfrm>
            <a:off x="4182833" y="4221551"/>
            <a:ext cx="3848737" cy="1539281"/>
          </a:xfrm>
          <a:prstGeom prst="rect">
            <a:avLst/>
          </a:prstGeom>
          <a:solidFill>
            <a:srgbClr val="C8E4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 </a:t>
            </a:r>
            <a:r>
              <a:rPr lang="en-US" sz="2000" b="1" dirty="0">
                <a:solidFill>
                  <a:schemeClr val="tx1"/>
                </a:solidFill>
              </a:rPr>
              <a:t>Principle #4: </a:t>
            </a:r>
            <a:r>
              <a:rPr lang="en-US" sz="2000" dirty="0">
                <a:solidFill>
                  <a:schemeClr val="tx1"/>
                </a:solidFill>
              </a:rPr>
              <a:t>The ELAS must reflect what we know about the PURPOSES, USERS, AND TECHNICAL ADEQUACY OF EARLY LITERACY ASSESSMENTS. </a:t>
            </a:r>
          </a:p>
        </p:txBody>
      </p:sp>
      <p:sp>
        <p:nvSpPr>
          <p:cNvPr id="24" name="Rectangle 23">
            <a:extLst>
              <a:ext uri="{FF2B5EF4-FFF2-40B4-BE49-F238E27FC236}">
                <a16:creationId xmlns:a16="http://schemas.microsoft.com/office/drawing/2014/main" id="{3AE24E71-D9D8-40CF-81EC-86EC103CB7CF}"/>
              </a:ext>
            </a:extLst>
          </p:cNvPr>
          <p:cNvSpPr/>
          <p:nvPr/>
        </p:nvSpPr>
        <p:spPr>
          <a:xfrm>
            <a:off x="8126730" y="2601248"/>
            <a:ext cx="4025358" cy="1539281"/>
          </a:xfrm>
          <a:prstGeom prst="rect">
            <a:avLst/>
          </a:prstGeom>
          <a:solidFill>
            <a:srgbClr val="D4DDE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Principle #5: </a:t>
            </a:r>
            <a:r>
              <a:rPr lang="en-US" sz="2000" dirty="0">
                <a:solidFill>
                  <a:schemeClr val="tx1"/>
                </a:solidFill>
              </a:rPr>
              <a:t>The ELAS must be supported and monitored by a sustained program of collaborative, inquiry-based PROFESSIONAL LEARNING and FEEDBACK. </a:t>
            </a:r>
          </a:p>
        </p:txBody>
      </p:sp>
      <p:pic>
        <p:nvPicPr>
          <p:cNvPr id="25" name="Graphic 24" descr="Gears">
            <a:extLst>
              <a:ext uri="{FF2B5EF4-FFF2-40B4-BE49-F238E27FC236}">
                <a16:creationId xmlns:a16="http://schemas.microsoft.com/office/drawing/2014/main" id="{5878FBBA-CED7-43ED-A015-0DD0378C0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01739" y="1933045"/>
            <a:ext cx="609147" cy="609147"/>
          </a:xfrm>
          <a:prstGeom prst="rect">
            <a:avLst/>
          </a:prstGeom>
        </p:spPr>
      </p:pic>
      <p:pic>
        <p:nvPicPr>
          <p:cNvPr id="26" name="Graphic 25" descr="Playbook">
            <a:extLst>
              <a:ext uri="{FF2B5EF4-FFF2-40B4-BE49-F238E27FC236}">
                <a16:creationId xmlns:a16="http://schemas.microsoft.com/office/drawing/2014/main" id="{175EE3EA-A996-4D9C-B056-2E707B0E01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19411" y="2005937"/>
            <a:ext cx="514288" cy="514288"/>
          </a:xfrm>
          <a:prstGeom prst="rect">
            <a:avLst/>
          </a:prstGeom>
        </p:spPr>
      </p:pic>
      <p:pic>
        <p:nvPicPr>
          <p:cNvPr id="27" name="Picture 26">
            <a:extLst>
              <a:ext uri="{FF2B5EF4-FFF2-40B4-BE49-F238E27FC236}">
                <a16:creationId xmlns:a16="http://schemas.microsoft.com/office/drawing/2014/main" id="{78C6908D-846C-4D78-B700-A4D39AFEA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2607" y="2015186"/>
            <a:ext cx="418520" cy="359229"/>
          </a:xfrm>
          <a:prstGeom prst="rect">
            <a:avLst/>
          </a:prstGeom>
        </p:spPr>
      </p:pic>
    </p:spTree>
    <p:custDataLst>
      <p:tags r:id="rId1"/>
    </p:custDataLst>
    <p:extLst>
      <p:ext uri="{BB962C8B-B14F-4D97-AF65-F5344CB8AC3E}">
        <p14:creationId xmlns:p14="http://schemas.microsoft.com/office/powerpoint/2010/main" val="138313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ED5C-D20F-AF44-AD87-721018F2F790}"/>
              </a:ext>
            </a:extLst>
          </p:cNvPr>
          <p:cNvSpPr>
            <a:spLocks noGrp="1"/>
          </p:cNvSpPr>
          <p:nvPr>
            <p:ph type="title"/>
          </p:nvPr>
        </p:nvSpPr>
        <p:spPr>
          <a:xfrm>
            <a:off x="651555" y="647019"/>
            <a:ext cx="3932237" cy="1633448"/>
          </a:xfrm>
          <a:solidFill>
            <a:schemeClr val="accent2"/>
          </a:solidFill>
        </p:spPr>
        <p:txBody>
          <a:bodyPr anchor="ctr"/>
          <a:lstStyle/>
          <a:p>
            <a:r>
              <a:rPr lang="en-US" dirty="0">
                <a:solidFill>
                  <a:schemeClr val="bg1"/>
                </a:solidFill>
                <a:latin typeface="+mn-lt"/>
              </a:rPr>
              <a:t>Phase I</a:t>
            </a:r>
          </a:p>
        </p:txBody>
      </p:sp>
      <p:sp>
        <p:nvSpPr>
          <p:cNvPr id="3" name="Content Placeholder 2">
            <a:extLst>
              <a:ext uri="{FF2B5EF4-FFF2-40B4-BE49-F238E27FC236}">
                <a16:creationId xmlns:a16="http://schemas.microsoft.com/office/drawing/2014/main" id="{0FEABA51-A721-D147-8969-991A6E667325}"/>
              </a:ext>
            </a:extLst>
          </p:cNvPr>
          <p:cNvSpPr>
            <a:spLocks noGrp="1"/>
          </p:cNvSpPr>
          <p:nvPr>
            <p:ph idx="1"/>
          </p:nvPr>
        </p:nvSpPr>
        <p:spPr>
          <a:xfrm>
            <a:off x="5150531" y="644638"/>
            <a:ext cx="6172200" cy="4974885"/>
          </a:xfrm>
        </p:spPr>
        <p:txBody>
          <a:bodyPr/>
          <a:lstStyle/>
          <a:p>
            <a:pPr marL="0" indent="0">
              <a:buNone/>
            </a:pPr>
            <a:r>
              <a:rPr lang="en-US" b="1" dirty="0"/>
              <a:t>Principle 1</a:t>
            </a:r>
            <a:r>
              <a:rPr lang="en-US" dirty="0"/>
              <a:t>: </a:t>
            </a:r>
          </a:p>
          <a:p>
            <a:pPr marL="0" indent="0">
              <a:buNone/>
            </a:pPr>
            <a:r>
              <a:rPr lang="en-US" dirty="0"/>
              <a:t>The ELAS must be designed to ALIGN AND INTEGRATE with ALL SCHOOL and DISTRICT LEVEL Systems; this includes the systems of curriculum, instruction, professional learning as well as the overall assessment system.</a:t>
            </a:r>
          </a:p>
        </p:txBody>
      </p:sp>
      <p:sp>
        <p:nvSpPr>
          <p:cNvPr id="4" name="Text Placeholder 3">
            <a:extLst>
              <a:ext uri="{FF2B5EF4-FFF2-40B4-BE49-F238E27FC236}">
                <a16:creationId xmlns:a16="http://schemas.microsoft.com/office/drawing/2014/main" id="{17EBC787-810A-1D47-9FE3-588AB9505BC6}"/>
              </a:ext>
            </a:extLst>
          </p:cNvPr>
          <p:cNvSpPr>
            <a:spLocks noGrp="1"/>
          </p:cNvSpPr>
          <p:nvPr>
            <p:ph type="body" sz="half" idx="2"/>
          </p:nvPr>
        </p:nvSpPr>
        <p:spPr>
          <a:xfrm>
            <a:off x="651555" y="2244837"/>
            <a:ext cx="3932237" cy="3208905"/>
          </a:xfrm>
          <a:solidFill>
            <a:schemeClr val="accent2"/>
          </a:solidFill>
        </p:spPr>
        <p:txBody>
          <a:bodyPr>
            <a:normAutofit/>
          </a:bodyPr>
          <a:lstStyle/>
          <a:p>
            <a:r>
              <a:rPr lang="en-US" sz="2800" dirty="0">
                <a:solidFill>
                  <a:schemeClr val="bg1"/>
                </a:solidFill>
              </a:rPr>
              <a:t>Planning for Designing an Early Literacy Assessment System (ELAS)</a:t>
            </a:r>
          </a:p>
          <a:p>
            <a:endParaRPr lang="en-US" sz="2800" dirty="0">
              <a:solidFill>
                <a:schemeClr val="bg1"/>
              </a:solidFill>
            </a:endParaRPr>
          </a:p>
        </p:txBody>
      </p:sp>
      <p:pic>
        <p:nvPicPr>
          <p:cNvPr id="6" name="Graphic 5" descr="Playbook">
            <a:extLst>
              <a:ext uri="{FF2B5EF4-FFF2-40B4-BE49-F238E27FC236}">
                <a16:creationId xmlns:a16="http://schemas.microsoft.com/office/drawing/2014/main" id="{B40922E7-223F-4426-A0A6-EC2A81A076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0330" y="609601"/>
            <a:ext cx="1589314" cy="1589314"/>
          </a:xfrm>
          <a:prstGeom prst="rect">
            <a:avLst/>
          </a:prstGeom>
        </p:spPr>
      </p:pic>
    </p:spTree>
    <p:custDataLst>
      <p:tags r:id="rId1"/>
    </p:custDataLst>
    <p:extLst>
      <p:ext uri="{BB962C8B-B14F-4D97-AF65-F5344CB8AC3E}">
        <p14:creationId xmlns:p14="http://schemas.microsoft.com/office/powerpoint/2010/main" val="247221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8AF-82D6-42EF-B772-36DC546D3834}"/>
              </a:ext>
            </a:extLst>
          </p:cNvPr>
          <p:cNvSpPr>
            <a:spLocks noGrp="1"/>
          </p:cNvSpPr>
          <p:nvPr>
            <p:ph type="title"/>
          </p:nvPr>
        </p:nvSpPr>
        <p:spPr>
          <a:xfrm>
            <a:off x="836611" y="159148"/>
            <a:ext cx="11671075" cy="1320800"/>
          </a:xfrm>
        </p:spPr>
        <p:txBody>
          <a:bodyPr>
            <a:normAutofit/>
          </a:bodyPr>
          <a:lstStyle/>
          <a:p>
            <a:r>
              <a:rPr lang="en-US" sz="4000" dirty="0"/>
              <a:t>Principle 1 –  Necessary Conditions and Structures</a:t>
            </a:r>
          </a:p>
        </p:txBody>
      </p:sp>
      <p:sp>
        <p:nvSpPr>
          <p:cNvPr id="11" name="Rectangle 10">
            <a:extLst>
              <a:ext uri="{FF2B5EF4-FFF2-40B4-BE49-F238E27FC236}">
                <a16:creationId xmlns:a16="http://schemas.microsoft.com/office/drawing/2014/main" id="{5C9B12E7-652B-4042-8BE8-AB2875CD8CA5}"/>
              </a:ext>
            </a:extLst>
          </p:cNvPr>
          <p:cNvSpPr/>
          <p:nvPr/>
        </p:nvSpPr>
        <p:spPr>
          <a:xfrm>
            <a:off x="838200" y="1349831"/>
            <a:ext cx="5152347" cy="2438806"/>
          </a:xfrm>
          <a:prstGeom prst="rect">
            <a:avLst/>
          </a:prstGeom>
          <a:solidFill>
            <a:srgbClr val="CAE9E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District and school level conditions support coherent systems among:</a:t>
            </a:r>
          </a:p>
        </p:txBody>
      </p:sp>
      <p:sp>
        <p:nvSpPr>
          <p:cNvPr id="16" name="Rectangle 15">
            <a:extLst>
              <a:ext uri="{FF2B5EF4-FFF2-40B4-BE49-F238E27FC236}">
                <a16:creationId xmlns:a16="http://schemas.microsoft.com/office/drawing/2014/main" id="{EF255568-F7A6-43F5-BF3D-7A4071095E11}"/>
              </a:ext>
            </a:extLst>
          </p:cNvPr>
          <p:cNvSpPr/>
          <p:nvPr/>
        </p:nvSpPr>
        <p:spPr>
          <a:xfrm>
            <a:off x="6187015" y="1349830"/>
            <a:ext cx="5195890" cy="2438805"/>
          </a:xfrm>
          <a:prstGeom prst="rect">
            <a:avLst/>
          </a:prstGeom>
          <a:solidFill>
            <a:srgbClr val="C8E4F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Work needs to be integrated with other initiatives and is:</a:t>
            </a:r>
          </a:p>
          <a:p>
            <a:pPr algn="ctr"/>
            <a:endParaRPr lang="en-US" sz="2400" b="1" dirty="0">
              <a:solidFill>
                <a:schemeClr val="tx2"/>
              </a:solidFill>
            </a:endParaRPr>
          </a:p>
        </p:txBody>
      </p:sp>
      <p:sp>
        <p:nvSpPr>
          <p:cNvPr id="17" name="Rectangle 16">
            <a:extLst>
              <a:ext uri="{FF2B5EF4-FFF2-40B4-BE49-F238E27FC236}">
                <a16:creationId xmlns:a16="http://schemas.microsoft.com/office/drawing/2014/main" id="{6DEFD8AB-E752-4781-99CE-29B6D577492A}"/>
              </a:ext>
            </a:extLst>
          </p:cNvPr>
          <p:cNvSpPr/>
          <p:nvPr/>
        </p:nvSpPr>
        <p:spPr>
          <a:xfrm>
            <a:off x="6187015" y="4004619"/>
            <a:ext cx="5195890" cy="243880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Engage students and families in authentic ways</a:t>
            </a:r>
          </a:p>
        </p:txBody>
      </p:sp>
      <p:sp>
        <p:nvSpPr>
          <p:cNvPr id="20" name="Rectangle 19">
            <a:extLst>
              <a:ext uri="{FF2B5EF4-FFF2-40B4-BE49-F238E27FC236}">
                <a16:creationId xmlns:a16="http://schemas.microsoft.com/office/drawing/2014/main" id="{556302ED-18E2-45CA-AB62-B3C13B95E54C}"/>
              </a:ext>
            </a:extLst>
          </p:cNvPr>
          <p:cNvSpPr/>
          <p:nvPr/>
        </p:nvSpPr>
        <p:spPr>
          <a:xfrm>
            <a:off x="845528" y="4004619"/>
            <a:ext cx="5141464" cy="2438805"/>
          </a:xfrm>
          <a:prstGeom prst="rect">
            <a:avLst/>
          </a:prstGeom>
          <a:solidFill>
            <a:srgbClr val="D4DDE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Human capital is needed</a:t>
            </a:r>
          </a:p>
          <a:p>
            <a:pPr algn="ctr"/>
            <a:endParaRPr lang="en-US" sz="2400" b="1" dirty="0">
              <a:solidFill>
                <a:schemeClr val="tx2"/>
              </a:solidFill>
            </a:endParaRPr>
          </a:p>
        </p:txBody>
      </p:sp>
      <p:sp>
        <p:nvSpPr>
          <p:cNvPr id="22" name="TextBox 21">
            <a:extLst>
              <a:ext uri="{FF2B5EF4-FFF2-40B4-BE49-F238E27FC236}">
                <a16:creationId xmlns:a16="http://schemas.microsoft.com/office/drawing/2014/main" id="{020D0D6A-6F8F-4C47-A43D-4E3C98C5B468}"/>
              </a:ext>
            </a:extLst>
          </p:cNvPr>
          <p:cNvSpPr txBox="1"/>
          <p:nvPr/>
        </p:nvSpPr>
        <p:spPr>
          <a:xfrm>
            <a:off x="836612" y="3265015"/>
            <a:ext cx="1304396" cy="338554"/>
          </a:xfrm>
          <a:prstGeom prst="rect">
            <a:avLst/>
          </a:prstGeom>
          <a:noFill/>
        </p:spPr>
        <p:txBody>
          <a:bodyPr wrap="square" rtlCol="0">
            <a:spAutoFit/>
          </a:bodyPr>
          <a:lstStyle/>
          <a:p>
            <a:pPr lvl="0" algn="ctr"/>
            <a:r>
              <a:rPr lang="en-US" sz="1600" b="1" dirty="0">
                <a:solidFill>
                  <a:srgbClr val="1F497D"/>
                </a:solidFill>
              </a:rPr>
              <a:t>Curriculum</a:t>
            </a:r>
          </a:p>
        </p:txBody>
      </p:sp>
      <p:sp>
        <p:nvSpPr>
          <p:cNvPr id="23" name="TextBox 22">
            <a:extLst>
              <a:ext uri="{FF2B5EF4-FFF2-40B4-BE49-F238E27FC236}">
                <a16:creationId xmlns:a16="http://schemas.microsoft.com/office/drawing/2014/main" id="{0354D367-12A9-4105-BF9D-C59C66D86972}"/>
              </a:ext>
            </a:extLst>
          </p:cNvPr>
          <p:cNvSpPr txBox="1"/>
          <p:nvPr/>
        </p:nvSpPr>
        <p:spPr>
          <a:xfrm>
            <a:off x="2207417" y="3259723"/>
            <a:ext cx="1304396" cy="338554"/>
          </a:xfrm>
          <a:prstGeom prst="rect">
            <a:avLst/>
          </a:prstGeom>
          <a:noFill/>
        </p:spPr>
        <p:txBody>
          <a:bodyPr wrap="square" rtlCol="0">
            <a:spAutoFit/>
          </a:bodyPr>
          <a:lstStyle/>
          <a:p>
            <a:pPr lvl="0" algn="ctr"/>
            <a:r>
              <a:rPr lang="en-US" sz="1600" b="1" dirty="0">
                <a:solidFill>
                  <a:srgbClr val="1F497D"/>
                </a:solidFill>
              </a:rPr>
              <a:t>Assessment</a:t>
            </a:r>
          </a:p>
        </p:txBody>
      </p:sp>
      <p:sp>
        <p:nvSpPr>
          <p:cNvPr id="24" name="TextBox 23">
            <a:extLst>
              <a:ext uri="{FF2B5EF4-FFF2-40B4-BE49-F238E27FC236}">
                <a16:creationId xmlns:a16="http://schemas.microsoft.com/office/drawing/2014/main" id="{ECE195A1-2D92-44EE-A5FB-9A7C428EB88F}"/>
              </a:ext>
            </a:extLst>
          </p:cNvPr>
          <p:cNvSpPr txBox="1"/>
          <p:nvPr/>
        </p:nvSpPr>
        <p:spPr>
          <a:xfrm>
            <a:off x="3578222" y="3259723"/>
            <a:ext cx="1304396" cy="338554"/>
          </a:xfrm>
          <a:prstGeom prst="rect">
            <a:avLst/>
          </a:prstGeom>
          <a:noFill/>
        </p:spPr>
        <p:txBody>
          <a:bodyPr wrap="square" rtlCol="0">
            <a:spAutoFit/>
          </a:bodyPr>
          <a:lstStyle/>
          <a:p>
            <a:pPr lvl="0" algn="ctr"/>
            <a:r>
              <a:rPr lang="en-US" sz="1600" b="1" dirty="0">
                <a:solidFill>
                  <a:srgbClr val="1F497D"/>
                </a:solidFill>
              </a:rPr>
              <a:t>Instruction</a:t>
            </a:r>
          </a:p>
        </p:txBody>
      </p:sp>
      <p:sp>
        <p:nvSpPr>
          <p:cNvPr id="28" name="TextBox 27">
            <a:extLst>
              <a:ext uri="{FF2B5EF4-FFF2-40B4-BE49-F238E27FC236}">
                <a16:creationId xmlns:a16="http://schemas.microsoft.com/office/drawing/2014/main" id="{6199403F-F2DB-464A-BCFE-13E748FB8C4F}"/>
              </a:ext>
            </a:extLst>
          </p:cNvPr>
          <p:cNvSpPr txBox="1"/>
          <p:nvPr/>
        </p:nvSpPr>
        <p:spPr>
          <a:xfrm>
            <a:off x="4676737" y="3259723"/>
            <a:ext cx="1304396" cy="338554"/>
          </a:xfrm>
          <a:prstGeom prst="rect">
            <a:avLst/>
          </a:prstGeom>
          <a:noFill/>
        </p:spPr>
        <p:txBody>
          <a:bodyPr wrap="square" rtlCol="0">
            <a:spAutoFit/>
          </a:bodyPr>
          <a:lstStyle/>
          <a:p>
            <a:pPr lvl="0" algn="ctr"/>
            <a:r>
              <a:rPr lang="en-US" sz="1600" b="1" dirty="0">
                <a:solidFill>
                  <a:srgbClr val="1F497D"/>
                </a:solidFill>
              </a:rPr>
              <a:t>PL</a:t>
            </a:r>
          </a:p>
        </p:txBody>
      </p:sp>
      <p:sp>
        <p:nvSpPr>
          <p:cNvPr id="29" name="TextBox 28">
            <a:extLst>
              <a:ext uri="{FF2B5EF4-FFF2-40B4-BE49-F238E27FC236}">
                <a16:creationId xmlns:a16="http://schemas.microsoft.com/office/drawing/2014/main" id="{B2268921-6EE0-4AC0-BB52-F90F3F013AE1}"/>
              </a:ext>
            </a:extLst>
          </p:cNvPr>
          <p:cNvSpPr txBox="1"/>
          <p:nvPr/>
        </p:nvSpPr>
        <p:spPr>
          <a:xfrm>
            <a:off x="6894159" y="2399954"/>
            <a:ext cx="1607152" cy="461665"/>
          </a:xfrm>
          <a:prstGeom prst="rect">
            <a:avLst/>
          </a:prstGeom>
          <a:noFill/>
        </p:spPr>
        <p:txBody>
          <a:bodyPr wrap="square" rtlCol="0">
            <a:spAutoFit/>
          </a:bodyPr>
          <a:lstStyle/>
          <a:p>
            <a:pPr lvl="0" algn="ctr"/>
            <a:r>
              <a:rPr lang="en-US" sz="2400" b="1" dirty="0">
                <a:solidFill>
                  <a:srgbClr val="1F497D"/>
                </a:solidFill>
              </a:rPr>
              <a:t>Complex</a:t>
            </a:r>
          </a:p>
        </p:txBody>
      </p:sp>
      <p:sp>
        <p:nvSpPr>
          <p:cNvPr id="30" name="TextBox 29">
            <a:extLst>
              <a:ext uri="{FF2B5EF4-FFF2-40B4-BE49-F238E27FC236}">
                <a16:creationId xmlns:a16="http://schemas.microsoft.com/office/drawing/2014/main" id="{462C6C44-0FE6-4E56-9774-82C87D00A286}"/>
              </a:ext>
            </a:extLst>
          </p:cNvPr>
          <p:cNvSpPr txBox="1"/>
          <p:nvPr/>
        </p:nvSpPr>
        <p:spPr>
          <a:xfrm>
            <a:off x="9208455" y="2399954"/>
            <a:ext cx="1607152" cy="461665"/>
          </a:xfrm>
          <a:prstGeom prst="rect">
            <a:avLst/>
          </a:prstGeom>
          <a:noFill/>
        </p:spPr>
        <p:txBody>
          <a:bodyPr wrap="square" rtlCol="0">
            <a:spAutoFit/>
          </a:bodyPr>
          <a:lstStyle/>
          <a:p>
            <a:pPr lvl="0" algn="ctr"/>
            <a:r>
              <a:rPr lang="en-US" sz="2400" b="1" dirty="0">
                <a:solidFill>
                  <a:srgbClr val="1F497D"/>
                </a:solidFill>
              </a:rPr>
              <a:t>Long Term</a:t>
            </a:r>
          </a:p>
        </p:txBody>
      </p:sp>
      <p:sp>
        <p:nvSpPr>
          <p:cNvPr id="31" name="TextBox 30">
            <a:extLst>
              <a:ext uri="{FF2B5EF4-FFF2-40B4-BE49-F238E27FC236}">
                <a16:creationId xmlns:a16="http://schemas.microsoft.com/office/drawing/2014/main" id="{A8972F55-C354-4818-9F65-8A9679900D97}"/>
              </a:ext>
            </a:extLst>
          </p:cNvPr>
          <p:cNvSpPr txBox="1"/>
          <p:nvPr/>
        </p:nvSpPr>
        <p:spPr>
          <a:xfrm>
            <a:off x="6894159" y="3136612"/>
            <a:ext cx="1607152" cy="461665"/>
          </a:xfrm>
          <a:prstGeom prst="rect">
            <a:avLst/>
          </a:prstGeom>
          <a:noFill/>
        </p:spPr>
        <p:txBody>
          <a:bodyPr wrap="square" rtlCol="0">
            <a:spAutoFit/>
          </a:bodyPr>
          <a:lstStyle/>
          <a:p>
            <a:pPr lvl="0" algn="ctr"/>
            <a:r>
              <a:rPr lang="en-US" sz="2400" b="1" dirty="0">
                <a:solidFill>
                  <a:srgbClr val="1F497D"/>
                </a:solidFill>
              </a:rPr>
              <a:t>Intentional</a:t>
            </a:r>
          </a:p>
        </p:txBody>
      </p:sp>
      <p:sp>
        <p:nvSpPr>
          <p:cNvPr id="32" name="TextBox 31">
            <a:extLst>
              <a:ext uri="{FF2B5EF4-FFF2-40B4-BE49-F238E27FC236}">
                <a16:creationId xmlns:a16="http://schemas.microsoft.com/office/drawing/2014/main" id="{25912569-145F-458C-A8A0-2469818081C8}"/>
              </a:ext>
            </a:extLst>
          </p:cNvPr>
          <p:cNvSpPr txBox="1"/>
          <p:nvPr/>
        </p:nvSpPr>
        <p:spPr>
          <a:xfrm>
            <a:off x="9208455" y="3144807"/>
            <a:ext cx="1607152" cy="461665"/>
          </a:xfrm>
          <a:prstGeom prst="rect">
            <a:avLst/>
          </a:prstGeom>
          <a:noFill/>
        </p:spPr>
        <p:txBody>
          <a:bodyPr wrap="square" rtlCol="0">
            <a:spAutoFit/>
          </a:bodyPr>
          <a:lstStyle/>
          <a:p>
            <a:pPr lvl="0" algn="ctr"/>
            <a:r>
              <a:rPr lang="en-US" sz="2400" b="1" dirty="0">
                <a:solidFill>
                  <a:srgbClr val="1F497D"/>
                </a:solidFill>
              </a:rPr>
              <a:t>Deliberate</a:t>
            </a:r>
          </a:p>
        </p:txBody>
      </p:sp>
      <p:pic>
        <p:nvPicPr>
          <p:cNvPr id="34" name="Graphic 33" descr="Group brainstorm">
            <a:extLst>
              <a:ext uri="{FF2B5EF4-FFF2-40B4-BE49-F238E27FC236}">
                <a16:creationId xmlns:a16="http://schemas.microsoft.com/office/drawing/2014/main" id="{DC0B7A8C-7E39-462E-84A8-E4621C531E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37744" y="4479841"/>
            <a:ext cx="1422628" cy="1422628"/>
          </a:xfrm>
          <a:prstGeom prst="rect">
            <a:avLst/>
          </a:prstGeom>
        </p:spPr>
      </p:pic>
      <p:sp>
        <p:nvSpPr>
          <p:cNvPr id="35" name="TextBox 34">
            <a:extLst>
              <a:ext uri="{FF2B5EF4-FFF2-40B4-BE49-F238E27FC236}">
                <a16:creationId xmlns:a16="http://schemas.microsoft.com/office/drawing/2014/main" id="{BD05F74E-7030-4F54-A9F1-6DEFD125FCCF}"/>
              </a:ext>
            </a:extLst>
          </p:cNvPr>
          <p:cNvSpPr txBox="1"/>
          <p:nvPr/>
        </p:nvSpPr>
        <p:spPr>
          <a:xfrm>
            <a:off x="2215763" y="5887618"/>
            <a:ext cx="2284980" cy="461665"/>
          </a:xfrm>
          <a:prstGeom prst="rect">
            <a:avLst/>
          </a:prstGeom>
          <a:noFill/>
        </p:spPr>
        <p:txBody>
          <a:bodyPr wrap="square" rtlCol="0">
            <a:spAutoFit/>
          </a:bodyPr>
          <a:lstStyle/>
          <a:p>
            <a:r>
              <a:rPr lang="en-US" sz="2400" dirty="0">
                <a:solidFill>
                  <a:schemeClr val="tx2"/>
                </a:solidFill>
              </a:rPr>
              <a:t>Leadership Team</a:t>
            </a:r>
          </a:p>
        </p:txBody>
      </p:sp>
      <p:pic>
        <p:nvPicPr>
          <p:cNvPr id="37" name="Graphic 36" descr="School girl">
            <a:extLst>
              <a:ext uri="{FF2B5EF4-FFF2-40B4-BE49-F238E27FC236}">
                <a16:creationId xmlns:a16="http://schemas.microsoft.com/office/drawing/2014/main" id="{5189A5C1-BDC9-4894-8A11-DE35D05F6B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9034" y="4979317"/>
            <a:ext cx="1121228" cy="1121228"/>
          </a:xfrm>
          <a:prstGeom prst="rect">
            <a:avLst/>
          </a:prstGeom>
        </p:spPr>
      </p:pic>
      <p:pic>
        <p:nvPicPr>
          <p:cNvPr id="39" name="Graphic 38" descr="Family with two children">
            <a:extLst>
              <a:ext uri="{FF2B5EF4-FFF2-40B4-BE49-F238E27FC236}">
                <a16:creationId xmlns:a16="http://schemas.microsoft.com/office/drawing/2014/main" id="{8B72B7B0-6A2A-40B4-99AF-A94875EAE6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91864" y="4890854"/>
            <a:ext cx="1234631" cy="1234631"/>
          </a:xfrm>
          <a:prstGeom prst="rect">
            <a:avLst/>
          </a:prstGeom>
        </p:spPr>
      </p:pic>
      <p:pic>
        <p:nvPicPr>
          <p:cNvPr id="41" name="Graphic 40" descr="School boy">
            <a:extLst>
              <a:ext uri="{FF2B5EF4-FFF2-40B4-BE49-F238E27FC236}">
                <a16:creationId xmlns:a16="http://schemas.microsoft.com/office/drawing/2014/main" id="{566E8E86-76B4-43CC-AF38-B8C04950AC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94835" y="4979316"/>
            <a:ext cx="1121228" cy="1121228"/>
          </a:xfrm>
          <a:prstGeom prst="rect">
            <a:avLst/>
          </a:prstGeom>
        </p:spPr>
      </p:pic>
      <p:pic>
        <p:nvPicPr>
          <p:cNvPr id="43" name="Graphic 42" descr="Classroom">
            <a:extLst>
              <a:ext uri="{FF2B5EF4-FFF2-40B4-BE49-F238E27FC236}">
                <a16:creationId xmlns:a16="http://schemas.microsoft.com/office/drawing/2014/main" id="{5E620700-384E-4E6C-AE70-EB268B4A7E3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77722" y="2386331"/>
            <a:ext cx="914400" cy="914400"/>
          </a:xfrm>
          <a:prstGeom prst="rect">
            <a:avLst/>
          </a:prstGeom>
        </p:spPr>
      </p:pic>
      <p:pic>
        <p:nvPicPr>
          <p:cNvPr id="45" name="Graphic 44" descr="Checklist">
            <a:extLst>
              <a:ext uri="{FF2B5EF4-FFF2-40B4-BE49-F238E27FC236}">
                <a16:creationId xmlns:a16="http://schemas.microsoft.com/office/drawing/2014/main" id="{A4F59FFC-31BA-4CDB-B5E1-7879F05831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05328" y="2374986"/>
            <a:ext cx="914400" cy="914400"/>
          </a:xfrm>
          <a:prstGeom prst="rect">
            <a:avLst/>
          </a:prstGeom>
        </p:spPr>
      </p:pic>
      <p:pic>
        <p:nvPicPr>
          <p:cNvPr id="47" name="Graphic 46" descr="Open book">
            <a:extLst>
              <a:ext uri="{FF2B5EF4-FFF2-40B4-BE49-F238E27FC236}">
                <a16:creationId xmlns:a16="http://schemas.microsoft.com/office/drawing/2014/main" id="{0E681A26-B7B2-49B1-848A-0A833354299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01425" y="2374986"/>
            <a:ext cx="914400" cy="914400"/>
          </a:xfrm>
          <a:prstGeom prst="rect">
            <a:avLst/>
          </a:prstGeom>
        </p:spPr>
      </p:pic>
      <p:pic>
        <p:nvPicPr>
          <p:cNvPr id="53" name="Graphic 52" descr="Head with gears">
            <a:extLst>
              <a:ext uri="{FF2B5EF4-FFF2-40B4-BE49-F238E27FC236}">
                <a16:creationId xmlns:a16="http://schemas.microsoft.com/office/drawing/2014/main" id="{DB5C8F55-B101-4C69-99FF-99AD8CD87BD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919043" y="2378370"/>
            <a:ext cx="914400" cy="914400"/>
          </a:xfrm>
          <a:prstGeom prst="rect">
            <a:avLst/>
          </a:prstGeom>
        </p:spPr>
      </p:pic>
    </p:spTree>
    <p:custDataLst>
      <p:tags r:id="rId1"/>
    </p:custDataLst>
    <p:extLst>
      <p:ext uri="{BB962C8B-B14F-4D97-AF65-F5344CB8AC3E}">
        <p14:creationId xmlns:p14="http://schemas.microsoft.com/office/powerpoint/2010/main" val="401056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8AF-82D6-42EF-B772-36DC546D3834}"/>
              </a:ext>
            </a:extLst>
          </p:cNvPr>
          <p:cNvSpPr>
            <a:spLocks noGrp="1"/>
          </p:cNvSpPr>
          <p:nvPr>
            <p:ph type="title"/>
          </p:nvPr>
        </p:nvSpPr>
        <p:spPr>
          <a:xfrm>
            <a:off x="838200" y="365125"/>
            <a:ext cx="10515600" cy="1325563"/>
          </a:xfrm>
        </p:spPr>
        <p:txBody>
          <a:bodyPr>
            <a:normAutofit/>
          </a:bodyPr>
          <a:lstStyle/>
          <a:p>
            <a:r>
              <a:rPr lang="en-US" sz="5400" dirty="0">
                <a:ea typeface="Open Sans Semibold" panose="020B0706030804020204" pitchFamily="34" charset="0"/>
                <a:cs typeface="Open Sans Semibold" panose="020B0706030804020204" pitchFamily="34" charset="0"/>
              </a:rPr>
              <a:t>Overview Objectives</a:t>
            </a:r>
          </a:p>
        </p:txBody>
      </p:sp>
      <p:grpSp>
        <p:nvGrpSpPr>
          <p:cNvPr id="7" name="Group 6">
            <a:extLst>
              <a:ext uri="{FF2B5EF4-FFF2-40B4-BE49-F238E27FC236}">
                <a16:creationId xmlns:a16="http://schemas.microsoft.com/office/drawing/2014/main" id="{AA321595-BB26-4268-9AB5-D9835E3A4C2E}"/>
              </a:ext>
            </a:extLst>
          </p:cNvPr>
          <p:cNvGrpSpPr/>
          <p:nvPr/>
        </p:nvGrpSpPr>
        <p:grpSpPr>
          <a:xfrm>
            <a:off x="838200" y="2594854"/>
            <a:ext cx="2541305" cy="3421677"/>
            <a:chOff x="3080" y="17948"/>
            <a:chExt cx="2541305" cy="3421677"/>
          </a:xfrm>
        </p:grpSpPr>
        <p:sp>
          <p:nvSpPr>
            <p:cNvPr id="29" name="Rectangle 28">
              <a:extLst>
                <a:ext uri="{FF2B5EF4-FFF2-40B4-BE49-F238E27FC236}">
                  <a16:creationId xmlns:a16="http://schemas.microsoft.com/office/drawing/2014/main" id="{C6F7E344-11F1-4B69-B076-B5C4FCA98811}"/>
                </a:ext>
              </a:extLst>
            </p:cNvPr>
            <p:cNvSpPr/>
            <p:nvPr/>
          </p:nvSpPr>
          <p:spPr>
            <a:xfrm>
              <a:off x="3080" y="17948"/>
              <a:ext cx="2444055" cy="3421677"/>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5C5DEA4F-11CB-4D2D-A3EE-3D092E9D7CBE}"/>
                </a:ext>
              </a:extLst>
            </p:cNvPr>
            <p:cNvSpPr txBox="1"/>
            <p:nvPr/>
          </p:nvSpPr>
          <p:spPr>
            <a:xfrm>
              <a:off x="100330" y="419340"/>
              <a:ext cx="2444055" cy="2822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48" tIns="330200" rIns="190548" bIns="330200" numCol="1" spcCol="1270" anchor="t" anchorCtr="0">
              <a:noAutofit/>
            </a:bodyPr>
            <a:lstStyle/>
            <a:p>
              <a:pPr marL="0" lvl="0" indent="0" algn="l" defTabSz="1155700">
                <a:lnSpc>
                  <a:spcPct val="90000"/>
                </a:lnSpc>
                <a:spcBef>
                  <a:spcPct val="0"/>
                </a:spcBef>
                <a:buNone/>
              </a:pPr>
              <a:r>
                <a:rPr lang="en-US" sz="2400" kern="1200" dirty="0">
                  <a:solidFill>
                    <a:schemeClr val="tx2"/>
                  </a:solidFill>
                </a:rPr>
                <a:t>Understand purpose of the ELAS project and the project </a:t>
              </a:r>
              <a:r>
                <a:rPr lang="en-US" sz="2400" dirty="0">
                  <a:solidFill>
                    <a:schemeClr val="tx2"/>
                  </a:solidFill>
                </a:rPr>
                <a:t>d</a:t>
              </a:r>
              <a:r>
                <a:rPr lang="en-US" sz="2400" kern="1200" dirty="0">
                  <a:solidFill>
                    <a:schemeClr val="tx2"/>
                  </a:solidFill>
                </a:rPr>
                <a:t>esign</a:t>
              </a:r>
            </a:p>
          </p:txBody>
        </p:sp>
      </p:grpSp>
      <p:grpSp>
        <p:nvGrpSpPr>
          <p:cNvPr id="8" name="Group 7">
            <a:extLst>
              <a:ext uri="{FF2B5EF4-FFF2-40B4-BE49-F238E27FC236}">
                <a16:creationId xmlns:a16="http://schemas.microsoft.com/office/drawing/2014/main" id="{A2B4351E-717B-4C40-9141-EE380D9551BF}"/>
              </a:ext>
            </a:extLst>
          </p:cNvPr>
          <p:cNvGrpSpPr/>
          <p:nvPr/>
        </p:nvGrpSpPr>
        <p:grpSpPr>
          <a:xfrm>
            <a:off x="1546975" y="2120071"/>
            <a:ext cx="1026503" cy="1026503"/>
            <a:chOff x="711856" y="360116"/>
            <a:chExt cx="1026503" cy="1026503"/>
          </a:xfrm>
        </p:grpSpPr>
        <p:sp>
          <p:nvSpPr>
            <p:cNvPr id="27" name="Oval 26">
              <a:extLst>
                <a:ext uri="{FF2B5EF4-FFF2-40B4-BE49-F238E27FC236}">
                  <a16:creationId xmlns:a16="http://schemas.microsoft.com/office/drawing/2014/main" id="{D96A1493-8EE0-4909-9FDD-EB8FAEBA31DA}"/>
                </a:ext>
              </a:extLst>
            </p:cNvPr>
            <p:cNvSpPr/>
            <p:nvPr/>
          </p:nvSpPr>
          <p:spPr>
            <a:xfrm>
              <a:off x="711856" y="360116"/>
              <a:ext cx="1026503" cy="1026503"/>
            </a:xfrm>
            <a:prstGeom prst="ellipse">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8" name="Oval 6">
              <a:extLst>
                <a:ext uri="{FF2B5EF4-FFF2-40B4-BE49-F238E27FC236}">
                  <a16:creationId xmlns:a16="http://schemas.microsoft.com/office/drawing/2014/main" id="{98C8FAFF-5AB2-4B61-BCE9-8C84212FB07B}"/>
                </a:ext>
              </a:extLst>
            </p:cNvPr>
            <p:cNvSpPr txBox="1"/>
            <p:nvPr/>
          </p:nvSpPr>
          <p:spPr>
            <a:xfrm>
              <a:off x="862184"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p:txBody>
        </p:sp>
      </p:grpSp>
      <p:grpSp>
        <p:nvGrpSpPr>
          <p:cNvPr id="9" name="Group 8">
            <a:extLst>
              <a:ext uri="{FF2B5EF4-FFF2-40B4-BE49-F238E27FC236}">
                <a16:creationId xmlns:a16="http://schemas.microsoft.com/office/drawing/2014/main" id="{D26B2263-9D62-4FA9-B426-657DE3B65431}"/>
              </a:ext>
            </a:extLst>
          </p:cNvPr>
          <p:cNvGrpSpPr/>
          <p:nvPr/>
        </p:nvGrpSpPr>
        <p:grpSpPr>
          <a:xfrm>
            <a:off x="3532824" y="2594854"/>
            <a:ext cx="2541305" cy="3421677"/>
            <a:chOff x="2691541" y="17948"/>
            <a:chExt cx="2541305" cy="3421677"/>
          </a:xfrm>
        </p:grpSpPr>
        <p:sp>
          <p:nvSpPr>
            <p:cNvPr id="25" name="Rectangle 24">
              <a:extLst>
                <a:ext uri="{FF2B5EF4-FFF2-40B4-BE49-F238E27FC236}">
                  <a16:creationId xmlns:a16="http://schemas.microsoft.com/office/drawing/2014/main" id="{771BE738-AA77-457D-BCE8-09487E683725}"/>
                </a:ext>
              </a:extLst>
            </p:cNvPr>
            <p:cNvSpPr/>
            <p:nvPr/>
          </p:nvSpPr>
          <p:spPr>
            <a:xfrm>
              <a:off x="2691541" y="17948"/>
              <a:ext cx="2444055" cy="3421677"/>
            </a:xfrm>
            <a:prstGeom prst="rect">
              <a:avLst/>
            </a:prstGeom>
          </p:spPr>
          <p:style>
            <a:lnRef idx="2">
              <a:schemeClr val="accent2">
                <a:tint val="40000"/>
                <a:alpha val="90000"/>
                <a:hueOff val="792770"/>
                <a:satOff val="6466"/>
                <a:lumOff val="706"/>
                <a:alphaOff val="0"/>
              </a:schemeClr>
            </a:lnRef>
            <a:fillRef idx="1">
              <a:schemeClr val="accent2">
                <a:tint val="40000"/>
                <a:alpha val="90000"/>
                <a:hueOff val="792770"/>
                <a:satOff val="6466"/>
                <a:lumOff val="706"/>
                <a:alphaOff val="0"/>
              </a:schemeClr>
            </a:fillRef>
            <a:effectRef idx="0">
              <a:schemeClr val="accent2">
                <a:tint val="40000"/>
                <a:alpha val="90000"/>
                <a:hueOff val="792770"/>
                <a:satOff val="6466"/>
                <a:lumOff val="706"/>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0F199FD8-0BF2-492D-9CD0-AA8ABCF0C272}"/>
                </a:ext>
              </a:extLst>
            </p:cNvPr>
            <p:cNvSpPr txBox="1"/>
            <p:nvPr/>
          </p:nvSpPr>
          <p:spPr>
            <a:xfrm>
              <a:off x="2788791" y="415086"/>
              <a:ext cx="2444055" cy="26273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48" tIns="330200" rIns="190548" bIns="330200" numCol="1" spcCol="1270" anchor="t" anchorCtr="0">
              <a:noAutofit/>
            </a:bodyPr>
            <a:lstStyle/>
            <a:p>
              <a:pPr lvl="0" defTabSz="1155700">
                <a:lnSpc>
                  <a:spcPct val="90000"/>
                </a:lnSpc>
                <a:spcBef>
                  <a:spcPct val="0"/>
                </a:spcBef>
                <a:spcAft>
                  <a:spcPct val="35000"/>
                </a:spcAft>
              </a:pPr>
              <a:r>
                <a:rPr lang="en-US" sz="2400" dirty="0">
                  <a:solidFill>
                    <a:schemeClr val="tx2"/>
                  </a:solidFill>
                </a:rPr>
                <a:t>Understand relationship of this project to other literacy initiatives in Michigan</a:t>
              </a:r>
            </a:p>
          </p:txBody>
        </p:sp>
      </p:grpSp>
      <p:grpSp>
        <p:nvGrpSpPr>
          <p:cNvPr id="10" name="Group 9">
            <a:extLst>
              <a:ext uri="{FF2B5EF4-FFF2-40B4-BE49-F238E27FC236}">
                <a16:creationId xmlns:a16="http://schemas.microsoft.com/office/drawing/2014/main" id="{56034E8B-F8D8-40EE-8B69-EF3B2CB58D58}"/>
              </a:ext>
            </a:extLst>
          </p:cNvPr>
          <p:cNvGrpSpPr/>
          <p:nvPr/>
        </p:nvGrpSpPr>
        <p:grpSpPr>
          <a:xfrm>
            <a:off x="4198776" y="2120071"/>
            <a:ext cx="1026503" cy="1026503"/>
            <a:chOff x="3400317" y="360116"/>
            <a:chExt cx="1026503" cy="1026503"/>
          </a:xfrm>
        </p:grpSpPr>
        <p:sp>
          <p:nvSpPr>
            <p:cNvPr id="23" name="Oval 22">
              <a:extLst>
                <a:ext uri="{FF2B5EF4-FFF2-40B4-BE49-F238E27FC236}">
                  <a16:creationId xmlns:a16="http://schemas.microsoft.com/office/drawing/2014/main" id="{8C364F78-2234-43D5-AD5B-DD808DFA774F}"/>
                </a:ext>
              </a:extLst>
            </p:cNvPr>
            <p:cNvSpPr/>
            <p:nvPr/>
          </p:nvSpPr>
          <p:spPr>
            <a:xfrm>
              <a:off x="3400317" y="360116"/>
              <a:ext cx="1026503" cy="1026503"/>
            </a:xfrm>
            <a:prstGeom prst="ellipse">
              <a:avLst/>
            </a:prstGeom>
          </p:spPr>
          <p:style>
            <a:lnRef idx="2">
              <a:schemeClr val="accent2">
                <a:hueOff val="368313"/>
                <a:satOff val="59"/>
                <a:lumOff val="2017"/>
                <a:alphaOff val="0"/>
              </a:schemeClr>
            </a:lnRef>
            <a:fillRef idx="1">
              <a:schemeClr val="accent2">
                <a:hueOff val="368313"/>
                <a:satOff val="59"/>
                <a:lumOff val="2017"/>
                <a:alphaOff val="0"/>
              </a:schemeClr>
            </a:fillRef>
            <a:effectRef idx="1">
              <a:schemeClr val="accent2">
                <a:hueOff val="368313"/>
                <a:satOff val="59"/>
                <a:lumOff val="2017"/>
                <a:alphaOff val="0"/>
              </a:schemeClr>
            </a:effectRef>
            <a:fontRef idx="minor">
              <a:schemeClr val="lt1"/>
            </a:fontRef>
          </p:style>
        </p:sp>
        <p:sp>
          <p:nvSpPr>
            <p:cNvPr id="24" name="Oval 10">
              <a:extLst>
                <a:ext uri="{FF2B5EF4-FFF2-40B4-BE49-F238E27FC236}">
                  <a16:creationId xmlns:a16="http://schemas.microsoft.com/office/drawing/2014/main" id="{481E4EAC-29BF-41AC-B29C-D81ECF112D9A}"/>
                </a:ext>
              </a:extLst>
            </p:cNvPr>
            <p:cNvSpPr txBox="1"/>
            <p:nvPr/>
          </p:nvSpPr>
          <p:spPr>
            <a:xfrm>
              <a:off x="3550645"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p:txBody>
        </p:sp>
      </p:grpSp>
      <p:grpSp>
        <p:nvGrpSpPr>
          <p:cNvPr id="11" name="Group 10">
            <a:extLst>
              <a:ext uri="{FF2B5EF4-FFF2-40B4-BE49-F238E27FC236}">
                <a16:creationId xmlns:a16="http://schemas.microsoft.com/office/drawing/2014/main" id="{774AB8EA-D176-402B-87E3-54A240142B6F}"/>
              </a:ext>
            </a:extLst>
          </p:cNvPr>
          <p:cNvGrpSpPr/>
          <p:nvPr/>
        </p:nvGrpSpPr>
        <p:grpSpPr>
          <a:xfrm>
            <a:off x="6215122" y="2594854"/>
            <a:ext cx="2512231" cy="3421675"/>
            <a:chOff x="5380002" y="17948"/>
            <a:chExt cx="2512231" cy="3421677"/>
          </a:xfrm>
        </p:grpSpPr>
        <p:sp>
          <p:nvSpPr>
            <p:cNvPr id="21" name="Rectangle 20">
              <a:extLst>
                <a:ext uri="{FF2B5EF4-FFF2-40B4-BE49-F238E27FC236}">
                  <a16:creationId xmlns:a16="http://schemas.microsoft.com/office/drawing/2014/main" id="{4CC42461-44D0-4F81-82E5-3F82564FF3CC}"/>
                </a:ext>
              </a:extLst>
            </p:cNvPr>
            <p:cNvSpPr/>
            <p:nvPr/>
          </p:nvSpPr>
          <p:spPr>
            <a:xfrm>
              <a:off x="5380002" y="17948"/>
              <a:ext cx="2444055" cy="3421677"/>
            </a:xfrm>
            <a:prstGeom prst="rect">
              <a:avLst/>
            </a:prstGeom>
          </p:spPr>
          <p:style>
            <a:lnRef idx="2">
              <a:schemeClr val="accent2">
                <a:tint val="40000"/>
                <a:alpha val="90000"/>
                <a:hueOff val="1585540"/>
                <a:satOff val="12931"/>
                <a:lumOff val="1411"/>
                <a:alphaOff val="0"/>
              </a:schemeClr>
            </a:lnRef>
            <a:fillRef idx="1">
              <a:schemeClr val="accent2">
                <a:tint val="40000"/>
                <a:alpha val="90000"/>
                <a:hueOff val="1585540"/>
                <a:satOff val="12931"/>
                <a:lumOff val="1411"/>
                <a:alphaOff val="0"/>
              </a:schemeClr>
            </a:fillRef>
            <a:effectRef idx="0">
              <a:schemeClr val="accent2">
                <a:tint val="40000"/>
                <a:alpha val="90000"/>
                <a:hueOff val="1585540"/>
                <a:satOff val="12931"/>
                <a:lumOff val="1411"/>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A7039586-A7FE-44AF-8841-796445E2BD71}"/>
                </a:ext>
              </a:extLst>
            </p:cNvPr>
            <p:cNvSpPr txBox="1"/>
            <p:nvPr/>
          </p:nvSpPr>
          <p:spPr>
            <a:xfrm>
              <a:off x="5448178" y="469898"/>
              <a:ext cx="2444055" cy="2591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48" tIns="330200" rIns="190548" bIns="330200" numCol="1" spcCol="1270" anchor="t" anchorCtr="0">
              <a:noAutofit/>
            </a:bodyPr>
            <a:lstStyle/>
            <a:p>
              <a:pPr lvl="0" defTabSz="1155700">
                <a:lnSpc>
                  <a:spcPct val="90000"/>
                </a:lnSpc>
                <a:spcBef>
                  <a:spcPct val="0"/>
                </a:spcBef>
                <a:spcAft>
                  <a:spcPct val="35000"/>
                </a:spcAft>
              </a:pPr>
              <a:r>
                <a:rPr lang="en-US" sz="2400" dirty="0">
                  <a:solidFill>
                    <a:schemeClr val="tx2"/>
                  </a:solidFill>
                </a:rPr>
                <a:t>Obtain some foundational understanding about assessment systems &amp; literacy development</a:t>
              </a:r>
            </a:p>
          </p:txBody>
        </p:sp>
      </p:grpSp>
      <p:grpSp>
        <p:nvGrpSpPr>
          <p:cNvPr id="12" name="Group 11">
            <a:extLst>
              <a:ext uri="{FF2B5EF4-FFF2-40B4-BE49-F238E27FC236}">
                <a16:creationId xmlns:a16="http://schemas.microsoft.com/office/drawing/2014/main" id="{E3ADE8DA-665F-4FFB-90F2-2EAD76AD3415}"/>
              </a:ext>
            </a:extLst>
          </p:cNvPr>
          <p:cNvGrpSpPr/>
          <p:nvPr/>
        </p:nvGrpSpPr>
        <p:grpSpPr>
          <a:xfrm>
            <a:off x="6887237" y="2120071"/>
            <a:ext cx="1026503" cy="1026503"/>
            <a:chOff x="6088778" y="360116"/>
            <a:chExt cx="1026503" cy="1026503"/>
          </a:xfrm>
        </p:grpSpPr>
        <p:sp>
          <p:nvSpPr>
            <p:cNvPr id="19" name="Oval 18">
              <a:extLst>
                <a:ext uri="{FF2B5EF4-FFF2-40B4-BE49-F238E27FC236}">
                  <a16:creationId xmlns:a16="http://schemas.microsoft.com/office/drawing/2014/main" id="{29FB069F-1EBC-4FA2-89DD-66CDAEF3BD00}"/>
                </a:ext>
              </a:extLst>
            </p:cNvPr>
            <p:cNvSpPr/>
            <p:nvPr/>
          </p:nvSpPr>
          <p:spPr>
            <a:xfrm>
              <a:off x="6088778" y="360116"/>
              <a:ext cx="1026503" cy="1026503"/>
            </a:xfrm>
            <a:prstGeom prst="ellipse">
              <a:avLst/>
            </a:prstGeom>
          </p:spPr>
          <p:style>
            <a:lnRef idx="2">
              <a:schemeClr val="accent2">
                <a:hueOff val="736626"/>
                <a:satOff val="119"/>
                <a:lumOff val="4034"/>
                <a:alphaOff val="0"/>
              </a:schemeClr>
            </a:lnRef>
            <a:fillRef idx="1">
              <a:schemeClr val="accent2">
                <a:hueOff val="736626"/>
                <a:satOff val="119"/>
                <a:lumOff val="4034"/>
                <a:alphaOff val="0"/>
              </a:schemeClr>
            </a:fillRef>
            <a:effectRef idx="1">
              <a:schemeClr val="accent2">
                <a:hueOff val="736626"/>
                <a:satOff val="119"/>
                <a:lumOff val="4034"/>
                <a:alphaOff val="0"/>
              </a:schemeClr>
            </a:effectRef>
            <a:fontRef idx="minor">
              <a:schemeClr val="lt1"/>
            </a:fontRef>
          </p:style>
        </p:sp>
        <p:sp>
          <p:nvSpPr>
            <p:cNvPr id="20" name="Oval 14">
              <a:extLst>
                <a:ext uri="{FF2B5EF4-FFF2-40B4-BE49-F238E27FC236}">
                  <a16:creationId xmlns:a16="http://schemas.microsoft.com/office/drawing/2014/main" id="{4F94B87A-E7C3-49B5-BA45-4CA73674AC4E}"/>
                </a:ext>
              </a:extLst>
            </p:cNvPr>
            <p:cNvSpPr txBox="1"/>
            <p:nvPr/>
          </p:nvSpPr>
          <p:spPr>
            <a:xfrm>
              <a:off x="6239106"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p:txBody>
        </p:sp>
      </p:grpSp>
      <p:grpSp>
        <p:nvGrpSpPr>
          <p:cNvPr id="13" name="Group 12">
            <a:extLst>
              <a:ext uri="{FF2B5EF4-FFF2-40B4-BE49-F238E27FC236}">
                <a16:creationId xmlns:a16="http://schemas.microsoft.com/office/drawing/2014/main" id="{A548C799-5B1F-4C66-B0BD-E640A3F8EB9A}"/>
              </a:ext>
            </a:extLst>
          </p:cNvPr>
          <p:cNvGrpSpPr/>
          <p:nvPr/>
        </p:nvGrpSpPr>
        <p:grpSpPr>
          <a:xfrm>
            <a:off x="8903582" y="2594854"/>
            <a:ext cx="2444056" cy="3421677"/>
            <a:chOff x="8068462" y="17948"/>
            <a:chExt cx="2444056" cy="3421677"/>
          </a:xfrm>
        </p:grpSpPr>
        <p:sp>
          <p:nvSpPr>
            <p:cNvPr id="17" name="Rectangle 16">
              <a:extLst>
                <a:ext uri="{FF2B5EF4-FFF2-40B4-BE49-F238E27FC236}">
                  <a16:creationId xmlns:a16="http://schemas.microsoft.com/office/drawing/2014/main" id="{EC489FED-0585-433B-AE25-B0806149403C}"/>
                </a:ext>
              </a:extLst>
            </p:cNvPr>
            <p:cNvSpPr/>
            <p:nvPr/>
          </p:nvSpPr>
          <p:spPr>
            <a:xfrm>
              <a:off x="8068463" y="17948"/>
              <a:ext cx="2444055" cy="3421677"/>
            </a:xfrm>
            <a:prstGeom prst="rect">
              <a:avLst/>
            </a:prstGeom>
          </p:spPr>
          <p:style>
            <a:lnRef idx="2">
              <a:schemeClr val="accent2">
                <a:tint val="40000"/>
                <a:alpha val="90000"/>
                <a:hueOff val="2378309"/>
                <a:satOff val="19397"/>
                <a:lumOff val="2117"/>
                <a:alphaOff val="0"/>
              </a:schemeClr>
            </a:lnRef>
            <a:fillRef idx="1">
              <a:schemeClr val="accent2">
                <a:tint val="40000"/>
                <a:alpha val="90000"/>
                <a:hueOff val="2378309"/>
                <a:satOff val="19397"/>
                <a:lumOff val="2117"/>
                <a:alphaOff val="0"/>
              </a:schemeClr>
            </a:fillRef>
            <a:effectRef idx="0">
              <a:schemeClr val="accent2">
                <a:tint val="40000"/>
                <a:alpha val="90000"/>
                <a:hueOff val="2378309"/>
                <a:satOff val="19397"/>
                <a:lumOff val="2117"/>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9FDFA70C-E34C-4622-A6F1-8A5E348C0221}"/>
                </a:ext>
              </a:extLst>
            </p:cNvPr>
            <p:cNvSpPr txBox="1"/>
            <p:nvPr/>
          </p:nvSpPr>
          <p:spPr>
            <a:xfrm>
              <a:off x="8068462" y="256117"/>
              <a:ext cx="2444055" cy="26273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48" tIns="330200" rIns="190548" bIns="330200" numCol="1" spcCol="1270" anchor="t" anchorCtr="0">
              <a:noAutofit/>
            </a:bodyPr>
            <a:lstStyle/>
            <a:p>
              <a:pPr lvl="0" defTabSz="1155700">
                <a:lnSpc>
                  <a:spcPct val="90000"/>
                </a:lnSpc>
                <a:spcBef>
                  <a:spcPct val="0"/>
                </a:spcBef>
                <a:spcAft>
                  <a:spcPct val="35000"/>
                </a:spcAft>
              </a:pPr>
              <a:endParaRPr lang="en-US" sz="2600" dirty="0">
                <a:solidFill>
                  <a:schemeClr val="tx2"/>
                </a:solidFill>
              </a:endParaRPr>
            </a:p>
          </p:txBody>
        </p:sp>
      </p:grpSp>
      <p:grpSp>
        <p:nvGrpSpPr>
          <p:cNvPr id="14" name="Group 13">
            <a:extLst>
              <a:ext uri="{FF2B5EF4-FFF2-40B4-BE49-F238E27FC236}">
                <a16:creationId xmlns:a16="http://schemas.microsoft.com/office/drawing/2014/main" id="{E1FFAC8D-4066-4F0A-9473-D94A8BE7B154}"/>
              </a:ext>
            </a:extLst>
          </p:cNvPr>
          <p:cNvGrpSpPr/>
          <p:nvPr/>
        </p:nvGrpSpPr>
        <p:grpSpPr>
          <a:xfrm>
            <a:off x="9575698" y="2120071"/>
            <a:ext cx="1026503" cy="1026503"/>
            <a:chOff x="8777239" y="360116"/>
            <a:chExt cx="1026503" cy="1026503"/>
          </a:xfrm>
        </p:grpSpPr>
        <p:sp>
          <p:nvSpPr>
            <p:cNvPr id="15" name="Oval 14">
              <a:extLst>
                <a:ext uri="{FF2B5EF4-FFF2-40B4-BE49-F238E27FC236}">
                  <a16:creationId xmlns:a16="http://schemas.microsoft.com/office/drawing/2014/main" id="{1A52857F-6271-4518-BDAD-057184B41858}"/>
                </a:ext>
              </a:extLst>
            </p:cNvPr>
            <p:cNvSpPr/>
            <p:nvPr/>
          </p:nvSpPr>
          <p:spPr>
            <a:xfrm>
              <a:off x="8777239" y="360116"/>
              <a:ext cx="1026503" cy="1026503"/>
            </a:xfrm>
            <a:prstGeom prst="ellipse">
              <a:avLst/>
            </a:prstGeom>
          </p:spPr>
          <p:style>
            <a:lnRef idx="2">
              <a:schemeClr val="accent2">
                <a:hueOff val="1104939"/>
                <a:satOff val="178"/>
                <a:lumOff val="6051"/>
                <a:alphaOff val="0"/>
              </a:schemeClr>
            </a:lnRef>
            <a:fillRef idx="1">
              <a:schemeClr val="accent2">
                <a:hueOff val="1104939"/>
                <a:satOff val="178"/>
                <a:lumOff val="6051"/>
                <a:alphaOff val="0"/>
              </a:schemeClr>
            </a:fillRef>
            <a:effectRef idx="1">
              <a:schemeClr val="accent2">
                <a:hueOff val="1104939"/>
                <a:satOff val="178"/>
                <a:lumOff val="6051"/>
                <a:alphaOff val="0"/>
              </a:schemeClr>
            </a:effectRef>
            <a:fontRef idx="minor">
              <a:schemeClr val="lt1"/>
            </a:fontRef>
          </p:style>
        </p:sp>
        <p:sp>
          <p:nvSpPr>
            <p:cNvPr id="16" name="Oval 18">
              <a:extLst>
                <a:ext uri="{FF2B5EF4-FFF2-40B4-BE49-F238E27FC236}">
                  <a16:creationId xmlns:a16="http://schemas.microsoft.com/office/drawing/2014/main" id="{AE15F45B-8F9C-49CE-BED2-1B7D02E3166C}"/>
                </a:ext>
              </a:extLst>
            </p:cNvPr>
            <p:cNvSpPr txBox="1"/>
            <p:nvPr/>
          </p:nvSpPr>
          <p:spPr>
            <a:xfrm>
              <a:off x="8927567"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p:txBody>
        </p:sp>
      </p:grpSp>
      <p:sp>
        <p:nvSpPr>
          <p:cNvPr id="5" name="Rectangle 4">
            <a:extLst>
              <a:ext uri="{FF2B5EF4-FFF2-40B4-BE49-F238E27FC236}">
                <a16:creationId xmlns:a16="http://schemas.microsoft.com/office/drawing/2014/main" id="{AE92A613-BF9B-4255-A6E0-3D11C45194D2}"/>
              </a:ext>
            </a:extLst>
          </p:cNvPr>
          <p:cNvSpPr/>
          <p:nvPr/>
        </p:nvSpPr>
        <p:spPr>
          <a:xfrm>
            <a:off x="9006998" y="3295388"/>
            <a:ext cx="2249552" cy="1089529"/>
          </a:xfrm>
          <a:prstGeom prst="rect">
            <a:avLst/>
          </a:prstGeom>
        </p:spPr>
        <p:txBody>
          <a:bodyPr wrap="square">
            <a:spAutoFit/>
          </a:bodyPr>
          <a:lstStyle/>
          <a:p>
            <a:pPr lvl="0" defTabSz="1155700">
              <a:lnSpc>
                <a:spcPct val="90000"/>
              </a:lnSpc>
              <a:spcBef>
                <a:spcPct val="0"/>
              </a:spcBef>
              <a:spcAft>
                <a:spcPct val="35000"/>
              </a:spcAft>
            </a:pPr>
            <a:r>
              <a:rPr lang="en-US" sz="2400" dirty="0">
                <a:solidFill>
                  <a:schemeClr val="tx2"/>
                </a:solidFill>
              </a:rPr>
              <a:t>Review format and Content of full Guide</a:t>
            </a:r>
          </a:p>
        </p:txBody>
      </p:sp>
    </p:spTree>
    <p:custDataLst>
      <p:tags r:id="rId1"/>
    </p:custDataLst>
    <p:extLst>
      <p:ext uri="{BB962C8B-B14F-4D97-AF65-F5344CB8AC3E}">
        <p14:creationId xmlns:p14="http://schemas.microsoft.com/office/powerpoint/2010/main" val="264370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ABA51-A721-D147-8969-991A6E667325}"/>
              </a:ext>
            </a:extLst>
          </p:cNvPr>
          <p:cNvSpPr>
            <a:spLocks noGrp="1"/>
          </p:cNvSpPr>
          <p:nvPr>
            <p:ph idx="1"/>
          </p:nvPr>
        </p:nvSpPr>
        <p:spPr>
          <a:xfrm>
            <a:off x="4994955" y="647019"/>
            <a:ext cx="6172200" cy="4873625"/>
          </a:xfrm>
        </p:spPr>
        <p:txBody>
          <a:bodyPr/>
          <a:lstStyle/>
          <a:p>
            <a:pPr marL="0" indent="0">
              <a:buNone/>
            </a:pPr>
            <a:r>
              <a:rPr lang="en-US" b="1" dirty="0"/>
              <a:t>Principle 2</a:t>
            </a:r>
            <a:r>
              <a:rPr lang="en-US" dirty="0"/>
              <a:t>:</a:t>
            </a:r>
          </a:p>
          <a:p>
            <a:pPr marL="0" indent="0">
              <a:buNone/>
            </a:pPr>
            <a:r>
              <a:rPr lang="en-US" dirty="0"/>
              <a:t>The ELAS must reflect ASSESSMENT SYSTEM DESIGN FEATURES that make it coherent, comprehensive, and continuous across time and contexts of use.</a:t>
            </a:r>
          </a:p>
          <a:p>
            <a:pPr marL="0" indent="0">
              <a:buNone/>
            </a:pPr>
            <a:r>
              <a:rPr lang="en-US" dirty="0"/>
              <a:t> </a:t>
            </a:r>
          </a:p>
        </p:txBody>
      </p:sp>
      <p:sp>
        <p:nvSpPr>
          <p:cNvPr id="9" name="Title 1">
            <a:extLst>
              <a:ext uri="{FF2B5EF4-FFF2-40B4-BE49-F238E27FC236}">
                <a16:creationId xmlns:a16="http://schemas.microsoft.com/office/drawing/2014/main" id="{4A7ECAC0-CD02-4875-9795-0D23B5541C47}"/>
              </a:ext>
            </a:extLst>
          </p:cNvPr>
          <p:cNvSpPr>
            <a:spLocks noGrp="1"/>
          </p:cNvSpPr>
          <p:nvPr>
            <p:ph type="title"/>
          </p:nvPr>
        </p:nvSpPr>
        <p:spPr>
          <a:xfrm>
            <a:off x="651555" y="647019"/>
            <a:ext cx="3932237" cy="1633448"/>
          </a:xfrm>
          <a:solidFill>
            <a:schemeClr val="accent2"/>
          </a:solidFill>
        </p:spPr>
        <p:txBody>
          <a:bodyPr anchor="ctr"/>
          <a:lstStyle/>
          <a:p>
            <a:r>
              <a:rPr lang="en-US" dirty="0">
                <a:solidFill>
                  <a:schemeClr val="bg1"/>
                </a:solidFill>
                <a:latin typeface="+mn-lt"/>
              </a:rPr>
              <a:t>Phase I</a:t>
            </a:r>
          </a:p>
        </p:txBody>
      </p:sp>
      <p:sp>
        <p:nvSpPr>
          <p:cNvPr id="10" name="Text Placeholder 3">
            <a:extLst>
              <a:ext uri="{FF2B5EF4-FFF2-40B4-BE49-F238E27FC236}">
                <a16:creationId xmlns:a16="http://schemas.microsoft.com/office/drawing/2014/main" id="{49ADA814-A7E1-4690-8EF7-B086B771D0F8}"/>
              </a:ext>
            </a:extLst>
          </p:cNvPr>
          <p:cNvSpPr>
            <a:spLocks noGrp="1"/>
          </p:cNvSpPr>
          <p:nvPr>
            <p:ph type="body" sz="half" idx="2"/>
          </p:nvPr>
        </p:nvSpPr>
        <p:spPr>
          <a:xfrm>
            <a:off x="651555" y="2244837"/>
            <a:ext cx="3932237" cy="3208905"/>
          </a:xfrm>
          <a:solidFill>
            <a:schemeClr val="accent2"/>
          </a:solidFill>
        </p:spPr>
        <p:txBody>
          <a:bodyPr>
            <a:normAutofit/>
          </a:bodyPr>
          <a:lstStyle/>
          <a:p>
            <a:r>
              <a:rPr lang="en-US" sz="2800" dirty="0">
                <a:solidFill>
                  <a:schemeClr val="bg1"/>
                </a:solidFill>
              </a:rPr>
              <a:t>Planning for Designing an Early Literacy Assessment System (ELAS)</a:t>
            </a:r>
          </a:p>
          <a:p>
            <a:endParaRPr lang="en-US" sz="2800" dirty="0">
              <a:solidFill>
                <a:schemeClr val="bg1"/>
              </a:solidFill>
            </a:endParaRPr>
          </a:p>
        </p:txBody>
      </p:sp>
      <p:pic>
        <p:nvPicPr>
          <p:cNvPr id="11" name="Graphic 10" descr="Playbook">
            <a:extLst>
              <a:ext uri="{FF2B5EF4-FFF2-40B4-BE49-F238E27FC236}">
                <a16:creationId xmlns:a16="http://schemas.microsoft.com/office/drawing/2014/main" id="{587A18DC-5A52-4535-B658-6800E87137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0330" y="609601"/>
            <a:ext cx="1589314" cy="1589314"/>
          </a:xfrm>
          <a:prstGeom prst="rect">
            <a:avLst/>
          </a:prstGeom>
        </p:spPr>
      </p:pic>
    </p:spTree>
    <p:custDataLst>
      <p:tags r:id="rId1"/>
    </p:custDataLst>
    <p:extLst>
      <p:ext uri="{BB962C8B-B14F-4D97-AF65-F5344CB8AC3E}">
        <p14:creationId xmlns:p14="http://schemas.microsoft.com/office/powerpoint/2010/main" val="143034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8AF-82D6-42EF-B772-36DC546D3834}"/>
              </a:ext>
            </a:extLst>
          </p:cNvPr>
          <p:cNvSpPr>
            <a:spLocks noGrp="1"/>
          </p:cNvSpPr>
          <p:nvPr>
            <p:ph type="title"/>
          </p:nvPr>
        </p:nvSpPr>
        <p:spPr>
          <a:xfrm>
            <a:off x="838200" y="328612"/>
            <a:ext cx="10515600" cy="1325563"/>
          </a:xfrm>
        </p:spPr>
        <p:txBody>
          <a:bodyPr/>
          <a:lstStyle/>
          <a:p>
            <a:r>
              <a:rPr lang="en-US" dirty="0"/>
              <a:t>Principle 2- Assessment System Architecture</a:t>
            </a:r>
          </a:p>
        </p:txBody>
      </p:sp>
      <p:sp>
        <p:nvSpPr>
          <p:cNvPr id="5" name="Rectangle 4">
            <a:extLst>
              <a:ext uri="{FF2B5EF4-FFF2-40B4-BE49-F238E27FC236}">
                <a16:creationId xmlns:a16="http://schemas.microsoft.com/office/drawing/2014/main" id="{DC849A94-3FAC-4461-8987-665333B01DB6}"/>
              </a:ext>
            </a:extLst>
          </p:cNvPr>
          <p:cNvSpPr/>
          <p:nvPr/>
        </p:nvSpPr>
        <p:spPr>
          <a:xfrm>
            <a:off x="838200" y="1349831"/>
            <a:ext cx="5152347" cy="2438806"/>
          </a:xfrm>
          <a:prstGeom prst="rect">
            <a:avLst/>
          </a:prstGeom>
          <a:solidFill>
            <a:srgbClr val="CAE9E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Assessment Triangle</a:t>
            </a:r>
          </a:p>
        </p:txBody>
      </p:sp>
      <p:sp>
        <p:nvSpPr>
          <p:cNvPr id="12" name="Isosceles Triangle 11">
            <a:extLst>
              <a:ext uri="{FF2B5EF4-FFF2-40B4-BE49-F238E27FC236}">
                <a16:creationId xmlns:a16="http://schemas.microsoft.com/office/drawing/2014/main" id="{21E666A8-89AD-4296-8190-58B7D1C3EF0A}"/>
              </a:ext>
            </a:extLst>
          </p:cNvPr>
          <p:cNvSpPr/>
          <p:nvPr/>
        </p:nvSpPr>
        <p:spPr>
          <a:xfrm rot="10800000">
            <a:off x="2418290" y="2170616"/>
            <a:ext cx="1778404" cy="1317561"/>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722128-CF43-43D3-A431-408110EC2769}"/>
              </a:ext>
            </a:extLst>
          </p:cNvPr>
          <p:cNvSpPr txBox="1"/>
          <p:nvPr/>
        </p:nvSpPr>
        <p:spPr>
          <a:xfrm>
            <a:off x="1968045" y="1789946"/>
            <a:ext cx="1339447" cy="369332"/>
          </a:xfrm>
          <a:prstGeom prst="rect">
            <a:avLst/>
          </a:prstGeom>
          <a:noFill/>
        </p:spPr>
        <p:txBody>
          <a:bodyPr wrap="square" rtlCol="0">
            <a:spAutoFit/>
          </a:bodyPr>
          <a:lstStyle/>
          <a:p>
            <a:r>
              <a:rPr lang="en-US" dirty="0">
                <a:solidFill>
                  <a:schemeClr val="tx2"/>
                </a:solidFill>
              </a:rPr>
              <a:t>Observation</a:t>
            </a:r>
          </a:p>
        </p:txBody>
      </p:sp>
      <p:sp>
        <p:nvSpPr>
          <p:cNvPr id="14" name="TextBox 13">
            <a:extLst>
              <a:ext uri="{FF2B5EF4-FFF2-40B4-BE49-F238E27FC236}">
                <a16:creationId xmlns:a16="http://schemas.microsoft.com/office/drawing/2014/main" id="{975409DC-1C19-4A6D-B5D8-AC44FC263A78}"/>
              </a:ext>
            </a:extLst>
          </p:cNvPr>
          <p:cNvSpPr txBox="1"/>
          <p:nvPr/>
        </p:nvSpPr>
        <p:spPr>
          <a:xfrm>
            <a:off x="3336597" y="1789946"/>
            <a:ext cx="1442230" cy="369332"/>
          </a:xfrm>
          <a:prstGeom prst="rect">
            <a:avLst/>
          </a:prstGeom>
          <a:noFill/>
        </p:spPr>
        <p:txBody>
          <a:bodyPr wrap="square" rtlCol="0">
            <a:spAutoFit/>
          </a:bodyPr>
          <a:lstStyle/>
          <a:p>
            <a:r>
              <a:rPr lang="en-US" dirty="0">
                <a:solidFill>
                  <a:schemeClr val="tx2"/>
                </a:solidFill>
              </a:rPr>
              <a:t>Interpretation</a:t>
            </a:r>
          </a:p>
        </p:txBody>
      </p:sp>
      <p:sp>
        <p:nvSpPr>
          <p:cNvPr id="15" name="TextBox 14">
            <a:extLst>
              <a:ext uri="{FF2B5EF4-FFF2-40B4-BE49-F238E27FC236}">
                <a16:creationId xmlns:a16="http://schemas.microsoft.com/office/drawing/2014/main" id="{D0AF45BC-C8A9-4BBA-AED2-65B7C0F4CF34}"/>
              </a:ext>
            </a:extLst>
          </p:cNvPr>
          <p:cNvSpPr txBox="1"/>
          <p:nvPr/>
        </p:nvSpPr>
        <p:spPr>
          <a:xfrm>
            <a:off x="2762634" y="3397244"/>
            <a:ext cx="1125903" cy="369332"/>
          </a:xfrm>
          <a:prstGeom prst="rect">
            <a:avLst/>
          </a:prstGeom>
          <a:noFill/>
        </p:spPr>
        <p:txBody>
          <a:bodyPr wrap="square" rtlCol="0">
            <a:spAutoFit/>
          </a:bodyPr>
          <a:lstStyle/>
          <a:p>
            <a:r>
              <a:rPr lang="en-US" dirty="0">
                <a:solidFill>
                  <a:schemeClr val="tx2"/>
                </a:solidFill>
              </a:rPr>
              <a:t>Cognition</a:t>
            </a:r>
          </a:p>
        </p:txBody>
      </p:sp>
      <p:sp>
        <p:nvSpPr>
          <p:cNvPr id="16" name="Rectangle 15">
            <a:extLst>
              <a:ext uri="{FF2B5EF4-FFF2-40B4-BE49-F238E27FC236}">
                <a16:creationId xmlns:a16="http://schemas.microsoft.com/office/drawing/2014/main" id="{F9DA34A2-95BE-4E3B-8307-C143DCD4B405}"/>
              </a:ext>
            </a:extLst>
          </p:cNvPr>
          <p:cNvSpPr/>
          <p:nvPr/>
        </p:nvSpPr>
        <p:spPr>
          <a:xfrm>
            <a:off x="6187015" y="1349830"/>
            <a:ext cx="5195890" cy="2438805"/>
          </a:xfrm>
          <a:prstGeom prst="rect">
            <a:avLst/>
          </a:prstGeom>
          <a:solidFill>
            <a:srgbClr val="C8E4F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Assessment Tools and Practices focus on Literacy Development</a:t>
            </a:r>
          </a:p>
        </p:txBody>
      </p:sp>
      <p:sp>
        <p:nvSpPr>
          <p:cNvPr id="29" name="Rectangle 28">
            <a:extLst>
              <a:ext uri="{FF2B5EF4-FFF2-40B4-BE49-F238E27FC236}">
                <a16:creationId xmlns:a16="http://schemas.microsoft.com/office/drawing/2014/main" id="{09BBC12F-138E-46F2-8617-5F6A37EB50F8}"/>
              </a:ext>
            </a:extLst>
          </p:cNvPr>
          <p:cNvSpPr/>
          <p:nvPr/>
        </p:nvSpPr>
        <p:spPr>
          <a:xfrm>
            <a:off x="6187015" y="4004619"/>
            <a:ext cx="5195890" cy="243880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The Role of a Theory of Action and a Logic Model</a:t>
            </a:r>
          </a:p>
        </p:txBody>
      </p:sp>
      <p:pic>
        <p:nvPicPr>
          <p:cNvPr id="26" name="Picture 25">
            <a:extLst>
              <a:ext uri="{FF2B5EF4-FFF2-40B4-BE49-F238E27FC236}">
                <a16:creationId xmlns:a16="http://schemas.microsoft.com/office/drawing/2014/main" id="{BC0FC463-649F-4679-930C-C191843BC0A5}"/>
              </a:ext>
            </a:extLst>
          </p:cNvPr>
          <p:cNvPicPr>
            <a:picLocks noChangeAspect="1"/>
          </p:cNvPicPr>
          <p:nvPr/>
        </p:nvPicPr>
        <p:blipFill>
          <a:blip r:embed="rId4"/>
          <a:stretch>
            <a:fillRect/>
          </a:stretch>
        </p:blipFill>
        <p:spPr>
          <a:xfrm>
            <a:off x="7249830" y="2153142"/>
            <a:ext cx="3070259" cy="1603160"/>
          </a:xfrm>
          <a:prstGeom prst="rect">
            <a:avLst/>
          </a:prstGeom>
        </p:spPr>
      </p:pic>
      <p:pic>
        <p:nvPicPr>
          <p:cNvPr id="27" name="Picture 26">
            <a:extLst>
              <a:ext uri="{FF2B5EF4-FFF2-40B4-BE49-F238E27FC236}">
                <a16:creationId xmlns:a16="http://schemas.microsoft.com/office/drawing/2014/main" id="{19153A9B-040C-406C-84CC-9902244A6B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6" b="94433" l="3563" r="96200">
                        <a14:foregroundMark x1="47981" y1="28266" x2="47981" y2="28266"/>
                        <a14:foregroundMark x1="66746" y1="30621" x2="66746" y2="30621"/>
                        <a14:foregroundMark x1="80285" y1="40471" x2="80285" y2="40471"/>
                        <a14:foregroundMark x1="80285" y1="76874" x2="80285" y2="76874"/>
                        <a14:foregroundMark x1="54632" y1="94433" x2="54632" y2="94433"/>
                        <a14:foregroundMark x1="40143" y1="93362" x2="40143" y2="93362"/>
                        <a14:foregroundMark x1="10214" y1="65525" x2="10214" y2="65525"/>
                        <a14:foregroundMark x1="4038" y1="50107" x2="4038" y2="50107"/>
                        <a14:foregroundMark x1="17577" y1="46253" x2="17577" y2="46253"/>
                        <a14:foregroundMark x1="17577" y1="46253" x2="17577" y2="46253"/>
                        <a14:foregroundMark x1="16627" y1="45182" x2="16627" y2="45182"/>
                        <a14:foregroundMark x1="14489" y1="44325" x2="14489" y2="44325"/>
                        <a14:foregroundMark x1="24941" y1="88223" x2="24941" y2="88223"/>
                        <a14:foregroundMark x1="25891" y1="87794" x2="25891" y2="87794"/>
                        <a14:foregroundMark x1="25891" y1="87366" x2="25891" y2="87366"/>
                        <a14:foregroundMark x1="73634" y1="91649" x2="73634" y2="91649"/>
                        <a14:foregroundMark x1="73634" y1="91006" x2="73634" y2="91006"/>
                        <a14:foregroundMark x1="73159" y1="91006" x2="73159" y2="91006"/>
                        <a14:foregroundMark x1="84086" y1="51392" x2="84086" y2="51392"/>
                        <a14:foregroundMark x1="84086" y1="51820" x2="84086" y2="51820"/>
                        <a14:foregroundMark x1="84086" y1="51820" x2="84086" y2="51820"/>
                        <a14:foregroundMark x1="86698" y1="49465" x2="86698" y2="49465"/>
                        <a14:foregroundMark x1="86698" y1="49465" x2="86698" y2="49465"/>
                        <a14:foregroundMark x1="86698" y1="49465" x2="86698" y2="49465"/>
                        <a14:foregroundMark x1="87173" y1="56531" x2="87173" y2="56531"/>
                        <a14:foregroundMark x1="87173" y1="56531" x2="87173" y2="56531"/>
                        <a14:foregroundMark x1="88361" y1="55246" x2="88361" y2="55246"/>
                        <a14:foregroundMark x1="91449" y1="50964" x2="91449" y2="50964"/>
                        <a14:foregroundMark x1="91449" y1="50964" x2="91449" y2="50964"/>
                        <a14:foregroundMark x1="91449" y1="50964" x2="91449" y2="50964"/>
                        <a14:foregroundMark x1="91449" y1="48180" x2="91449" y2="48180"/>
                        <a14:foregroundMark x1="91449" y1="48180" x2="91449" y2="48180"/>
                        <a14:foregroundMark x1="88361" y1="44325" x2="88361" y2="44325"/>
                        <a14:foregroundMark x1="80998" y1="44325" x2="80998" y2="44325"/>
                        <a14:foregroundMark x1="96200" y1="51820" x2="96200" y2="51820"/>
                        <a14:foregroundMark x1="94062" y1="51392" x2="94062" y2="51392"/>
                        <a14:foregroundMark x1="52019" y1="25482" x2="52019" y2="25482"/>
                        <a14:foregroundMark x1="51069" y1="24625" x2="51069" y2="24625"/>
                        <a14:foregroundMark x1="51069" y1="24625" x2="51069" y2="24625"/>
                        <a14:foregroundMark x1="50119" y1="22698" x2="50119" y2="22698"/>
                        <a14:foregroundMark x1="50119" y1="20771" x2="50119" y2="20771"/>
                        <a14:foregroundMark x1="65796" y1="29764" x2="65796" y2="29764"/>
                        <a14:foregroundMark x1="23753" y1="35332" x2="23753" y2="35332"/>
                        <a14:foregroundMark x1="16627" y1="76445" x2="16627" y2="76445"/>
                        <a14:backgroundMark x1="79810" y1="18415" x2="79810" y2="18415"/>
                      </a14:backgroundRemoval>
                    </a14:imgEffect>
                  </a14:imgLayer>
                </a14:imgProps>
              </a:ext>
            </a:extLst>
          </a:blip>
          <a:stretch>
            <a:fillRect/>
          </a:stretch>
        </p:blipFill>
        <p:spPr>
          <a:xfrm>
            <a:off x="9569222" y="4675261"/>
            <a:ext cx="1501733" cy="1665818"/>
          </a:xfrm>
          <a:prstGeom prst="rect">
            <a:avLst/>
          </a:prstGeom>
        </p:spPr>
      </p:pic>
      <p:sp>
        <p:nvSpPr>
          <p:cNvPr id="28" name="Rectangle 27">
            <a:extLst>
              <a:ext uri="{FF2B5EF4-FFF2-40B4-BE49-F238E27FC236}">
                <a16:creationId xmlns:a16="http://schemas.microsoft.com/office/drawing/2014/main" id="{2D147164-9862-4D35-912A-95F79E399BBA}"/>
              </a:ext>
            </a:extLst>
          </p:cNvPr>
          <p:cNvSpPr/>
          <p:nvPr/>
        </p:nvSpPr>
        <p:spPr>
          <a:xfrm>
            <a:off x="845528" y="4004619"/>
            <a:ext cx="5141464" cy="2438805"/>
          </a:xfrm>
          <a:prstGeom prst="rect">
            <a:avLst/>
          </a:prstGeom>
          <a:solidFill>
            <a:srgbClr val="D4DDE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2"/>
                </a:solidFill>
              </a:rPr>
              <a:t>3 Essential Design Principles to Having a “System”</a:t>
            </a:r>
          </a:p>
          <a:p>
            <a:pPr algn="ctr"/>
            <a:endParaRPr lang="en-US" sz="2400" b="1" dirty="0">
              <a:solidFill>
                <a:schemeClr val="tx2"/>
              </a:solidFill>
            </a:endParaRPr>
          </a:p>
        </p:txBody>
      </p:sp>
      <p:pic>
        <p:nvPicPr>
          <p:cNvPr id="32" name="Picture 31">
            <a:extLst>
              <a:ext uri="{FF2B5EF4-FFF2-40B4-BE49-F238E27FC236}">
                <a16:creationId xmlns:a16="http://schemas.microsoft.com/office/drawing/2014/main" id="{2C5D2F8D-7545-4A40-B44B-4EDEA4A0A53B}"/>
              </a:ext>
            </a:extLst>
          </p:cNvPr>
          <p:cNvPicPr/>
          <p:nvPr/>
        </p:nvPicPr>
        <p:blipFill>
          <a:blip r:embed="rId7">
            <a:extLst>
              <a:ext uri="{28A0092B-C50C-407E-A947-70E740481C1C}">
                <a14:useLocalDpi xmlns:a14="http://schemas.microsoft.com/office/drawing/2010/main" val="0"/>
              </a:ext>
            </a:extLst>
          </a:blip>
          <a:srcRect t="17175"/>
          <a:stretch>
            <a:fillRect/>
          </a:stretch>
        </p:blipFill>
        <p:spPr bwMode="auto">
          <a:xfrm>
            <a:off x="6357301" y="5015516"/>
            <a:ext cx="3011898" cy="1325563"/>
          </a:xfrm>
          <a:prstGeom prst="rect">
            <a:avLst/>
          </a:prstGeom>
          <a:noFill/>
          <a:ln>
            <a:noFill/>
          </a:ln>
        </p:spPr>
      </p:pic>
      <p:sp>
        <p:nvSpPr>
          <p:cNvPr id="33" name="TextBox 32">
            <a:extLst>
              <a:ext uri="{FF2B5EF4-FFF2-40B4-BE49-F238E27FC236}">
                <a16:creationId xmlns:a16="http://schemas.microsoft.com/office/drawing/2014/main" id="{900981CE-285E-4819-907D-903354C0F86A}"/>
              </a:ext>
            </a:extLst>
          </p:cNvPr>
          <p:cNvSpPr txBox="1"/>
          <p:nvPr/>
        </p:nvSpPr>
        <p:spPr>
          <a:xfrm>
            <a:off x="845528" y="5981759"/>
            <a:ext cx="2148043" cy="338554"/>
          </a:xfrm>
          <a:prstGeom prst="rect">
            <a:avLst/>
          </a:prstGeom>
          <a:noFill/>
        </p:spPr>
        <p:txBody>
          <a:bodyPr wrap="square" rtlCol="0">
            <a:spAutoFit/>
          </a:bodyPr>
          <a:lstStyle/>
          <a:p>
            <a:pPr lvl="0" algn="ctr"/>
            <a:r>
              <a:rPr lang="en-US" sz="1600" b="1" dirty="0">
                <a:solidFill>
                  <a:srgbClr val="1F497D"/>
                </a:solidFill>
              </a:rPr>
              <a:t>Comprehensiveness</a:t>
            </a:r>
          </a:p>
        </p:txBody>
      </p:sp>
      <p:sp>
        <p:nvSpPr>
          <p:cNvPr id="34" name="TextBox 33">
            <a:extLst>
              <a:ext uri="{FF2B5EF4-FFF2-40B4-BE49-F238E27FC236}">
                <a16:creationId xmlns:a16="http://schemas.microsoft.com/office/drawing/2014/main" id="{64B1A0EF-873A-48D6-AC8B-202A7DAF7749}"/>
              </a:ext>
            </a:extLst>
          </p:cNvPr>
          <p:cNvSpPr txBox="1"/>
          <p:nvPr/>
        </p:nvSpPr>
        <p:spPr>
          <a:xfrm>
            <a:off x="3037195" y="5976467"/>
            <a:ext cx="1304396" cy="338554"/>
          </a:xfrm>
          <a:prstGeom prst="rect">
            <a:avLst/>
          </a:prstGeom>
          <a:noFill/>
        </p:spPr>
        <p:txBody>
          <a:bodyPr wrap="square" rtlCol="0">
            <a:spAutoFit/>
          </a:bodyPr>
          <a:lstStyle/>
          <a:p>
            <a:pPr lvl="0" algn="ctr"/>
            <a:r>
              <a:rPr lang="en-US" sz="1600" b="1" dirty="0">
                <a:solidFill>
                  <a:srgbClr val="1F497D"/>
                </a:solidFill>
              </a:rPr>
              <a:t>Coherence</a:t>
            </a:r>
          </a:p>
        </p:txBody>
      </p:sp>
      <p:sp>
        <p:nvSpPr>
          <p:cNvPr id="35" name="TextBox 34">
            <a:extLst>
              <a:ext uri="{FF2B5EF4-FFF2-40B4-BE49-F238E27FC236}">
                <a16:creationId xmlns:a16="http://schemas.microsoft.com/office/drawing/2014/main" id="{060ECBDB-9A92-4E75-BB9E-8EB1D55FE079}"/>
              </a:ext>
            </a:extLst>
          </p:cNvPr>
          <p:cNvSpPr txBox="1"/>
          <p:nvPr/>
        </p:nvSpPr>
        <p:spPr>
          <a:xfrm>
            <a:off x="4385215" y="5976467"/>
            <a:ext cx="1304396" cy="338554"/>
          </a:xfrm>
          <a:prstGeom prst="rect">
            <a:avLst/>
          </a:prstGeom>
          <a:noFill/>
        </p:spPr>
        <p:txBody>
          <a:bodyPr wrap="square" rtlCol="0">
            <a:spAutoFit/>
          </a:bodyPr>
          <a:lstStyle/>
          <a:p>
            <a:pPr lvl="0" algn="ctr"/>
            <a:r>
              <a:rPr lang="en-US" sz="1600" b="1" dirty="0">
                <a:solidFill>
                  <a:srgbClr val="1F497D"/>
                </a:solidFill>
              </a:rPr>
              <a:t>Continuity</a:t>
            </a:r>
          </a:p>
        </p:txBody>
      </p:sp>
      <p:pic>
        <p:nvPicPr>
          <p:cNvPr id="37" name="Graphic 36" descr="Venn diagram">
            <a:extLst>
              <a:ext uri="{FF2B5EF4-FFF2-40B4-BE49-F238E27FC236}">
                <a16:creationId xmlns:a16="http://schemas.microsoft.com/office/drawing/2014/main" id="{4B44A269-8B28-4A8D-9032-6632A0CDEB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10845" y="5050969"/>
            <a:ext cx="914400" cy="914400"/>
          </a:xfrm>
          <a:prstGeom prst="rect">
            <a:avLst/>
          </a:prstGeom>
        </p:spPr>
      </p:pic>
      <p:pic>
        <p:nvPicPr>
          <p:cNvPr id="39" name="Graphic 38" descr="Puzzle pieces">
            <a:extLst>
              <a:ext uri="{FF2B5EF4-FFF2-40B4-BE49-F238E27FC236}">
                <a16:creationId xmlns:a16="http://schemas.microsoft.com/office/drawing/2014/main" id="{D10B278B-F2EE-4EE7-B292-D485C2219A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2193" y="5050969"/>
            <a:ext cx="914400" cy="914400"/>
          </a:xfrm>
          <a:prstGeom prst="rect">
            <a:avLst/>
          </a:prstGeom>
        </p:spPr>
      </p:pic>
      <p:pic>
        <p:nvPicPr>
          <p:cNvPr id="41" name="Graphic 40" descr="Repeat">
            <a:extLst>
              <a:ext uri="{FF2B5EF4-FFF2-40B4-BE49-F238E27FC236}">
                <a16:creationId xmlns:a16="http://schemas.microsoft.com/office/drawing/2014/main" id="{C4EEFC62-7E69-4787-ADBA-5F99B1FB8C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80213" y="5062067"/>
            <a:ext cx="914400" cy="914400"/>
          </a:xfrm>
          <a:prstGeom prst="rect">
            <a:avLst/>
          </a:prstGeom>
        </p:spPr>
      </p:pic>
    </p:spTree>
    <p:custDataLst>
      <p:tags r:id="rId1"/>
    </p:custDataLst>
    <p:extLst>
      <p:ext uri="{BB962C8B-B14F-4D97-AF65-F5344CB8AC3E}">
        <p14:creationId xmlns:p14="http://schemas.microsoft.com/office/powerpoint/2010/main" val="89494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3003-F3E6-44F5-AD2F-29BFE1CF7425}"/>
              </a:ext>
            </a:extLst>
          </p:cNvPr>
          <p:cNvSpPr txBox="1">
            <a:spLocks/>
          </p:cNvSpPr>
          <p:nvPr/>
        </p:nvSpPr>
        <p:spPr>
          <a:xfrm>
            <a:off x="0" y="0"/>
            <a:ext cx="12192000" cy="74295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365760"/>
            <a:r>
              <a:rPr lang="en-US" sz="3600" dirty="0">
                <a:solidFill>
                  <a:schemeClr val="bg1"/>
                </a:solidFill>
                <a:ea typeface="Open Sans Semibold" panose="020B0706030804020204" pitchFamily="34" charset="0"/>
                <a:cs typeface="Open Sans Semibold" panose="020B0706030804020204" pitchFamily="34" charset="0"/>
              </a:rPr>
              <a:t>Phase I – Planning and Design Recommendations</a:t>
            </a:r>
          </a:p>
        </p:txBody>
      </p:sp>
      <p:sp>
        <p:nvSpPr>
          <p:cNvPr id="11" name="Rectangle 10">
            <a:extLst>
              <a:ext uri="{FF2B5EF4-FFF2-40B4-BE49-F238E27FC236}">
                <a16:creationId xmlns:a16="http://schemas.microsoft.com/office/drawing/2014/main" id="{7165BAA1-2CA4-40E2-A1D8-B0E5198ABFF9}"/>
              </a:ext>
            </a:extLst>
          </p:cNvPr>
          <p:cNvSpPr/>
          <p:nvPr/>
        </p:nvSpPr>
        <p:spPr>
          <a:xfrm>
            <a:off x="322677" y="1015771"/>
            <a:ext cx="11727809" cy="5416868"/>
          </a:xfrm>
          <a:prstGeom prst="rect">
            <a:avLst/>
          </a:prstGeom>
        </p:spPr>
        <p:txBody>
          <a:bodyPr wrap="square">
            <a:spAutoFit/>
          </a:bodyPr>
          <a:lstStyle/>
          <a:p>
            <a:pPr>
              <a:spcAft>
                <a:spcPts val="300"/>
              </a:spcAft>
            </a:pPr>
            <a:r>
              <a:rPr lang="en-US" sz="2800" b="1" dirty="0">
                <a:latin typeface="Tw Cen MT" panose="020B0602020104020603" pitchFamily="34" charset="0"/>
                <a:ea typeface="Open Sans" panose="020B0606030504020204" pitchFamily="34" charset="0"/>
                <a:cs typeface="Open Sans" panose="020B0606030504020204" pitchFamily="34" charset="0"/>
              </a:rPr>
              <a:t>1.1. DISTRICT LEADERS </a:t>
            </a:r>
            <a:r>
              <a:rPr lang="en-US" sz="2800" dirty="0">
                <a:latin typeface="Tw Cen MT" panose="020B0602020104020603" pitchFamily="34" charset="0"/>
                <a:ea typeface="Open Sans" panose="020B0606030504020204" pitchFamily="34" charset="0"/>
                <a:cs typeface="Open Sans" panose="020B0606030504020204" pitchFamily="34" charset="0"/>
              </a:rPr>
              <a:t>should </a:t>
            </a:r>
            <a:r>
              <a:rPr lang="en-US" sz="2800" dirty="0">
                <a:highlight>
                  <a:srgbClr val="C8E4F3"/>
                </a:highlight>
                <a:latin typeface="Tw Cen MT" panose="020B0602020104020603" pitchFamily="34" charset="0"/>
                <a:ea typeface="Open Sans" panose="020B0606030504020204" pitchFamily="34" charset="0"/>
                <a:cs typeface="Open Sans" panose="020B0606030504020204" pitchFamily="34" charset="0"/>
              </a:rPr>
              <a:t>form an</a:t>
            </a:r>
            <a:r>
              <a:rPr lang="en-US" sz="2800" b="1" dirty="0">
                <a:highlight>
                  <a:srgbClr val="C8E4F3"/>
                </a:highlight>
                <a:latin typeface="Tw Cen MT" panose="020B0602020104020603" pitchFamily="34" charset="0"/>
                <a:ea typeface="Open Sans" panose="020B0606030504020204" pitchFamily="34" charset="0"/>
                <a:cs typeface="Open Sans" panose="020B0606030504020204" pitchFamily="34" charset="0"/>
              </a:rPr>
              <a:t> ELAS Leadership Team </a:t>
            </a:r>
            <a:r>
              <a:rPr lang="en-US" sz="2800" dirty="0">
                <a:latin typeface="Tw Cen MT" panose="020B0602020104020603" pitchFamily="34" charset="0"/>
                <a:ea typeface="Open Sans" panose="020B0606030504020204" pitchFamily="34" charset="0"/>
                <a:cs typeface="Open Sans" panose="020B0606030504020204" pitchFamily="34" charset="0"/>
              </a:rPr>
              <a:t>charged with guiding the Planning and Design, Implementation, and Support and Monitoring Phases of the ELAS.</a:t>
            </a:r>
          </a:p>
          <a:p>
            <a:pPr>
              <a:spcAft>
                <a:spcPts val="300"/>
              </a:spcAft>
            </a:pPr>
            <a:r>
              <a:rPr lang="en-US" sz="2800" dirty="0">
                <a:latin typeface="Tw Cen MT" panose="020B0602020104020603" pitchFamily="34" charset="0"/>
                <a:ea typeface="Open Sans" panose="020B0606030504020204" pitchFamily="34" charset="0"/>
                <a:cs typeface="Open Sans" panose="020B0606030504020204" pitchFamily="34" charset="0"/>
              </a:rPr>
              <a:t>The </a:t>
            </a:r>
            <a:r>
              <a:rPr lang="en-US" sz="2800" b="1" dirty="0">
                <a:latin typeface="Tw Cen MT" panose="020B0602020104020603" pitchFamily="34" charset="0"/>
                <a:ea typeface="Open Sans" panose="020B0606030504020204" pitchFamily="34" charset="0"/>
                <a:cs typeface="Open Sans" panose="020B0606030504020204" pitchFamily="34" charset="0"/>
              </a:rPr>
              <a:t>ELAS LEADERSHIP TEAM </a:t>
            </a:r>
            <a:r>
              <a:rPr lang="en-US" sz="2800" dirty="0">
                <a:latin typeface="Tw Cen MT" panose="020B0602020104020603" pitchFamily="34" charset="0"/>
                <a:ea typeface="Open Sans" panose="020B0606030504020204" pitchFamily="34" charset="0"/>
                <a:cs typeface="Open Sans" panose="020B0606030504020204" pitchFamily="34" charset="0"/>
              </a:rPr>
              <a:t>should:</a:t>
            </a:r>
          </a:p>
          <a:p>
            <a:pPr lvl="1" indent="-914400">
              <a:spcAft>
                <a:spcPts val="300"/>
              </a:spcAft>
            </a:pPr>
            <a:r>
              <a:rPr lang="en-US" sz="2800" b="1" dirty="0">
                <a:latin typeface="Tw Cen MT" panose="020B0602020104020603" pitchFamily="34" charset="0"/>
              </a:rPr>
              <a:t>	1.2: </a:t>
            </a:r>
            <a:r>
              <a:rPr lang="en-US" sz="2800" dirty="0">
                <a:latin typeface="Tw Cen MT" panose="020B0602020104020603" pitchFamily="34" charset="0"/>
              </a:rPr>
              <a:t>Establish </a:t>
            </a:r>
            <a:r>
              <a:rPr lang="en-US" sz="2800" dirty="0">
                <a:highlight>
                  <a:srgbClr val="C8E4F3"/>
                </a:highlight>
                <a:latin typeface="Tw Cen MT" panose="020B0602020104020603" pitchFamily="34" charset="0"/>
              </a:rPr>
              <a:t>compatibility and coordination </a:t>
            </a:r>
            <a:r>
              <a:rPr lang="en-US" sz="2800" dirty="0">
                <a:latin typeface="Tw Cen MT" panose="020B0602020104020603" pitchFamily="34" charset="0"/>
              </a:rPr>
              <a:t>of the ELAS with other district- and state-level systems of curriculum, instruction, assessment, professional learning, and accountability. </a:t>
            </a:r>
          </a:p>
          <a:p>
            <a:pPr lvl="1" indent="-914400">
              <a:spcAft>
                <a:spcPts val="300"/>
              </a:spcAft>
            </a:pPr>
            <a:r>
              <a:rPr lang="en-US" sz="2800" b="1" dirty="0">
                <a:latin typeface="Tw Cen MT" panose="020B0602020104020603" pitchFamily="34" charset="0"/>
              </a:rPr>
              <a:t>	1.3: </a:t>
            </a:r>
            <a:r>
              <a:rPr lang="en-US" sz="2800" dirty="0">
                <a:latin typeface="Tw Cen MT" panose="020B0602020104020603" pitchFamily="34" charset="0"/>
              </a:rPr>
              <a:t>Plan </a:t>
            </a:r>
            <a:r>
              <a:rPr lang="en-US" sz="2800" dirty="0">
                <a:highlight>
                  <a:srgbClr val="C8E4F3"/>
                </a:highlight>
                <a:latin typeface="Tw Cen MT" panose="020B0602020104020603" pitchFamily="34" charset="0"/>
              </a:rPr>
              <a:t>thoughtful strategies for engaging with families and the community </a:t>
            </a:r>
            <a:r>
              <a:rPr lang="en-US" sz="2800" dirty="0">
                <a:latin typeface="Tw Cen MT" panose="020B0602020104020603" pitchFamily="34" charset="0"/>
              </a:rPr>
              <a:t>as key participants in the ELAS process, both as contributors to and recipients of assessment data. </a:t>
            </a:r>
          </a:p>
          <a:p>
            <a:pPr lvl="1" indent="-914400">
              <a:spcAft>
                <a:spcPts val="300"/>
              </a:spcAft>
            </a:pPr>
            <a:r>
              <a:rPr lang="en-US" sz="2800" b="1" dirty="0">
                <a:latin typeface="Tw Cen MT" panose="020B0602020104020603" pitchFamily="34" charset="0"/>
              </a:rPr>
              <a:t>	1.4: </a:t>
            </a:r>
            <a:r>
              <a:rPr lang="en-US" sz="2800" dirty="0">
                <a:highlight>
                  <a:srgbClr val="C8E4F3"/>
                </a:highlight>
                <a:latin typeface="Tw Cen MT" panose="020B0602020104020603" pitchFamily="34" charset="0"/>
              </a:rPr>
              <a:t>Develop and adopt a logic model and theory of action </a:t>
            </a:r>
            <a:r>
              <a:rPr lang="en-US" sz="2800" dirty="0">
                <a:latin typeface="Tw Cen MT" panose="020B0602020104020603" pitchFamily="34" charset="0"/>
              </a:rPr>
              <a:t>for the structure, functioning, and evaluation of the proposed ELAS. </a:t>
            </a:r>
          </a:p>
        </p:txBody>
      </p:sp>
      <p:pic>
        <p:nvPicPr>
          <p:cNvPr id="4" name="Graphic 3" descr="Playbook">
            <a:extLst>
              <a:ext uri="{FF2B5EF4-FFF2-40B4-BE49-F238E27FC236}">
                <a16:creationId xmlns:a16="http://schemas.microsoft.com/office/drawing/2014/main" id="{1314A093-2E34-48F9-8293-430F1D364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7645" y="-55959"/>
            <a:ext cx="853339" cy="853339"/>
          </a:xfrm>
          <a:prstGeom prst="rect">
            <a:avLst/>
          </a:prstGeom>
        </p:spPr>
      </p:pic>
      <p:sp>
        <p:nvSpPr>
          <p:cNvPr id="3" name="Action Button: Go Forward or Next 2">
            <a:hlinkClick r:id="" action="ppaction://hlinkshowjump?jump=nextslide" highlightClick="1"/>
            <a:extLst>
              <a:ext uri="{FF2B5EF4-FFF2-40B4-BE49-F238E27FC236}">
                <a16:creationId xmlns:a16="http://schemas.microsoft.com/office/drawing/2014/main" id="{5FB60736-194F-4FE3-BF71-F1D28198CE85}"/>
              </a:ext>
            </a:extLst>
          </p:cNvPr>
          <p:cNvSpPr/>
          <p:nvPr/>
        </p:nvSpPr>
        <p:spPr>
          <a:xfrm>
            <a:off x="10787572" y="6023748"/>
            <a:ext cx="620145" cy="51693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978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3003-F3E6-44F5-AD2F-29BFE1CF7425}"/>
              </a:ext>
            </a:extLst>
          </p:cNvPr>
          <p:cNvSpPr txBox="1">
            <a:spLocks/>
          </p:cNvSpPr>
          <p:nvPr/>
        </p:nvSpPr>
        <p:spPr>
          <a:xfrm>
            <a:off x="0" y="0"/>
            <a:ext cx="12192000" cy="74295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365760"/>
            <a:r>
              <a:rPr lang="en-US" sz="3600" dirty="0">
                <a:solidFill>
                  <a:schemeClr val="bg1"/>
                </a:solidFill>
                <a:ea typeface="Open Sans Semibold" panose="020B0706030804020204" pitchFamily="34" charset="0"/>
                <a:cs typeface="Open Sans Semibold" panose="020B0706030804020204" pitchFamily="34" charset="0"/>
              </a:rPr>
              <a:t>Phase I – Planning and Design Recommendations</a:t>
            </a:r>
          </a:p>
        </p:txBody>
      </p:sp>
      <p:sp>
        <p:nvSpPr>
          <p:cNvPr id="11" name="Rectangle 10">
            <a:extLst>
              <a:ext uri="{FF2B5EF4-FFF2-40B4-BE49-F238E27FC236}">
                <a16:creationId xmlns:a16="http://schemas.microsoft.com/office/drawing/2014/main" id="{7165BAA1-2CA4-40E2-A1D8-B0E5198ABFF9}"/>
              </a:ext>
            </a:extLst>
          </p:cNvPr>
          <p:cNvSpPr/>
          <p:nvPr/>
        </p:nvSpPr>
        <p:spPr>
          <a:xfrm>
            <a:off x="322677" y="1015771"/>
            <a:ext cx="11727809" cy="5809283"/>
          </a:xfrm>
          <a:prstGeom prst="rect">
            <a:avLst/>
          </a:prstGeom>
        </p:spPr>
        <p:txBody>
          <a:bodyPr wrap="square">
            <a:spAutoFit/>
          </a:bodyPr>
          <a:lstStyle/>
          <a:p>
            <a:pPr>
              <a:spcAft>
                <a:spcPts val="300"/>
              </a:spcAft>
            </a:pPr>
            <a:r>
              <a:rPr lang="en-US" sz="2800" b="1" dirty="0">
                <a:latin typeface="Tw Cen MT" panose="020B0602020104020603" pitchFamily="34" charset="0"/>
                <a:ea typeface="Open Sans" panose="020B0606030504020204" pitchFamily="34" charset="0"/>
                <a:cs typeface="Open Sans" panose="020B0606030504020204" pitchFamily="34" charset="0"/>
              </a:rPr>
              <a:t>1.1. DISTRICT LEADERS </a:t>
            </a:r>
            <a:r>
              <a:rPr lang="en-US" sz="2800" dirty="0">
                <a:latin typeface="Tw Cen MT" panose="020B0602020104020603" pitchFamily="34" charset="0"/>
                <a:ea typeface="Open Sans" panose="020B0606030504020204" pitchFamily="34" charset="0"/>
                <a:cs typeface="Open Sans" panose="020B0606030504020204" pitchFamily="34" charset="0"/>
              </a:rPr>
              <a:t>should </a:t>
            </a:r>
            <a:r>
              <a:rPr lang="en-US" sz="2800" dirty="0">
                <a:highlight>
                  <a:srgbClr val="C8E4F3"/>
                </a:highlight>
                <a:latin typeface="Tw Cen MT" panose="020B0602020104020603" pitchFamily="34" charset="0"/>
                <a:ea typeface="Open Sans" panose="020B0606030504020204" pitchFamily="34" charset="0"/>
                <a:cs typeface="Open Sans" panose="020B0606030504020204" pitchFamily="34" charset="0"/>
              </a:rPr>
              <a:t>form an</a:t>
            </a:r>
            <a:r>
              <a:rPr lang="en-US" sz="2800" b="1" dirty="0">
                <a:highlight>
                  <a:srgbClr val="C8E4F3"/>
                </a:highlight>
                <a:latin typeface="Tw Cen MT" panose="020B0602020104020603" pitchFamily="34" charset="0"/>
                <a:ea typeface="Open Sans" panose="020B0606030504020204" pitchFamily="34" charset="0"/>
                <a:cs typeface="Open Sans" panose="020B0606030504020204" pitchFamily="34" charset="0"/>
              </a:rPr>
              <a:t> ELAS Leadership Team </a:t>
            </a:r>
            <a:r>
              <a:rPr lang="en-US" sz="2800" dirty="0">
                <a:latin typeface="Tw Cen MT" panose="020B0602020104020603" pitchFamily="34" charset="0"/>
                <a:ea typeface="Open Sans" panose="020B0606030504020204" pitchFamily="34" charset="0"/>
                <a:cs typeface="Open Sans" panose="020B0606030504020204" pitchFamily="34" charset="0"/>
              </a:rPr>
              <a:t>charged with guiding the Planning and Design, Implementation, and Support and Monitoring Phases of the ELAS.</a:t>
            </a:r>
          </a:p>
          <a:p>
            <a:pPr>
              <a:spcAft>
                <a:spcPts val="300"/>
              </a:spcAft>
            </a:pPr>
            <a:r>
              <a:rPr lang="en-US" sz="2800" dirty="0">
                <a:latin typeface="Tw Cen MT" panose="020B0602020104020603" pitchFamily="34" charset="0"/>
                <a:ea typeface="Open Sans" panose="020B0606030504020204" pitchFamily="34" charset="0"/>
                <a:cs typeface="Open Sans" panose="020B0606030504020204" pitchFamily="34" charset="0"/>
              </a:rPr>
              <a:t>The </a:t>
            </a:r>
            <a:r>
              <a:rPr lang="en-US" sz="2800" b="1" dirty="0">
                <a:latin typeface="Tw Cen MT" panose="020B0602020104020603" pitchFamily="34" charset="0"/>
                <a:ea typeface="Open Sans" panose="020B0606030504020204" pitchFamily="34" charset="0"/>
                <a:cs typeface="Open Sans" panose="020B0606030504020204" pitchFamily="34" charset="0"/>
              </a:rPr>
              <a:t>ELAS LEADERSHIP TEAM </a:t>
            </a:r>
            <a:r>
              <a:rPr lang="en-US" sz="2800" dirty="0">
                <a:latin typeface="Tw Cen MT" panose="020B0602020104020603" pitchFamily="34" charset="0"/>
                <a:ea typeface="Open Sans" panose="020B0606030504020204" pitchFamily="34" charset="0"/>
                <a:cs typeface="Open Sans" panose="020B0606030504020204" pitchFamily="34" charset="0"/>
              </a:rPr>
              <a:t>should: </a:t>
            </a:r>
            <a:r>
              <a:rPr lang="en-US" sz="2800" dirty="0">
                <a:solidFill>
                  <a:srgbClr val="8AC971"/>
                </a:solidFill>
                <a:latin typeface="Tw Cen MT" panose="020B0602020104020603" pitchFamily="34" charset="0"/>
                <a:ea typeface="Open Sans" panose="020B0606030504020204" pitchFamily="34" charset="0"/>
                <a:cs typeface="Open Sans" panose="020B0606030504020204" pitchFamily="34" charset="0"/>
              </a:rPr>
              <a:t>(continued) </a:t>
            </a:r>
          </a:p>
          <a:p>
            <a:pPr lvl="1" indent="-914400">
              <a:spcAft>
                <a:spcPts val="300"/>
              </a:spcAft>
            </a:pPr>
            <a:r>
              <a:rPr lang="en-US" sz="2800" b="1" dirty="0">
                <a:latin typeface="Tw Cen MT" panose="020B0602020104020603" pitchFamily="34" charset="0"/>
              </a:rPr>
              <a:t>	1.5: </a:t>
            </a:r>
            <a:r>
              <a:rPr lang="en-US" sz="2800" dirty="0">
                <a:highlight>
                  <a:srgbClr val="C8E4F3"/>
                </a:highlight>
                <a:latin typeface="Tw Cen MT" panose="020B0602020104020603" pitchFamily="34" charset="0"/>
              </a:rPr>
              <a:t>Identify the educational decisions</a:t>
            </a:r>
            <a:r>
              <a:rPr lang="en-US" sz="2800" dirty="0">
                <a:latin typeface="Tw Cen MT" panose="020B0602020104020603" pitchFamily="34" charset="0"/>
              </a:rPr>
              <a:t> to be made, </a:t>
            </a:r>
            <a:r>
              <a:rPr lang="en-US" sz="2800" dirty="0">
                <a:highlight>
                  <a:srgbClr val="C8E4F3"/>
                </a:highlight>
                <a:latin typeface="Tw Cen MT" panose="020B0602020104020603" pitchFamily="34" charset="0"/>
              </a:rPr>
              <a:t>assessment information needed </a:t>
            </a:r>
            <a:r>
              <a:rPr lang="en-US" sz="2800" dirty="0">
                <a:latin typeface="Tw Cen MT" panose="020B0602020104020603" pitchFamily="34" charset="0"/>
              </a:rPr>
              <a:t>to support those decisions, and the </a:t>
            </a:r>
            <a:r>
              <a:rPr lang="en-US" sz="2800" dirty="0">
                <a:highlight>
                  <a:srgbClr val="C8E4F3"/>
                </a:highlight>
                <a:latin typeface="Tw Cen MT" panose="020B0602020104020603" pitchFamily="34" charset="0"/>
              </a:rPr>
              <a:t>stakeholder(s)</a:t>
            </a:r>
            <a:r>
              <a:rPr lang="en-US" sz="2800" dirty="0">
                <a:latin typeface="Tw Cen MT" panose="020B0602020104020603" pitchFamily="34" charset="0"/>
              </a:rPr>
              <a:t> who will be making the decision(s). </a:t>
            </a:r>
          </a:p>
          <a:p>
            <a:pPr lvl="1" indent="-914400"/>
            <a:r>
              <a:rPr lang="en-US" sz="2800" b="1" dirty="0">
                <a:latin typeface="Tw Cen MT" panose="020B0602020104020603" pitchFamily="34" charset="0"/>
              </a:rPr>
              <a:t>	1.6: </a:t>
            </a:r>
            <a:r>
              <a:rPr lang="en-US" sz="2800" dirty="0">
                <a:highlight>
                  <a:srgbClr val="C8E4F3"/>
                </a:highlight>
                <a:latin typeface="Tw Cen MT" panose="020B0602020104020603" pitchFamily="34" charset="0"/>
              </a:rPr>
              <a:t>Construct a framework </a:t>
            </a:r>
            <a:r>
              <a:rPr lang="en-US" sz="2800" dirty="0">
                <a:latin typeface="Tw Cen MT" panose="020B0602020104020603" pitchFamily="34" charset="0"/>
              </a:rPr>
              <a:t>for the ELAS that includes clearly articulated relationships among the assessment tools and practices relative to a </a:t>
            </a:r>
            <a:r>
              <a:rPr lang="en-US" sz="2800" dirty="0">
                <a:highlight>
                  <a:srgbClr val="C8E4F3"/>
                </a:highlight>
                <a:latin typeface="Tw Cen MT" panose="020B0602020104020603" pitchFamily="34" charset="0"/>
              </a:rPr>
              <a:t>model of competency development in reading, writing, speaking, or listening. </a:t>
            </a:r>
          </a:p>
          <a:p>
            <a:pPr lvl="1" indent="-914400">
              <a:spcAft>
                <a:spcPts val="300"/>
              </a:spcAft>
            </a:pPr>
            <a:r>
              <a:rPr lang="en-US" sz="2800" b="1" dirty="0">
                <a:latin typeface="Tw Cen MT" panose="020B0602020104020603" pitchFamily="34" charset="0"/>
              </a:rPr>
              <a:t>	1.7: </a:t>
            </a:r>
            <a:r>
              <a:rPr lang="en-US" sz="2800" dirty="0">
                <a:latin typeface="Tw Cen MT" panose="020B0602020104020603" pitchFamily="34" charset="0"/>
              </a:rPr>
              <a:t>Use the framework to </a:t>
            </a:r>
            <a:r>
              <a:rPr lang="en-US" sz="2800" dirty="0">
                <a:highlight>
                  <a:srgbClr val="C8E4F3"/>
                </a:highlight>
                <a:latin typeface="Tw Cen MT" panose="020B0602020104020603" pitchFamily="34" charset="0"/>
              </a:rPr>
              <a:t>conduct an audit of all existing district- and school-level assessment tools and practices</a:t>
            </a:r>
            <a:r>
              <a:rPr lang="en-US" sz="2800" dirty="0">
                <a:latin typeface="Tw Cen MT" panose="020B0602020104020603" pitchFamily="34" charset="0"/>
              </a:rPr>
              <a:t> currently in use to determine whether they meet criteria for inclusion and should remain part of the system. </a:t>
            </a:r>
          </a:p>
        </p:txBody>
      </p:sp>
      <p:pic>
        <p:nvPicPr>
          <p:cNvPr id="4" name="Graphic 3" descr="Playbook">
            <a:extLst>
              <a:ext uri="{FF2B5EF4-FFF2-40B4-BE49-F238E27FC236}">
                <a16:creationId xmlns:a16="http://schemas.microsoft.com/office/drawing/2014/main" id="{1314A093-2E34-48F9-8293-430F1D364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7645" y="-55959"/>
            <a:ext cx="853339" cy="853339"/>
          </a:xfrm>
          <a:prstGeom prst="rect">
            <a:avLst/>
          </a:prstGeom>
        </p:spPr>
      </p:pic>
    </p:spTree>
    <p:custDataLst>
      <p:tags r:id="rId1"/>
    </p:custDataLst>
    <p:extLst>
      <p:ext uri="{BB962C8B-B14F-4D97-AF65-F5344CB8AC3E}">
        <p14:creationId xmlns:p14="http://schemas.microsoft.com/office/powerpoint/2010/main" val="228471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ABA51-A721-D147-8969-991A6E667325}"/>
              </a:ext>
            </a:extLst>
          </p:cNvPr>
          <p:cNvSpPr>
            <a:spLocks noGrp="1"/>
          </p:cNvSpPr>
          <p:nvPr>
            <p:ph idx="1"/>
          </p:nvPr>
        </p:nvSpPr>
        <p:spPr>
          <a:xfrm>
            <a:off x="4973184" y="647019"/>
            <a:ext cx="6172200" cy="4873625"/>
          </a:xfrm>
        </p:spPr>
        <p:txBody>
          <a:bodyPr/>
          <a:lstStyle/>
          <a:p>
            <a:pPr marL="0" indent="0">
              <a:buNone/>
            </a:pPr>
            <a:r>
              <a:rPr lang="en-US" b="1" dirty="0"/>
              <a:t>Principle 3</a:t>
            </a:r>
            <a:r>
              <a:rPr lang="en-US" dirty="0"/>
              <a:t>: </a:t>
            </a:r>
          </a:p>
          <a:p>
            <a:pPr marL="0" indent="0">
              <a:buNone/>
            </a:pPr>
            <a:r>
              <a:rPr lang="en-US" dirty="0"/>
              <a:t>The ELAS must reflect what we know from theory, research, and practice about LITERACY DEVELOPMENT.</a:t>
            </a:r>
            <a:r>
              <a:rPr lang="en-US" b="1" dirty="0"/>
              <a:t> </a:t>
            </a:r>
            <a:endParaRPr lang="en-US" dirty="0"/>
          </a:p>
          <a:p>
            <a:pPr marL="0" indent="0">
              <a:buNone/>
            </a:pPr>
            <a:endParaRPr lang="en-US" dirty="0"/>
          </a:p>
        </p:txBody>
      </p:sp>
      <p:sp>
        <p:nvSpPr>
          <p:cNvPr id="12" name="Title 1">
            <a:extLst>
              <a:ext uri="{FF2B5EF4-FFF2-40B4-BE49-F238E27FC236}">
                <a16:creationId xmlns:a16="http://schemas.microsoft.com/office/drawing/2014/main" id="{4BD5BC15-FE7B-4FC7-8919-7336FEA7DD43}"/>
              </a:ext>
            </a:extLst>
          </p:cNvPr>
          <p:cNvSpPr>
            <a:spLocks noGrp="1"/>
          </p:cNvSpPr>
          <p:nvPr>
            <p:ph type="title"/>
          </p:nvPr>
        </p:nvSpPr>
        <p:spPr>
          <a:xfrm>
            <a:off x="651555" y="647019"/>
            <a:ext cx="3932237" cy="1633448"/>
          </a:xfrm>
          <a:solidFill>
            <a:schemeClr val="accent3"/>
          </a:solidFill>
        </p:spPr>
        <p:txBody>
          <a:bodyPr anchor="ctr"/>
          <a:lstStyle/>
          <a:p>
            <a:r>
              <a:rPr lang="en-US" dirty="0">
                <a:solidFill>
                  <a:schemeClr val="bg1"/>
                </a:solidFill>
                <a:latin typeface="+mn-lt"/>
              </a:rPr>
              <a:t>Phase II</a:t>
            </a:r>
          </a:p>
        </p:txBody>
      </p:sp>
      <p:sp>
        <p:nvSpPr>
          <p:cNvPr id="13" name="Text Placeholder 3">
            <a:extLst>
              <a:ext uri="{FF2B5EF4-FFF2-40B4-BE49-F238E27FC236}">
                <a16:creationId xmlns:a16="http://schemas.microsoft.com/office/drawing/2014/main" id="{F03A1928-CC93-4931-BF7C-E2747A572991}"/>
              </a:ext>
            </a:extLst>
          </p:cNvPr>
          <p:cNvSpPr>
            <a:spLocks noGrp="1"/>
          </p:cNvSpPr>
          <p:nvPr>
            <p:ph type="body" sz="half" idx="2"/>
          </p:nvPr>
        </p:nvSpPr>
        <p:spPr>
          <a:xfrm>
            <a:off x="651555" y="2244837"/>
            <a:ext cx="3932237" cy="3208905"/>
          </a:xfrm>
          <a:solidFill>
            <a:schemeClr val="accent3"/>
          </a:solidFill>
        </p:spPr>
        <p:txBody>
          <a:bodyPr>
            <a:normAutofit/>
          </a:bodyPr>
          <a:lstStyle/>
          <a:p>
            <a:r>
              <a:rPr lang="en-US" sz="2800" dirty="0">
                <a:solidFill>
                  <a:schemeClr val="bg1"/>
                </a:solidFill>
              </a:rPr>
              <a:t>Implementing an Early Literacy Assessment System (ELAS)</a:t>
            </a:r>
          </a:p>
          <a:p>
            <a:endParaRPr lang="en-US" sz="2800" dirty="0">
              <a:solidFill>
                <a:schemeClr val="bg1"/>
              </a:solidFill>
            </a:endParaRPr>
          </a:p>
        </p:txBody>
      </p:sp>
      <p:pic>
        <p:nvPicPr>
          <p:cNvPr id="16" name="Graphic 15" descr="Gears">
            <a:extLst>
              <a:ext uri="{FF2B5EF4-FFF2-40B4-BE49-F238E27FC236}">
                <a16:creationId xmlns:a16="http://schemas.microsoft.com/office/drawing/2014/main" id="{01B55B05-0521-45BD-8A86-E1392F0767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139" y="849086"/>
            <a:ext cx="1121228" cy="1121228"/>
          </a:xfrm>
          <a:prstGeom prst="rect">
            <a:avLst/>
          </a:prstGeom>
        </p:spPr>
      </p:pic>
    </p:spTree>
    <p:custDataLst>
      <p:tags r:id="rId1"/>
    </p:custDataLst>
    <p:extLst>
      <p:ext uri="{BB962C8B-B14F-4D97-AF65-F5344CB8AC3E}">
        <p14:creationId xmlns:p14="http://schemas.microsoft.com/office/powerpoint/2010/main" val="172731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8AF-82D6-42EF-B772-36DC546D3834}"/>
              </a:ext>
            </a:extLst>
          </p:cNvPr>
          <p:cNvSpPr>
            <a:spLocks noGrp="1"/>
          </p:cNvSpPr>
          <p:nvPr>
            <p:ph type="title"/>
          </p:nvPr>
        </p:nvSpPr>
        <p:spPr>
          <a:xfrm>
            <a:off x="839788" y="169563"/>
            <a:ext cx="11352212" cy="1325563"/>
          </a:xfrm>
        </p:spPr>
        <p:txBody>
          <a:bodyPr>
            <a:normAutofit/>
          </a:bodyPr>
          <a:lstStyle/>
          <a:p>
            <a:r>
              <a:rPr lang="en-US" sz="4000" dirty="0"/>
              <a:t>Principle 3 –  Literacy Development and Learning</a:t>
            </a:r>
          </a:p>
        </p:txBody>
      </p:sp>
      <p:sp>
        <p:nvSpPr>
          <p:cNvPr id="12" name="Rectangle 11">
            <a:extLst>
              <a:ext uri="{FF2B5EF4-FFF2-40B4-BE49-F238E27FC236}">
                <a16:creationId xmlns:a16="http://schemas.microsoft.com/office/drawing/2014/main" id="{C3E99510-1237-441D-8821-F4475D375205}"/>
              </a:ext>
            </a:extLst>
          </p:cNvPr>
          <p:cNvSpPr/>
          <p:nvPr/>
        </p:nvSpPr>
        <p:spPr>
          <a:xfrm>
            <a:off x="261258" y="2162577"/>
            <a:ext cx="2817810" cy="200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100" dirty="0"/>
              <a:t>Developmentally sensitive</a:t>
            </a:r>
          </a:p>
        </p:txBody>
      </p:sp>
      <p:sp>
        <p:nvSpPr>
          <p:cNvPr id="13" name="Rectangle 12">
            <a:extLst>
              <a:ext uri="{FF2B5EF4-FFF2-40B4-BE49-F238E27FC236}">
                <a16:creationId xmlns:a16="http://schemas.microsoft.com/office/drawing/2014/main" id="{94F69781-0F29-4CEA-AA69-61B535E88F86}"/>
              </a:ext>
            </a:extLst>
          </p:cNvPr>
          <p:cNvSpPr/>
          <p:nvPr/>
        </p:nvSpPr>
        <p:spPr>
          <a:xfrm>
            <a:off x="3242475" y="2162577"/>
            <a:ext cx="2817810" cy="2008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r>
              <a:rPr lang="en-US" sz="2100"/>
              <a:t>Identifies receipt of quality instruction</a:t>
            </a:r>
            <a:endParaRPr lang="en-US" sz="2100" dirty="0"/>
          </a:p>
        </p:txBody>
      </p:sp>
      <p:sp>
        <p:nvSpPr>
          <p:cNvPr id="14" name="Rectangle 13">
            <a:extLst>
              <a:ext uri="{FF2B5EF4-FFF2-40B4-BE49-F238E27FC236}">
                <a16:creationId xmlns:a16="http://schemas.microsoft.com/office/drawing/2014/main" id="{5D5DAB5A-5920-4C2A-9167-10C2D5FFE78C}"/>
              </a:ext>
            </a:extLst>
          </p:cNvPr>
          <p:cNvSpPr/>
          <p:nvPr/>
        </p:nvSpPr>
        <p:spPr>
          <a:xfrm>
            <a:off x="6223692" y="2162577"/>
            <a:ext cx="2817810" cy="2008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lvl="1"/>
            <a:r>
              <a:rPr lang="en-US" sz="2100"/>
              <a:t>Identifies risk factors</a:t>
            </a:r>
            <a:endParaRPr lang="en-US" sz="2100" dirty="0"/>
          </a:p>
        </p:txBody>
      </p:sp>
      <p:sp>
        <p:nvSpPr>
          <p:cNvPr id="15" name="Rectangle 14">
            <a:extLst>
              <a:ext uri="{FF2B5EF4-FFF2-40B4-BE49-F238E27FC236}">
                <a16:creationId xmlns:a16="http://schemas.microsoft.com/office/drawing/2014/main" id="{B73381E9-5AD7-4D9A-8C52-561E528EA18A}"/>
              </a:ext>
            </a:extLst>
          </p:cNvPr>
          <p:cNvSpPr/>
          <p:nvPr/>
        </p:nvSpPr>
        <p:spPr>
          <a:xfrm>
            <a:off x="9204909" y="2162577"/>
            <a:ext cx="2817810" cy="20085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r>
              <a:rPr lang="en-US" sz="2100"/>
              <a:t>Yields information to equip teaching to strengths and challenges</a:t>
            </a:r>
            <a:endParaRPr lang="en-US" sz="2100" dirty="0"/>
          </a:p>
        </p:txBody>
      </p:sp>
      <p:sp>
        <p:nvSpPr>
          <p:cNvPr id="20" name="Rectangle 19">
            <a:extLst>
              <a:ext uri="{FF2B5EF4-FFF2-40B4-BE49-F238E27FC236}">
                <a16:creationId xmlns:a16="http://schemas.microsoft.com/office/drawing/2014/main" id="{43199B43-F6E8-4F37-8968-2FDD96DD272E}"/>
              </a:ext>
            </a:extLst>
          </p:cNvPr>
          <p:cNvSpPr/>
          <p:nvPr/>
        </p:nvSpPr>
        <p:spPr>
          <a:xfrm>
            <a:off x="261258" y="4490229"/>
            <a:ext cx="2817810" cy="2008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lvl="1"/>
            <a:r>
              <a:rPr lang="en-US" sz="2100" dirty="0"/>
              <a:t>Accounts for range of processes and factors explaining literacy achievement</a:t>
            </a:r>
          </a:p>
        </p:txBody>
      </p:sp>
      <p:sp>
        <p:nvSpPr>
          <p:cNvPr id="21" name="Rectangle 20">
            <a:extLst>
              <a:ext uri="{FF2B5EF4-FFF2-40B4-BE49-F238E27FC236}">
                <a16:creationId xmlns:a16="http://schemas.microsoft.com/office/drawing/2014/main" id="{835EF377-9990-46D0-A5EA-BC9E44A12593}"/>
              </a:ext>
            </a:extLst>
          </p:cNvPr>
          <p:cNvSpPr/>
          <p:nvPr/>
        </p:nvSpPr>
        <p:spPr>
          <a:xfrm>
            <a:off x="3242475" y="4512000"/>
            <a:ext cx="2817810" cy="20085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r>
              <a:rPr lang="en-US" sz="2100" dirty="0"/>
              <a:t>Considers complexity and dynamic development of comprehension</a:t>
            </a:r>
          </a:p>
        </p:txBody>
      </p:sp>
      <p:sp>
        <p:nvSpPr>
          <p:cNvPr id="22" name="Rectangle 21">
            <a:extLst>
              <a:ext uri="{FF2B5EF4-FFF2-40B4-BE49-F238E27FC236}">
                <a16:creationId xmlns:a16="http://schemas.microsoft.com/office/drawing/2014/main" id="{9732036B-3E0C-4620-A913-3BEB466A254B}"/>
              </a:ext>
            </a:extLst>
          </p:cNvPr>
          <p:cNvSpPr/>
          <p:nvPr/>
        </p:nvSpPr>
        <p:spPr>
          <a:xfrm>
            <a:off x="6223692" y="4512000"/>
            <a:ext cx="2817810" cy="2008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r>
              <a:rPr lang="en-US" sz="2100"/>
              <a:t>Capitalizes on student interests</a:t>
            </a:r>
            <a:endParaRPr lang="en-US" sz="2100" dirty="0"/>
          </a:p>
        </p:txBody>
      </p:sp>
      <p:sp>
        <p:nvSpPr>
          <p:cNvPr id="23" name="Rectangle 22">
            <a:extLst>
              <a:ext uri="{FF2B5EF4-FFF2-40B4-BE49-F238E27FC236}">
                <a16:creationId xmlns:a16="http://schemas.microsoft.com/office/drawing/2014/main" id="{2149E84F-EC37-4475-A4CC-DC999C2E1A4A}"/>
              </a:ext>
            </a:extLst>
          </p:cNvPr>
          <p:cNvSpPr/>
          <p:nvPr/>
        </p:nvSpPr>
        <p:spPr>
          <a:xfrm>
            <a:off x="9204909" y="4512000"/>
            <a:ext cx="2817810" cy="200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100"/>
              <a:t>Applies an asset orientation</a:t>
            </a:r>
            <a:endParaRPr lang="en-US" sz="2100" dirty="0"/>
          </a:p>
        </p:txBody>
      </p:sp>
      <p:sp>
        <p:nvSpPr>
          <p:cNvPr id="24" name="Rectangle 23">
            <a:extLst>
              <a:ext uri="{FF2B5EF4-FFF2-40B4-BE49-F238E27FC236}">
                <a16:creationId xmlns:a16="http://schemas.microsoft.com/office/drawing/2014/main" id="{856535DC-7394-409E-B576-F4A95A3A9245}"/>
              </a:ext>
            </a:extLst>
          </p:cNvPr>
          <p:cNvSpPr/>
          <p:nvPr/>
        </p:nvSpPr>
        <p:spPr>
          <a:xfrm>
            <a:off x="2554185" y="1239786"/>
            <a:ext cx="7360541" cy="707886"/>
          </a:xfrm>
          <a:prstGeom prst="rect">
            <a:avLst/>
          </a:prstGeom>
        </p:spPr>
        <p:txBody>
          <a:bodyPr wrap="none">
            <a:spAutoFit/>
          </a:bodyPr>
          <a:lstStyle/>
          <a:p>
            <a:r>
              <a:rPr lang="en-US" sz="4000" dirty="0">
                <a:solidFill>
                  <a:schemeClr val="tx2"/>
                </a:solidFill>
              </a:rPr>
              <a:t>Eight required features of an ELAS:</a:t>
            </a:r>
          </a:p>
        </p:txBody>
      </p:sp>
      <p:sp>
        <p:nvSpPr>
          <p:cNvPr id="27" name="Oval 26">
            <a:extLst>
              <a:ext uri="{FF2B5EF4-FFF2-40B4-BE49-F238E27FC236}">
                <a16:creationId xmlns:a16="http://schemas.microsoft.com/office/drawing/2014/main" id="{5DB143ED-BA3B-49A9-B0E0-E40135FBB0E6}"/>
              </a:ext>
            </a:extLst>
          </p:cNvPr>
          <p:cNvSpPr/>
          <p:nvPr/>
        </p:nvSpPr>
        <p:spPr>
          <a:xfrm>
            <a:off x="82560" y="1960163"/>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1</a:t>
            </a:r>
          </a:p>
        </p:txBody>
      </p:sp>
      <p:sp>
        <p:nvSpPr>
          <p:cNvPr id="28" name="Oval 27">
            <a:extLst>
              <a:ext uri="{FF2B5EF4-FFF2-40B4-BE49-F238E27FC236}">
                <a16:creationId xmlns:a16="http://schemas.microsoft.com/office/drawing/2014/main" id="{5FB816FF-EEA1-40C5-B859-CB08F6F125A6}"/>
              </a:ext>
            </a:extLst>
          </p:cNvPr>
          <p:cNvSpPr/>
          <p:nvPr/>
        </p:nvSpPr>
        <p:spPr>
          <a:xfrm>
            <a:off x="3112702" y="2003906"/>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2</a:t>
            </a:r>
          </a:p>
        </p:txBody>
      </p:sp>
      <p:sp>
        <p:nvSpPr>
          <p:cNvPr id="29" name="Oval 28">
            <a:extLst>
              <a:ext uri="{FF2B5EF4-FFF2-40B4-BE49-F238E27FC236}">
                <a16:creationId xmlns:a16="http://schemas.microsoft.com/office/drawing/2014/main" id="{81513370-BDC4-43CD-89EA-427B8B35A1D8}"/>
              </a:ext>
            </a:extLst>
          </p:cNvPr>
          <p:cNvSpPr/>
          <p:nvPr/>
        </p:nvSpPr>
        <p:spPr>
          <a:xfrm>
            <a:off x="6142844" y="1960163"/>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3</a:t>
            </a:r>
          </a:p>
        </p:txBody>
      </p:sp>
      <p:sp>
        <p:nvSpPr>
          <p:cNvPr id="30" name="Oval 29">
            <a:extLst>
              <a:ext uri="{FF2B5EF4-FFF2-40B4-BE49-F238E27FC236}">
                <a16:creationId xmlns:a16="http://schemas.microsoft.com/office/drawing/2014/main" id="{2ACAFCBF-AE9A-42A9-8B2B-F8419FCCCF6D}"/>
              </a:ext>
            </a:extLst>
          </p:cNvPr>
          <p:cNvSpPr/>
          <p:nvPr/>
        </p:nvSpPr>
        <p:spPr>
          <a:xfrm>
            <a:off x="9091768" y="2003905"/>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4</a:t>
            </a:r>
          </a:p>
        </p:txBody>
      </p:sp>
      <p:sp>
        <p:nvSpPr>
          <p:cNvPr id="31" name="Oval 30">
            <a:extLst>
              <a:ext uri="{FF2B5EF4-FFF2-40B4-BE49-F238E27FC236}">
                <a16:creationId xmlns:a16="http://schemas.microsoft.com/office/drawing/2014/main" id="{97F6CAD4-46EC-482D-88FE-34EEAD9AF468}"/>
              </a:ext>
            </a:extLst>
          </p:cNvPr>
          <p:cNvSpPr/>
          <p:nvPr/>
        </p:nvSpPr>
        <p:spPr>
          <a:xfrm>
            <a:off x="97851" y="4383135"/>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5</a:t>
            </a:r>
          </a:p>
        </p:txBody>
      </p:sp>
      <p:sp>
        <p:nvSpPr>
          <p:cNvPr id="32" name="Oval 31">
            <a:extLst>
              <a:ext uri="{FF2B5EF4-FFF2-40B4-BE49-F238E27FC236}">
                <a16:creationId xmlns:a16="http://schemas.microsoft.com/office/drawing/2014/main" id="{8FEAE17F-5D93-492C-91AB-4B69D1D66843}"/>
              </a:ext>
            </a:extLst>
          </p:cNvPr>
          <p:cNvSpPr/>
          <p:nvPr/>
        </p:nvSpPr>
        <p:spPr>
          <a:xfrm>
            <a:off x="3127873" y="4383134"/>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6</a:t>
            </a:r>
          </a:p>
        </p:txBody>
      </p:sp>
      <p:sp>
        <p:nvSpPr>
          <p:cNvPr id="33" name="Oval 32">
            <a:extLst>
              <a:ext uri="{FF2B5EF4-FFF2-40B4-BE49-F238E27FC236}">
                <a16:creationId xmlns:a16="http://schemas.microsoft.com/office/drawing/2014/main" id="{1F3672B4-F882-404E-B226-A8A970406397}"/>
              </a:ext>
            </a:extLst>
          </p:cNvPr>
          <p:cNvSpPr/>
          <p:nvPr/>
        </p:nvSpPr>
        <p:spPr>
          <a:xfrm>
            <a:off x="6141133" y="4383134"/>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7</a:t>
            </a:r>
          </a:p>
        </p:txBody>
      </p:sp>
      <p:sp>
        <p:nvSpPr>
          <p:cNvPr id="34" name="Oval 33">
            <a:extLst>
              <a:ext uri="{FF2B5EF4-FFF2-40B4-BE49-F238E27FC236}">
                <a16:creationId xmlns:a16="http://schemas.microsoft.com/office/drawing/2014/main" id="{B28E63F7-FCE2-45EF-B0D0-E867517C17F2}"/>
              </a:ext>
            </a:extLst>
          </p:cNvPr>
          <p:cNvSpPr/>
          <p:nvPr/>
        </p:nvSpPr>
        <p:spPr>
          <a:xfrm>
            <a:off x="9091768" y="4383134"/>
            <a:ext cx="609600" cy="489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8</a:t>
            </a:r>
          </a:p>
        </p:txBody>
      </p:sp>
    </p:spTree>
    <p:custDataLst>
      <p:tags r:id="rId1"/>
    </p:custDataLst>
    <p:extLst>
      <p:ext uri="{BB962C8B-B14F-4D97-AF65-F5344CB8AC3E}">
        <p14:creationId xmlns:p14="http://schemas.microsoft.com/office/powerpoint/2010/main" val="156826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ABA51-A721-D147-8969-991A6E667325}"/>
              </a:ext>
            </a:extLst>
          </p:cNvPr>
          <p:cNvSpPr>
            <a:spLocks noGrp="1"/>
          </p:cNvSpPr>
          <p:nvPr>
            <p:ph idx="1"/>
          </p:nvPr>
        </p:nvSpPr>
        <p:spPr>
          <a:xfrm>
            <a:off x="4994955" y="647019"/>
            <a:ext cx="6172200" cy="4873625"/>
          </a:xfrm>
        </p:spPr>
        <p:txBody>
          <a:bodyPr/>
          <a:lstStyle/>
          <a:p>
            <a:pPr marL="0" indent="0">
              <a:buNone/>
            </a:pPr>
            <a:r>
              <a:rPr lang="en-US" b="1" dirty="0"/>
              <a:t>Principle 4</a:t>
            </a:r>
            <a:r>
              <a:rPr lang="en-US" dirty="0"/>
              <a:t>: </a:t>
            </a:r>
          </a:p>
          <a:p>
            <a:pPr marL="0" indent="0">
              <a:buNone/>
            </a:pPr>
            <a:r>
              <a:rPr lang="en-US" dirty="0"/>
              <a:t>The ELAS must reflect what we know about the PURPOSES, USERS, AND TECHNICAL ADEQUACY OF EARLY LITERACY ASSESSMENTS.</a:t>
            </a:r>
          </a:p>
          <a:p>
            <a:pPr marL="0" indent="0">
              <a:buNone/>
            </a:pPr>
            <a:endParaRPr lang="en-US" dirty="0"/>
          </a:p>
        </p:txBody>
      </p:sp>
      <p:sp>
        <p:nvSpPr>
          <p:cNvPr id="9" name="Title 1">
            <a:extLst>
              <a:ext uri="{FF2B5EF4-FFF2-40B4-BE49-F238E27FC236}">
                <a16:creationId xmlns:a16="http://schemas.microsoft.com/office/drawing/2014/main" id="{3F82CF70-2462-4382-99F7-26E42EC089A7}"/>
              </a:ext>
            </a:extLst>
          </p:cNvPr>
          <p:cNvSpPr>
            <a:spLocks noGrp="1"/>
          </p:cNvSpPr>
          <p:nvPr>
            <p:ph type="title"/>
          </p:nvPr>
        </p:nvSpPr>
        <p:spPr>
          <a:xfrm>
            <a:off x="651555" y="647019"/>
            <a:ext cx="3932237" cy="1633448"/>
          </a:xfrm>
          <a:solidFill>
            <a:schemeClr val="accent3"/>
          </a:solidFill>
        </p:spPr>
        <p:txBody>
          <a:bodyPr anchor="ctr"/>
          <a:lstStyle/>
          <a:p>
            <a:r>
              <a:rPr lang="en-US" dirty="0">
                <a:solidFill>
                  <a:schemeClr val="bg1"/>
                </a:solidFill>
                <a:latin typeface="+mn-lt"/>
              </a:rPr>
              <a:t>Phase II</a:t>
            </a:r>
          </a:p>
        </p:txBody>
      </p:sp>
      <p:sp>
        <p:nvSpPr>
          <p:cNvPr id="10" name="Text Placeholder 3">
            <a:extLst>
              <a:ext uri="{FF2B5EF4-FFF2-40B4-BE49-F238E27FC236}">
                <a16:creationId xmlns:a16="http://schemas.microsoft.com/office/drawing/2014/main" id="{A16F624F-BB8B-4296-9855-8DC44F61F2C8}"/>
              </a:ext>
            </a:extLst>
          </p:cNvPr>
          <p:cNvSpPr>
            <a:spLocks noGrp="1"/>
          </p:cNvSpPr>
          <p:nvPr>
            <p:ph type="body" sz="half" idx="2"/>
          </p:nvPr>
        </p:nvSpPr>
        <p:spPr>
          <a:xfrm>
            <a:off x="651555" y="2244837"/>
            <a:ext cx="3932237" cy="3208905"/>
          </a:xfrm>
          <a:solidFill>
            <a:schemeClr val="accent3"/>
          </a:solidFill>
        </p:spPr>
        <p:txBody>
          <a:bodyPr>
            <a:normAutofit/>
          </a:bodyPr>
          <a:lstStyle/>
          <a:p>
            <a:r>
              <a:rPr lang="en-US" sz="2800" dirty="0">
                <a:solidFill>
                  <a:schemeClr val="bg1"/>
                </a:solidFill>
              </a:rPr>
              <a:t>Implementing an Early Literacy Assessment System (ELAS)</a:t>
            </a:r>
          </a:p>
          <a:p>
            <a:endParaRPr lang="en-US" sz="2800" dirty="0">
              <a:solidFill>
                <a:schemeClr val="bg1"/>
              </a:solidFill>
            </a:endParaRPr>
          </a:p>
        </p:txBody>
      </p:sp>
      <p:pic>
        <p:nvPicPr>
          <p:cNvPr id="11" name="Graphic 10" descr="Gears">
            <a:extLst>
              <a:ext uri="{FF2B5EF4-FFF2-40B4-BE49-F238E27FC236}">
                <a16:creationId xmlns:a16="http://schemas.microsoft.com/office/drawing/2014/main" id="{546EC739-51CE-4FCD-BA76-D0C48C6FF7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139" y="849086"/>
            <a:ext cx="1121228" cy="1121228"/>
          </a:xfrm>
          <a:prstGeom prst="rect">
            <a:avLst/>
          </a:prstGeom>
        </p:spPr>
      </p:pic>
    </p:spTree>
    <p:custDataLst>
      <p:tags r:id="rId1"/>
    </p:custDataLst>
    <p:extLst>
      <p:ext uri="{BB962C8B-B14F-4D97-AF65-F5344CB8AC3E}">
        <p14:creationId xmlns:p14="http://schemas.microsoft.com/office/powerpoint/2010/main" val="1663870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8AF-82D6-42EF-B772-36DC546D3834}"/>
              </a:ext>
            </a:extLst>
          </p:cNvPr>
          <p:cNvSpPr>
            <a:spLocks noGrp="1"/>
          </p:cNvSpPr>
          <p:nvPr>
            <p:ph type="title"/>
          </p:nvPr>
        </p:nvSpPr>
        <p:spPr>
          <a:xfrm>
            <a:off x="839788" y="165982"/>
            <a:ext cx="10515600" cy="1325563"/>
          </a:xfrm>
        </p:spPr>
        <p:txBody>
          <a:bodyPr>
            <a:normAutofit/>
          </a:bodyPr>
          <a:lstStyle/>
          <a:p>
            <a:r>
              <a:rPr lang="en-US" dirty="0"/>
              <a:t>Principle 4 – Purposes, Users &amp; Technical </a:t>
            </a:r>
            <a:br>
              <a:rPr lang="en-US" dirty="0"/>
            </a:br>
            <a:r>
              <a:rPr lang="en-US" dirty="0"/>
              <a:t>Adequacy of Assessment</a:t>
            </a:r>
          </a:p>
        </p:txBody>
      </p:sp>
      <p:sp>
        <p:nvSpPr>
          <p:cNvPr id="6" name="Content Placeholder 5">
            <a:extLst>
              <a:ext uri="{FF2B5EF4-FFF2-40B4-BE49-F238E27FC236}">
                <a16:creationId xmlns:a16="http://schemas.microsoft.com/office/drawing/2014/main" id="{2F0475CA-100A-314A-BA04-B2AE66AC761C}"/>
              </a:ext>
            </a:extLst>
          </p:cNvPr>
          <p:cNvSpPr>
            <a:spLocks noGrp="1"/>
          </p:cNvSpPr>
          <p:nvPr>
            <p:ph sz="quarter" idx="4"/>
          </p:nvPr>
        </p:nvSpPr>
        <p:spPr>
          <a:xfrm>
            <a:off x="6187015" y="4167909"/>
            <a:ext cx="5183188" cy="2438805"/>
          </a:xfrm>
          <a:solidFill>
            <a:schemeClr val="accent5">
              <a:lumMod val="20000"/>
              <a:lumOff val="80000"/>
            </a:schemeClr>
          </a:solidFill>
          <a:ln w="12700">
            <a:noFill/>
          </a:ln>
        </p:spPr>
        <p:txBody>
          <a:bodyPr>
            <a:normAutofit/>
          </a:bodyPr>
          <a:lstStyle/>
          <a:p>
            <a:pPr marL="0" indent="0">
              <a:buNone/>
            </a:pPr>
            <a:r>
              <a:rPr lang="en-US" dirty="0"/>
              <a:t>All of this happens within the context of literacy domains</a:t>
            </a:r>
          </a:p>
        </p:txBody>
      </p:sp>
      <p:sp>
        <p:nvSpPr>
          <p:cNvPr id="11" name="Rectangle 10">
            <a:extLst>
              <a:ext uri="{FF2B5EF4-FFF2-40B4-BE49-F238E27FC236}">
                <a16:creationId xmlns:a16="http://schemas.microsoft.com/office/drawing/2014/main" id="{32A34891-DF00-4F0E-9BF1-3E0D41626B45}"/>
              </a:ext>
            </a:extLst>
          </p:cNvPr>
          <p:cNvSpPr/>
          <p:nvPr/>
        </p:nvSpPr>
        <p:spPr>
          <a:xfrm>
            <a:off x="838200" y="1513121"/>
            <a:ext cx="5152347" cy="2438806"/>
          </a:xfrm>
          <a:prstGeom prst="rect">
            <a:avLst/>
          </a:prstGeom>
          <a:solidFill>
            <a:srgbClr val="CAE9E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2"/>
                </a:solidFill>
              </a:rPr>
              <a:t>A balanced assessment system includes:</a:t>
            </a:r>
          </a:p>
        </p:txBody>
      </p:sp>
      <p:sp>
        <p:nvSpPr>
          <p:cNvPr id="12" name="Rectangle 11">
            <a:extLst>
              <a:ext uri="{FF2B5EF4-FFF2-40B4-BE49-F238E27FC236}">
                <a16:creationId xmlns:a16="http://schemas.microsoft.com/office/drawing/2014/main" id="{565AD5E2-DABA-4293-9D28-738F2ED964F6}"/>
              </a:ext>
            </a:extLst>
          </p:cNvPr>
          <p:cNvSpPr/>
          <p:nvPr/>
        </p:nvSpPr>
        <p:spPr>
          <a:xfrm>
            <a:off x="6187015" y="1513120"/>
            <a:ext cx="5195890" cy="2438805"/>
          </a:xfrm>
          <a:prstGeom prst="rect">
            <a:avLst/>
          </a:prstGeom>
          <a:solidFill>
            <a:srgbClr val="C8E4F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2"/>
                </a:solidFill>
              </a:rPr>
              <a:t>Factors to consider when choosing assessment tools and practices</a:t>
            </a:r>
          </a:p>
          <a:p>
            <a:endParaRPr lang="en-US" sz="2400" dirty="0">
              <a:solidFill>
                <a:schemeClr val="tx2"/>
              </a:solidFill>
            </a:endParaRPr>
          </a:p>
        </p:txBody>
      </p:sp>
      <p:sp>
        <p:nvSpPr>
          <p:cNvPr id="13" name="Rectangle 12">
            <a:extLst>
              <a:ext uri="{FF2B5EF4-FFF2-40B4-BE49-F238E27FC236}">
                <a16:creationId xmlns:a16="http://schemas.microsoft.com/office/drawing/2014/main" id="{696310B0-5076-4FC7-A55B-6814A184DCAA}"/>
              </a:ext>
            </a:extLst>
          </p:cNvPr>
          <p:cNvSpPr/>
          <p:nvPr/>
        </p:nvSpPr>
        <p:spPr>
          <a:xfrm>
            <a:off x="845528" y="4167909"/>
            <a:ext cx="5141464" cy="2438805"/>
          </a:xfrm>
          <a:prstGeom prst="rect">
            <a:avLst/>
          </a:prstGeom>
          <a:solidFill>
            <a:srgbClr val="D4DDE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2"/>
                </a:solidFill>
              </a:rPr>
              <a:t>The formative assessment process involves teachers and students and occurs during the learning process</a:t>
            </a:r>
          </a:p>
          <a:p>
            <a:pPr algn="ctr"/>
            <a:endParaRPr lang="en-US" sz="2400" b="1" dirty="0">
              <a:solidFill>
                <a:schemeClr val="tx2"/>
              </a:solidFill>
            </a:endParaRPr>
          </a:p>
        </p:txBody>
      </p:sp>
      <p:sp>
        <p:nvSpPr>
          <p:cNvPr id="7" name="TextBox 6">
            <a:extLst>
              <a:ext uri="{FF2B5EF4-FFF2-40B4-BE49-F238E27FC236}">
                <a16:creationId xmlns:a16="http://schemas.microsoft.com/office/drawing/2014/main" id="{7D4B5F5A-635C-43EA-A5AF-C682FAC68026}"/>
              </a:ext>
            </a:extLst>
          </p:cNvPr>
          <p:cNvSpPr txBox="1"/>
          <p:nvPr/>
        </p:nvSpPr>
        <p:spPr>
          <a:xfrm>
            <a:off x="936432" y="2363190"/>
            <a:ext cx="2367771" cy="369332"/>
          </a:xfrm>
          <a:prstGeom prst="rect">
            <a:avLst/>
          </a:prstGeom>
          <a:solidFill>
            <a:schemeClr val="accent2"/>
          </a:solidFill>
          <a:ln>
            <a:solidFill>
              <a:srgbClr val="01A793"/>
            </a:solidFill>
          </a:ln>
        </p:spPr>
        <p:txBody>
          <a:bodyPr wrap="square" rtlCol="0">
            <a:spAutoFit/>
          </a:bodyPr>
          <a:lstStyle/>
          <a:p>
            <a:pPr algn="ctr"/>
            <a:r>
              <a:rPr lang="en-US" dirty="0">
                <a:solidFill>
                  <a:schemeClr val="bg1"/>
                </a:solidFill>
              </a:rPr>
              <a:t>Assessment </a:t>
            </a:r>
            <a:r>
              <a:rPr lang="en-US" b="1" i="1" dirty="0">
                <a:solidFill>
                  <a:schemeClr val="bg1"/>
                </a:solidFill>
              </a:rPr>
              <a:t>for</a:t>
            </a:r>
            <a:r>
              <a:rPr lang="en-US" dirty="0">
                <a:solidFill>
                  <a:schemeClr val="bg1"/>
                </a:solidFill>
              </a:rPr>
              <a:t> Learning</a:t>
            </a:r>
          </a:p>
        </p:txBody>
      </p:sp>
      <p:sp>
        <p:nvSpPr>
          <p:cNvPr id="8" name="TextBox 7">
            <a:extLst>
              <a:ext uri="{FF2B5EF4-FFF2-40B4-BE49-F238E27FC236}">
                <a16:creationId xmlns:a16="http://schemas.microsoft.com/office/drawing/2014/main" id="{B995C847-DEB9-4E05-8E0D-E0167F081111}"/>
              </a:ext>
            </a:extLst>
          </p:cNvPr>
          <p:cNvSpPr txBox="1"/>
          <p:nvPr/>
        </p:nvSpPr>
        <p:spPr>
          <a:xfrm>
            <a:off x="3500671" y="2363190"/>
            <a:ext cx="2367771" cy="369332"/>
          </a:xfrm>
          <a:prstGeom prst="rect">
            <a:avLst/>
          </a:prstGeom>
          <a:solidFill>
            <a:schemeClr val="accent3"/>
          </a:solidFill>
          <a:ln>
            <a:solidFill>
              <a:schemeClr val="accent3"/>
            </a:solidFill>
          </a:ln>
        </p:spPr>
        <p:txBody>
          <a:bodyPr wrap="square" rtlCol="0">
            <a:spAutoFit/>
          </a:bodyPr>
          <a:lstStyle/>
          <a:p>
            <a:pPr algn="ctr"/>
            <a:r>
              <a:rPr lang="en-US" dirty="0">
                <a:solidFill>
                  <a:schemeClr val="bg1"/>
                </a:solidFill>
              </a:rPr>
              <a:t>Assessment </a:t>
            </a:r>
            <a:r>
              <a:rPr lang="en-US" b="1" i="1" dirty="0">
                <a:solidFill>
                  <a:schemeClr val="bg1"/>
                </a:solidFill>
              </a:rPr>
              <a:t>of</a:t>
            </a:r>
            <a:r>
              <a:rPr lang="en-US" dirty="0">
                <a:solidFill>
                  <a:schemeClr val="bg1"/>
                </a:solidFill>
              </a:rPr>
              <a:t> Learning</a:t>
            </a:r>
          </a:p>
        </p:txBody>
      </p:sp>
      <p:sp>
        <p:nvSpPr>
          <p:cNvPr id="9" name="Isosceles Triangle 8">
            <a:extLst>
              <a:ext uri="{FF2B5EF4-FFF2-40B4-BE49-F238E27FC236}">
                <a16:creationId xmlns:a16="http://schemas.microsoft.com/office/drawing/2014/main" id="{9CDBDC61-4584-46FD-94E2-9AC330A74E35}"/>
              </a:ext>
            </a:extLst>
          </p:cNvPr>
          <p:cNvSpPr/>
          <p:nvPr/>
        </p:nvSpPr>
        <p:spPr>
          <a:xfrm>
            <a:off x="3114547" y="3345007"/>
            <a:ext cx="599651" cy="475167"/>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7DBDD1B-0B1E-4DAC-BBDA-3FC272A43D07}"/>
              </a:ext>
            </a:extLst>
          </p:cNvPr>
          <p:cNvSpPr/>
          <p:nvPr/>
        </p:nvSpPr>
        <p:spPr>
          <a:xfrm>
            <a:off x="1644735" y="2952516"/>
            <a:ext cx="3539273" cy="3530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F1EE3F-CBE2-4BB4-B854-65A0445805D8}"/>
              </a:ext>
            </a:extLst>
          </p:cNvPr>
          <p:cNvSpPr txBox="1"/>
          <p:nvPr/>
        </p:nvSpPr>
        <p:spPr>
          <a:xfrm>
            <a:off x="1644735" y="2975675"/>
            <a:ext cx="3539273" cy="369332"/>
          </a:xfrm>
          <a:prstGeom prst="rect">
            <a:avLst/>
          </a:prstGeom>
          <a:noFill/>
        </p:spPr>
        <p:txBody>
          <a:bodyPr wrap="square" rtlCol="0">
            <a:spAutoFit/>
          </a:bodyPr>
          <a:lstStyle/>
          <a:p>
            <a:pPr algn="ctr"/>
            <a:r>
              <a:rPr lang="en-US" b="1" dirty="0">
                <a:solidFill>
                  <a:schemeClr val="bg1"/>
                </a:solidFill>
              </a:rPr>
              <a:t>SYSTEM OF ASSESSMENTS</a:t>
            </a:r>
          </a:p>
        </p:txBody>
      </p:sp>
      <p:sp>
        <p:nvSpPr>
          <p:cNvPr id="3" name="TextBox 2">
            <a:extLst>
              <a:ext uri="{FF2B5EF4-FFF2-40B4-BE49-F238E27FC236}">
                <a16:creationId xmlns:a16="http://schemas.microsoft.com/office/drawing/2014/main" id="{D046ABB5-858C-4788-9C3D-2AB5C312D113}"/>
              </a:ext>
            </a:extLst>
          </p:cNvPr>
          <p:cNvSpPr txBox="1"/>
          <p:nvPr/>
        </p:nvSpPr>
        <p:spPr>
          <a:xfrm>
            <a:off x="6422835" y="3171231"/>
            <a:ext cx="826266" cy="369332"/>
          </a:xfrm>
          <a:prstGeom prst="rect">
            <a:avLst/>
          </a:prstGeom>
          <a:noFill/>
        </p:spPr>
        <p:txBody>
          <a:bodyPr wrap="square" rtlCol="0">
            <a:spAutoFit/>
          </a:bodyPr>
          <a:lstStyle/>
          <a:p>
            <a:r>
              <a:rPr lang="en-US" dirty="0">
                <a:solidFill>
                  <a:schemeClr val="tx2"/>
                </a:solidFill>
              </a:rPr>
              <a:t>Users</a:t>
            </a:r>
          </a:p>
        </p:txBody>
      </p:sp>
      <p:sp>
        <p:nvSpPr>
          <p:cNvPr id="15" name="TextBox 14">
            <a:extLst>
              <a:ext uri="{FF2B5EF4-FFF2-40B4-BE49-F238E27FC236}">
                <a16:creationId xmlns:a16="http://schemas.microsoft.com/office/drawing/2014/main" id="{ED4B2E1F-BC7F-4EC3-A4B8-B8D6E07CB1E8}"/>
              </a:ext>
            </a:extLst>
          </p:cNvPr>
          <p:cNvSpPr txBox="1"/>
          <p:nvPr/>
        </p:nvSpPr>
        <p:spPr>
          <a:xfrm>
            <a:off x="7524091" y="3171231"/>
            <a:ext cx="1119478" cy="369332"/>
          </a:xfrm>
          <a:prstGeom prst="rect">
            <a:avLst/>
          </a:prstGeom>
          <a:noFill/>
        </p:spPr>
        <p:txBody>
          <a:bodyPr wrap="square" rtlCol="0">
            <a:spAutoFit/>
          </a:bodyPr>
          <a:lstStyle/>
          <a:p>
            <a:r>
              <a:rPr lang="en-US" dirty="0">
                <a:solidFill>
                  <a:schemeClr val="tx2"/>
                </a:solidFill>
              </a:rPr>
              <a:t>Decisions</a:t>
            </a:r>
          </a:p>
        </p:txBody>
      </p:sp>
      <p:sp>
        <p:nvSpPr>
          <p:cNvPr id="16" name="TextBox 15">
            <a:extLst>
              <a:ext uri="{FF2B5EF4-FFF2-40B4-BE49-F238E27FC236}">
                <a16:creationId xmlns:a16="http://schemas.microsoft.com/office/drawing/2014/main" id="{0338CBC2-4743-4905-9B10-2EE69230ABE1}"/>
              </a:ext>
            </a:extLst>
          </p:cNvPr>
          <p:cNvSpPr txBox="1"/>
          <p:nvPr/>
        </p:nvSpPr>
        <p:spPr>
          <a:xfrm>
            <a:off x="8918559" y="3171231"/>
            <a:ext cx="1119478" cy="646331"/>
          </a:xfrm>
          <a:prstGeom prst="rect">
            <a:avLst/>
          </a:prstGeom>
          <a:noFill/>
        </p:spPr>
        <p:txBody>
          <a:bodyPr wrap="square" rtlCol="0">
            <a:spAutoFit/>
          </a:bodyPr>
          <a:lstStyle/>
          <a:p>
            <a:r>
              <a:rPr lang="en-US" dirty="0">
                <a:solidFill>
                  <a:schemeClr val="tx2"/>
                </a:solidFill>
              </a:rPr>
              <a:t>Technical Adequacy</a:t>
            </a:r>
          </a:p>
        </p:txBody>
      </p:sp>
      <p:sp>
        <p:nvSpPr>
          <p:cNvPr id="17" name="TextBox 16">
            <a:extLst>
              <a:ext uri="{FF2B5EF4-FFF2-40B4-BE49-F238E27FC236}">
                <a16:creationId xmlns:a16="http://schemas.microsoft.com/office/drawing/2014/main" id="{305F270D-90FB-4CDE-AF26-CBB1A95AD01B}"/>
              </a:ext>
            </a:extLst>
          </p:cNvPr>
          <p:cNvSpPr txBox="1"/>
          <p:nvPr/>
        </p:nvSpPr>
        <p:spPr>
          <a:xfrm>
            <a:off x="10313028" y="3171231"/>
            <a:ext cx="943900" cy="369332"/>
          </a:xfrm>
          <a:prstGeom prst="rect">
            <a:avLst/>
          </a:prstGeom>
          <a:noFill/>
        </p:spPr>
        <p:txBody>
          <a:bodyPr wrap="square" rtlCol="0">
            <a:spAutoFit/>
          </a:bodyPr>
          <a:lstStyle/>
          <a:p>
            <a:r>
              <a:rPr lang="en-US" dirty="0">
                <a:solidFill>
                  <a:schemeClr val="tx2"/>
                </a:solidFill>
              </a:rPr>
              <a:t>Content</a:t>
            </a:r>
          </a:p>
        </p:txBody>
      </p:sp>
      <p:pic>
        <p:nvPicPr>
          <p:cNvPr id="5" name="Graphic 4" descr="Users">
            <a:extLst>
              <a:ext uri="{FF2B5EF4-FFF2-40B4-BE49-F238E27FC236}">
                <a16:creationId xmlns:a16="http://schemas.microsoft.com/office/drawing/2014/main" id="{1F8DD857-1894-492B-B1E6-AD51EBFD92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617" y="2374071"/>
            <a:ext cx="914400" cy="914400"/>
          </a:xfrm>
          <a:prstGeom prst="rect">
            <a:avLst/>
          </a:prstGeom>
        </p:spPr>
      </p:pic>
      <p:pic>
        <p:nvPicPr>
          <p:cNvPr id="19" name="Graphic 18" descr="Signpost">
            <a:extLst>
              <a:ext uri="{FF2B5EF4-FFF2-40B4-BE49-F238E27FC236}">
                <a16:creationId xmlns:a16="http://schemas.microsoft.com/office/drawing/2014/main" id="{8F7549C1-1C0E-4ABF-85C7-86545B4ABE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8037" y="2363190"/>
            <a:ext cx="914400" cy="914400"/>
          </a:xfrm>
          <a:prstGeom prst="rect">
            <a:avLst/>
          </a:prstGeom>
        </p:spPr>
      </p:pic>
      <p:pic>
        <p:nvPicPr>
          <p:cNvPr id="21" name="Graphic 20" descr="Books on shelf">
            <a:extLst>
              <a:ext uri="{FF2B5EF4-FFF2-40B4-BE49-F238E27FC236}">
                <a16:creationId xmlns:a16="http://schemas.microsoft.com/office/drawing/2014/main" id="{80B91307-B890-4878-95C5-5B52B3A103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0143" y="2374071"/>
            <a:ext cx="914400" cy="914400"/>
          </a:xfrm>
          <a:prstGeom prst="rect">
            <a:avLst/>
          </a:prstGeom>
        </p:spPr>
      </p:pic>
      <p:pic>
        <p:nvPicPr>
          <p:cNvPr id="23" name="Graphic 22" descr="Open book">
            <a:extLst>
              <a:ext uri="{FF2B5EF4-FFF2-40B4-BE49-F238E27FC236}">
                <a16:creationId xmlns:a16="http://schemas.microsoft.com/office/drawing/2014/main" id="{BD184E8A-8AA5-433A-8F41-88D65ADA6E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59469" y="2374071"/>
            <a:ext cx="914400" cy="914400"/>
          </a:xfrm>
          <a:prstGeom prst="rect">
            <a:avLst/>
          </a:prstGeom>
        </p:spPr>
      </p:pic>
      <p:pic>
        <p:nvPicPr>
          <p:cNvPr id="25" name="Graphic 24" descr="Classroom">
            <a:extLst>
              <a:ext uri="{FF2B5EF4-FFF2-40B4-BE49-F238E27FC236}">
                <a16:creationId xmlns:a16="http://schemas.microsoft.com/office/drawing/2014/main" id="{C68F50EB-D55D-46E1-931F-F663AAFAAF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99798" y="5387311"/>
            <a:ext cx="1243392" cy="1243392"/>
          </a:xfrm>
          <a:prstGeom prst="rect">
            <a:avLst/>
          </a:prstGeom>
        </p:spPr>
      </p:pic>
      <p:sp>
        <p:nvSpPr>
          <p:cNvPr id="27" name="TextBox 26">
            <a:extLst>
              <a:ext uri="{FF2B5EF4-FFF2-40B4-BE49-F238E27FC236}">
                <a16:creationId xmlns:a16="http://schemas.microsoft.com/office/drawing/2014/main" id="{42A3E0B4-4506-42BF-8709-40A6E1CC4FFA}"/>
              </a:ext>
            </a:extLst>
          </p:cNvPr>
          <p:cNvSpPr txBox="1"/>
          <p:nvPr/>
        </p:nvSpPr>
        <p:spPr>
          <a:xfrm>
            <a:off x="6356733" y="5940662"/>
            <a:ext cx="958568" cy="369332"/>
          </a:xfrm>
          <a:prstGeom prst="rect">
            <a:avLst/>
          </a:prstGeom>
          <a:noFill/>
        </p:spPr>
        <p:txBody>
          <a:bodyPr wrap="square" rtlCol="0">
            <a:spAutoFit/>
          </a:bodyPr>
          <a:lstStyle/>
          <a:p>
            <a:pPr algn="ctr"/>
            <a:r>
              <a:rPr lang="en-US" dirty="0">
                <a:solidFill>
                  <a:schemeClr val="tx2"/>
                </a:solidFill>
              </a:rPr>
              <a:t>Reading</a:t>
            </a:r>
          </a:p>
        </p:txBody>
      </p:sp>
      <p:sp>
        <p:nvSpPr>
          <p:cNvPr id="28" name="TextBox 27">
            <a:extLst>
              <a:ext uri="{FF2B5EF4-FFF2-40B4-BE49-F238E27FC236}">
                <a16:creationId xmlns:a16="http://schemas.microsoft.com/office/drawing/2014/main" id="{59BE68D4-1CE3-4DB3-A83E-2F80533B2E04}"/>
              </a:ext>
            </a:extLst>
          </p:cNvPr>
          <p:cNvSpPr txBox="1"/>
          <p:nvPr/>
        </p:nvSpPr>
        <p:spPr>
          <a:xfrm>
            <a:off x="7571484" y="5940662"/>
            <a:ext cx="1119478" cy="369332"/>
          </a:xfrm>
          <a:prstGeom prst="rect">
            <a:avLst/>
          </a:prstGeom>
          <a:noFill/>
        </p:spPr>
        <p:txBody>
          <a:bodyPr wrap="square" rtlCol="0">
            <a:spAutoFit/>
          </a:bodyPr>
          <a:lstStyle/>
          <a:p>
            <a:pPr algn="ctr"/>
            <a:r>
              <a:rPr lang="en-US" dirty="0">
                <a:solidFill>
                  <a:schemeClr val="tx2"/>
                </a:solidFill>
              </a:rPr>
              <a:t>Writing</a:t>
            </a:r>
          </a:p>
        </p:txBody>
      </p:sp>
      <p:sp>
        <p:nvSpPr>
          <p:cNvPr id="29" name="TextBox 28">
            <a:extLst>
              <a:ext uri="{FF2B5EF4-FFF2-40B4-BE49-F238E27FC236}">
                <a16:creationId xmlns:a16="http://schemas.microsoft.com/office/drawing/2014/main" id="{4461293B-3377-42CF-9EC4-9A63E2748CD3}"/>
              </a:ext>
            </a:extLst>
          </p:cNvPr>
          <p:cNvSpPr txBox="1"/>
          <p:nvPr/>
        </p:nvSpPr>
        <p:spPr>
          <a:xfrm>
            <a:off x="8947145" y="5940662"/>
            <a:ext cx="1119478" cy="369332"/>
          </a:xfrm>
          <a:prstGeom prst="rect">
            <a:avLst/>
          </a:prstGeom>
          <a:noFill/>
        </p:spPr>
        <p:txBody>
          <a:bodyPr wrap="square" rtlCol="0">
            <a:spAutoFit/>
          </a:bodyPr>
          <a:lstStyle/>
          <a:p>
            <a:pPr algn="ctr"/>
            <a:r>
              <a:rPr lang="en-US" dirty="0">
                <a:solidFill>
                  <a:schemeClr val="tx2"/>
                </a:solidFill>
              </a:rPr>
              <a:t>Speaking</a:t>
            </a:r>
          </a:p>
        </p:txBody>
      </p:sp>
      <p:sp>
        <p:nvSpPr>
          <p:cNvPr id="30" name="TextBox 29">
            <a:extLst>
              <a:ext uri="{FF2B5EF4-FFF2-40B4-BE49-F238E27FC236}">
                <a16:creationId xmlns:a16="http://schemas.microsoft.com/office/drawing/2014/main" id="{DC405E57-F1FD-4BF1-96A1-9108DA3AC636}"/>
              </a:ext>
            </a:extLst>
          </p:cNvPr>
          <p:cNvSpPr txBox="1"/>
          <p:nvPr/>
        </p:nvSpPr>
        <p:spPr>
          <a:xfrm>
            <a:off x="10322805" y="5940662"/>
            <a:ext cx="1000323" cy="369332"/>
          </a:xfrm>
          <a:prstGeom prst="rect">
            <a:avLst/>
          </a:prstGeom>
          <a:noFill/>
        </p:spPr>
        <p:txBody>
          <a:bodyPr wrap="square" rtlCol="0">
            <a:spAutoFit/>
          </a:bodyPr>
          <a:lstStyle/>
          <a:p>
            <a:pPr algn="ctr"/>
            <a:r>
              <a:rPr lang="en-US" dirty="0">
                <a:solidFill>
                  <a:schemeClr val="tx2"/>
                </a:solidFill>
              </a:rPr>
              <a:t>Listening</a:t>
            </a:r>
          </a:p>
        </p:txBody>
      </p:sp>
      <p:pic>
        <p:nvPicPr>
          <p:cNvPr id="32" name="Graphic 31" descr="Pencil">
            <a:extLst>
              <a:ext uri="{FF2B5EF4-FFF2-40B4-BE49-F238E27FC236}">
                <a16:creationId xmlns:a16="http://schemas.microsoft.com/office/drawing/2014/main" id="{91B5454A-5422-4C5A-A4C6-563FB32CB8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891" y="5130086"/>
            <a:ext cx="810575" cy="810575"/>
          </a:xfrm>
          <a:prstGeom prst="rect">
            <a:avLst/>
          </a:prstGeom>
        </p:spPr>
      </p:pic>
      <p:pic>
        <p:nvPicPr>
          <p:cNvPr id="36" name="Graphic 35" descr="Lecturer">
            <a:extLst>
              <a:ext uri="{FF2B5EF4-FFF2-40B4-BE49-F238E27FC236}">
                <a16:creationId xmlns:a16="http://schemas.microsoft.com/office/drawing/2014/main" id="{CE489FC7-7161-40B6-8A7B-B2BF5D09649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029056" y="5130085"/>
            <a:ext cx="897629" cy="897629"/>
          </a:xfrm>
          <a:prstGeom prst="rect">
            <a:avLst/>
          </a:prstGeom>
        </p:spPr>
      </p:pic>
      <p:pic>
        <p:nvPicPr>
          <p:cNvPr id="38" name="Graphic 37" descr="Ear">
            <a:extLst>
              <a:ext uri="{FF2B5EF4-FFF2-40B4-BE49-F238E27FC236}">
                <a16:creationId xmlns:a16="http://schemas.microsoft.com/office/drawing/2014/main" id="{EC58CAD3-8449-4017-9F05-B8D9B2D0A7B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65766" y="5130085"/>
            <a:ext cx="914400" cy="914400"/>
          </a:xfrm>
          <a:prstGeom prst="rect">
            <a:avLst/>
          </a:prstGeom>
        </p:spPr>
      </p:pic>
      <p:pic>
        <p:nvPicPr>
          <p:cNvPr id="39" name="Picture 38">
            <a:extLst>
              <a:ext uri="{FF2B5EF4-FFF2-40B4-BE49-F238E27FC236}">
                <a16:creationId xmlns:a16="http://schemas.microsoft.com/office/drawing/2014/main" id="{656EA0AD-5C7D-4C6F-B988-7D65CA0C6159}"/>
              </a:ext>
            </a:extLst>
          </p:cNvPr>
          <p:cNvPicPr>
            <a:picLocks noChangeAspect="1"/>
          </p:cNvPicPr>
          <p:nvPr/>
        </p:nvPicPr>
        <p:blipFill>
          <a:blip r:embed="rId20">
            <a:duotone>
              <a:schemeClr val="accent2">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6350830" y="5130085"/>
            <a:ext cx="897629" cy="897629"/>
          </a:xfrm>
          <a:prstGeom prst="rect">
            <a:avLst/>
          </a:prstGeom>
        </p:spPr>
      </p:pic>
    </p:spTree>
    <p:custDataLst>
      <p:tags r:id="rId1"/>
    </p:custDataLst>
    <p:extLst>
      <p:ext uri="{BB962C8B-B14F-4D97-AF65-F5344CB8AC3E}">
        <p14:creationId xmlns:p14="http://schemas.microsoft.com/office/powerpoint/2010/main" val="23248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3003-F3E6-44F5-AD2F-29BFE1CF7425}"/>
              </a:ext>
            </a:extLst>
          </p:cNvPr>
          <p:cNvSpPr txBox="1">
            <a:spLocks/>
          </p:cNvSpPr>
          <p:nvPr/>
        </p:nvSpPr>
        <p:spPr>
          <a:xfrm>
            <a:off x="0" y="0"/>
            <a:ext cx="12192000" cy="7429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365760"/>
            <a:r>
              <a:rPr lang="en-US" sz="3600" dirty="0">
                <a:solidFill>
                  <a:schemeClr val="bg1"/>
                </a:solidFill>
                <a:ea typeface="Open Sans Semibold" panose="020B0706030804020204" pitchFamily="34" charset="0"/>
                <a:cs typeface="Open Sans Semibold" panose="020B0706030804020204" pitchFamily="34" charset="0"/>
              </a:rPr>
              <a:t>Phase II – Implementation Recommendations</a:t>
            </a:r>
          </a:p>
        </p:txBody>
      </p:sp>
      <p:sp>
        <p:nvSpPr>
          <p:cNvPr id="11" name="Rectangle 10">
            <a:extLst>
              <a:ext uri="{FF2B5EF4-FFF2-40B4-BE49-F238E27FC236}">
                <a16:creationId xmlns:a16="http://schemas.microsoft.com/office/drawing/2014/main" id="{403AA633-77A9-4D9B-B11D-F5EB496D0708}"/>
              </a:ext>
            </a:extLst>
          </p:cNvPr>
          <p:cNvSpPr/>
          <p:nvPr/>
        </p:nvSpPr>
        <p:spPr>
          <a:xfrm>
            <a:off x="21772" y="840924"/>
            <a:ext cx="12192000" cy="5201424"/>
          </a:xfrm>
          <a:prstGeom prst="rect">
            <a:avLst/>
          </a:prstGeom>
        </p:spPr>
        <p:txBody>
          <a:bodyPr wrap="square">
            <a:spAutoFit/>
          </a:bodyPr>
          <a:lstStyle/>
          <a:p>
            <a:pPr>
              <a:lnSpc>
                <a:spcPct val="90000"/>
              </a:lnSpc>
              <a:spcAft>
                <a:spcPts val="600"/>
              </a:spcAft>
            </a:pPr>
            <a:r>
              <a:rPr lang="en-US" sz="2800" b="1" dirty="0">
                <a:latin typeface="Tw Cen MT" panose="020B0602020104020603" pitchFamily="34" charset="0"/>
                <a:ea typeface="Tw Cen MT" panose="020B0602020104020603" pitchFamily="34" charset="0"/>
                <a:cs typeface="Times New Roman" panose="02020603050405020304" pitchFamily="18" charset="0"/>
              </a:rPr>
              <a:t>2.1 ELAS LEADERSHIP TEAM </a:t>
            </a:r>
            <a:r>
              <a:rPr lang="en-US" sz="2800" dirty="0">
                <a:latin typeface="Tw Cen MT" panose="020B0602020104020603" pitchFamily="34" charset="0"/>
                <a:ea typeface="Tw Cen MT" panose="020B0602020104020603" pitchFamily="34" charset="0"/>
                <a:cs typeface="Times New Roman" panose="02020603050405020304" pitchFamily="18" charset="0"/>
              </a:rPr>
              <a:t>should use the logic model and theory of action (called for in Phase I) to guide the </a:t>
            </a:r>
            <a:r>
              <a:rPr lang="en-US" sz="2800" dirty="0">
                <a:highlight>
                  <a:srgbClr val="C8E4F3"/>
                </a:highlight>
                <a:latin typeface="Tw Cen MT" panose="020B0602020104020603" pitchFamily="34" charset="0"/>
                <a:ea typeface="Tw Cen MT" panose="020B0602020104020603" pitchFamily="34" charset="0"/>
                <a:cs typeface="Times New Roman" panose="02020603050405020304" pitchFamily="18" charset="0"/>
              </a:rPr>
              <a:t>selection and implementation of assessment tools </a:t>
            </a:r>
            <a:r>
              <a:rPr lang="en-US" sz="2800" dirty="0">
                <a:latin typeface="Tw Cen MT" panose="020B0602020104020603" pitchFamily="34" charset="0"/>
                <a:ea typeface="Tw Cen MT" panose="020B0602020104020603" pitchFamily="34" charset="0"/>
                <a:cs typeface="Times New Roman" panose="02020603050405020304" pitchFamily="18" charset="0"/>
              </a:rPr>
              <a:t>and resources for inclusion in the system. </a:t>
            </a:r>
          </a:p>
          <a:p>
            <a:pPr>
              <a:lnSpc>
                <a:spcPct val="90000"/>
              </a:lnSpc>
              <a:spcAft>
                <a:spcPts val="600"/>
              </a:spcAft>
            </a:pPr>
            <a:r>
              <a:rPr lang="en-US" sz="2800" dirty="0">
                <a:latin typeface="Tw Cen MT" panose="020B0602020104020603" pitchFamily="34" charset="0"/>
                <a:ea typeface="Tw Cen MT" panose="020B0602020104020603" pitchFamily="34" charset="0"/>
                <a:cs typeface="Times New Roman" panose="02020603050405020304" pitchFamily="18" charset="0"/>
              </a:rPr>
              <a:t>To accomplish Recommendation 2.1, the </a:t>
            </a:r>
            <a:r>
              <a:rPr lang="en-US" sz="2800" b="1" dirty="0">
                <a:latin typeface="Tw Cen MT" panose="020B0602020104020603" pitchFamily="34" charset="0"/>
                <a:ea typeface="Tw Cen MT" panose="020B0602020104020603" pitchFamily="34" charset="0"/>
                <a:cs typeface="Times New Roman" panose="02020603050405020304" pitchFamily="18" charset="0"/>
              </a:rPr>
              <a:t>ELAS LEADERSHIP TEAM, in collaboration with PRINCIPALS AND TEACHERS, </a:t>
            </a:r>
            <a:r>
              <a:rPr lang="en-US" sz="2800" dirty="0">
                <a:latin typeface="Tw Cen MT" panose="020B0602020104020603" pitchFamily="34" charset="0"/>
                <a:ea typeface="Tw Cen MT" panose="020B0602020104020603" pitchFamily="34" charset="0"/>
                <a:cs typeface="Times New Roman" panose="02020603050405020304" pitchFamily="18" charset="0"/>
              </a:rPr>
              <a:t>should:</a:t>
            </a:r>
          </a:p>
          <a:p>
            <a:pPr marL="274320"/>
            <a:r>
              <a:rPr lang="en-US" sz="2800" b="1" dirty="0">
                <a:solidFill>
                  <a:schemeClr val="tx1"/>
                </a:solidFill>
                <a:latin typeface="Tw Cen MT" panose="020B0602020104020603" pitchFamily="34" charset="0"/>
              </a:rPr>
              <a:t>2.2: </a:t>
            </a:r>
            <a:r>
              <a:rPr lang="en-US" sz="2800" dirty="0">
                <a:solidFill>
                  <a:schemeClr val="tx1"/>
                </a:solidFill>
                <a:latin typeface="Tw Cen MT" panose="020B0602020104020603" pitchFamily="34" charset="0"/>
              </a:rPr>
              <a:t>Select individual assessment resources on the basis of evidence of their capacity to </a:t>
            </a:r>
            <a:r>
              <a:rPr lang="en-US" sz="2800" dirty="0">
                <a:solidFill>
                  <a:schemeClr val="tx1"/>
                </a:solidFill>
                <a:highlight>
                  <a:srgbClr val="C8E4F3"/>
                </a:highlight>
                <a:latin typeface="Tw Cen MT" panose="020B0602020104020603" pitchFamily="34" charset="0"/>
              </a:rPr>
              <a:t>provide construct-relevant and instructionally valuable information about a student’s literacy development and growth </a:t>
            </a:r>
            <a:r>
              <a:rPr lang="en-US" sz="2800" dirty="0">
                <a:solidFill>
                  <a:schemeClr val="tx1"/>
                </a:solidFill>
                <a:latin typeface="Tw Cen MT" panose="020B0602020104020603" pitchFamily="34" charset="0"/>
              </a:rPr>
              <a:t>in a given literacy domain – reading, writing, speaking, or listening. </a:t>
            </a:r>
          </a:p>
          <a:p>
            <a:pPr marL="274320"/>
            <a:r>
              <a:rPr lang="en-US" sz="2800" b="1" dirty="0">
                <a:solidFill>
                  <a:schemeClr val="tx1"/>
                </a:solidFill>
                <a:latin typeface="Tw Cen MT" panose="020B0602020104020603" pitchFamily="34" charset="0"/>
              </a:rPr>
              <a:t>2.3: </a:t>
            </a:r>
            <a:r>
              <a:rPr lang="en-US" sz="2800" dirty="0">
                <a:solidFill>
                  <a:schemeClr val="tx1"/>
                </a:solidFill>
                <a:latin typeface="Tw Cen MT" panose="020B0602020104020603" pitchFamily="34" charset="0"/>
              </a:rPr>
              <a:t>Select individual assessment resources on the basis of evidence that they are </a:t>
            </a:r>
            <a:r>
              <a:rPr lang="en-US" sz="2800" dirty="0">
                <a:solidFill>
                  <a:schemeClr val="tx1"/>
                </a:solidFill>
                <a:highlight>
                  <a:srgbClr val="C8E4F3"/>
                </a:highlight>
                <a:latin typeface="Tw Cen MT" panose="020B0602020104020603" pitchFamily="34" charset="0"/>
              </a:rPr>
              <a:t>developmentally appropriate and respectful</a:t>
            </a:r>
            <a:r>
              <a:rPr lang="en-US" sz="2800" dirty="0">
                <a:solidFill>
                  <a:schemeClr val="tx1"/>
                </a:solidFill>
                <a:latin typeface="Tw Cen MT" panose="020B0602020104020603" pitchFamily="34" charset="0"/>
              </a:rPr>
              <a:t> with regard to the cognitive, social, emotional, cultural, and performance demands they place on children. </a:t>
            </a:r>
          </a:p>
        </p:txBody>
      </p:sp>
      <p:pic>
        <p:nvPicPr>
          <p:cNvPr id="4" name="Graphic 3" descr="Gears">
            <a:extLst>
              <a:ext uri="{FF2B5EF4-FFF2-40B4-BE49-F238E27FC236}">
                <a16:creationId xmlns:a16="http://schemas.microsoft.com/office/drawing/2014/main" id="{AB30F3DC-1D8B-4E86-988B-848AA6E1DA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20450" y="0"/>
            <a:ext cx="742950" cy="742950"/>
          </a:xfrm>
          <a:prstGeom prst="rect">
            <a:avLst/>
          </a:prstGeom>
        </p:spPr>
      </p:pic>
      <p:sp>
        <p:nvSpPr>
          <p:cNvPr id="5" name="Action Button: Go Forward or Next 4">
            <a:hlinkClick r:id="" action="ppaction://hlinkshowjump?jump=nextslide" highlightClick="1"/>
            <a:extLst>
              <a:ext uri="{FF2B5EF4-FFF2-40B4-BE49-F238E27FC236}">
                <a16:creationId xmlns:a16="http://schemas.microsoft.com/office/drawing/2014/main" id="{A5583CE6-FA4A-4414-9FC6-4069191445D6}"/>
              </a:ext>
            </a:extLst>
          </p:cNvPr>
          <p:cNvSpPr/>
          <p:nvPr/>
        </p:nvSpPr>
        <p:spPr>
          <a:xfrm>
            <a:off x="10787572" y="6023748"/>
            <a:ext cx="620145" cy="51693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195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3003-F3E6-44F5-AD2F-29BFE1CF7425}"/>
              </a:ext>
            </a:extLst>
          </p:cNvPr>
          <p:cNvSpPr txBox="1">
            <a:spLocks/>
          </p:cNvSpPr>
          <p:nvPr/>
        </p:nvSpPr>
        <p:spPr>
          <a:xfrm>
            <a:off x="0" y="0"/>
            <a:ext cx="12192000" cy="7429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365760"/>
            <a:r>
              <a:rPr lang="en-US" sz="3600" dirty="0">
                <a:solidFill>
                  <a:schemeClr val="bg1"/>
                </a:solidFill>
                <a:ea typeface="Open Sans Semibold" panose="020B0706030804020204" pitchFamily="34" charset="0"/>
                <a:cs typeface="Open Sans Semibold" panose="020B0706030804020204" pitchFamily="34" charset="0"/>
              </a:rPr>
              <a:t>Phase II – Implementation Recommendations</a:t>
            </a:r>
          </a:p>
        </p:txBody>
      </p:sp>
      <p:sp>
        <p:nvSpPr>
          <p:cNvPr id="11" name="Rectangle 10">
            <a:extLst>
              <a:ext uri="{FF2B5EF4-FFF2-40B4-BE49-F238E27FC236}">
                <a16:creationId xmlns:a16="http://schemas.microsoft.com/office/drawing/2014/main" id="{403AA633-77A9-4D9B-B11D-F5EB496D0708}"/>
              </a:ext>
            </a:extLst>
          </p:cNvPr>
          <p:cNvSpPr/>
          <p:nvPr/>
        </p:nvSpPr>
        <p:spPr>
          <a:xfrm>
            <a:off x="21772" y="840924"/>
            <a:ext cx="12192000" cy="5718489"/>
          </a:xfrm>
          <a:prstGeom prst="rect">
            <a:avLst/>
          </a:prstGeom>
        </p:spPr>
        <p:txBody>
          <a:bodyPr wrap="square">
            <a:spAutoFit/>
          </a:bodyPr>
          <a:lstStyle/>
          <a:p>
            <a:pPr>
              <a:lnSpc>
                <a:spcPct val="90000"/>
              </a:lnSpc>
              <a:spcAft>
                <a:spcPts val="600"/>
              </a:spcAft>
            </a:pPr>
            <a:r>
              <a:rPr lang="en-US" sz="2800" dirty="0">
                <a:latin typeface="Tw Cen MT" panose="020B0602020104020603" pitchFamily="34" charset="0"/>
                <a:ea typeface="Tw Cen MT" panose="020B0602020104020603" pitchFamily="34" charset="0"/>
                <a:cs typeface="Times New Roman" panose="02020603050405020304" pitchFamily="18" charset="0"/>
              </a:rPr>
              <a:t>To accomplish Recommendation 2.1, the </a:t>
            </a:r>
            <a:r>
              <a:rPr lang="en-US" sz="2800" b="1" dirty="0">
                <a:latin typeface="Tw Cen MT" panose="020B0602020104020603" pitchFamily="34" charset="0"/>
                <a:ea typeface="Tw Cen MT" panose="020B0602020104020603" pitchFamily="34" charset="0"/>
                <a:cs typeface="Times New Roman" panose="02020603050405020304" pitchFamily="18" charset="0"/>
              </a:rPr>
              <a:t>ELAS LEADERSHIP TEAM, in collaboration with PRINCIPALS AND TEACHERS, </a:t>
            </a:r>
            <a:r>
              <a:rPr lang="en-US" sz="2800" dirty="0">
                <a:latin typeface="Tw Cen MT" panose="020B0602020104020603" pitchFamily="34" charset="0"/>
                <a:ea typeface="Tw Cen MT" panose="020B0602020104020603" pitchFamily="34" charset="0"/>
                <a:cs typeface="Times New Roman" panose="02020603050405020304" pitchFamily="18" charset="0"/>
              </a:rPr>
              <a:t>should: </a:t>
            </a:r>
          </a:p>
          <a:p>
            <a:pPr>
              <a:lnSpc>
                <a:spcPct val="90000"/>
              </a:lnSpc>
              <a:spcAft>
                <a:spcPts val="600"/>
              </a:spcAft>
            </a:pPr>
            <a:r>
              <a:rPr lang="en-US" sz="2800" dirty="0">
                <a:solidFill>
                  <a:srgbClr val="8AC971"/>
                </a:solidFill>
                <a:latin typeface="Tw Cen MT" panose="020B0602020104020603" pitchFamily="34" charset="0"/>
                <a:ea typeface="Tw Cen MT" panose="020B0602020104020603" pitchFamily="34" charset="0"/>
                <a:cs typeface="Times New Roman" panose="02020603050405020304" pitchFamily="18" charset="0"/>
              </a:rPr>
              <a:t>(Continued)</a:t>
            </a:r>
          </a:p>
          <a:p>
            <a:pPr marL="274320"/>
            <a:r>
              <a:rPr lang="en-US" sz="2800" b="1" dirty="0">
                <a:solidFill>
                  <a:schemeClr val="tx1"/>
                </a:solidFill>
                <a:latin typeface="Tw Cen MT" panose="020B0602020104020603" pitchFamily="34" charset="0"/>
              </a:rPr>
              <a:t>2.4: </a:t>
            </a:r>
            <a:r>
              <a:rPr lang="en-US" sz="2800" dirty="0">
                <a:solidFill>
                  <a:schemeClr val="tx1"/>
                </a:solidFill>
                <a:latin typeface="Tw Cen MT" panose="020B0602020104020603" pitchFamily="34" charset="0"/>
              </a:rPr>
              <a:t>Select individual assessment resources on the basis of evidence of appropriate levels of </a:t>
            </a:r>
            <a:r>
              <a:rPr lang="en-US" sz="2800" dirty="0">
                <a:solidFill>
                  <a:schemeClr val="tx1"/>
                </a:solidFill>
                <a:highlight>
                  <a:srgbClr val="C8E4F3"/>
                </a:highlight>
                <a:latin typeface="Tw Cen MT" panose="020B0602020104020603" pitchFamily="34" charset="0"/>
              </a:rPr>
              <a:t>technical quality </a:t>
            </a:r>
            <a:r>
              <a:rPr lang="en-US" sz="2800" dirty="0">
                <a:solidFill>
                  <a:schemeClr val="tx1"/>
                </a:solidFill>
                <a:latin typeface="Tw Cen MT" panose="020B0602020104020603" pitchFamily="34" charset="0"/>
              </a:rPr>
              <a:t>with respect to validity, reliability, and fairness given the intended interpretive use(s) and the potential consequences for students:  </a:t>
            </a:r>
          </a:p>
          <a:p>
            <a:pPr marL="1188720" lvl="2"/>
            <a:r>
              <a:rPr lang="en-US" sz="2800" b="1" dirty="0">
                <a:solidFill>
                  <a:schemeClr val="tx1"/>
                </a:solidFill>
                <a:latin typeface="Tw Cen MT" panose="020B0602020104020603" pitchFamily="34" charset="0"/>
              </a:rPr>
              <a:t>High-stakes</a:t>
            </a:r>
            <a:r>
              <a:rPr lang="en-US" sz="2800" dirty="0">
                <a:solidFill>
                  <a:schemeClr val="tx1"/>
                </a:solidFill>
                <a:latin typeface="Tw Cen MT" panose="020B0602020104020603" pitchFamily="34" charset="0"/>
              </a:rPr>
              <a:t> judgments call for </a:t>
            </a:r>
            <a:r>
              <a:rPr lang="en-US" sz="2800" b="1" dirty="0">
                <a:solidFill>
                  <a:schemeClr val="tx1"/>
                </a:solidFill>
                <a:latin typeface="Tw Cen MT" panose="020B0602020104020603" pitchFamily="34" charset="0"/>
              </a:rPr>
              <a:t>high levels </a:t>
            </a:r>
            <a:r>
              <a:rPr lang="en-US" sz="2800" dirty="0">
                <a:solidFill>
                  <a:schemeClr val="tx1"/>
                </a:solidFill>
                <a:latin typeface="Tw Cen MT" panose="020B0602020104020603" pitchFamily="34" charset="0"/>
              </a:rPr>
              <a:t>of technical quality.  </a:t>
            </a:r>
          </a:p>
          <a:p>
            <a:pPr marL="1188720" lvl="2"/>
            <a:r>
              <a:rPr lang="en-US" sz="2800" b="1" dirty="0">
                <a:solidFill>
                  <a:schemeClr val="tx1"/>
                </a:solidFill>
                <a:latin typeface="Tw Cen MT" panose="020B0602020104020603" pitchFamily="34" charset="0"/>
              </a:rPr>
              <a:t>Lower stakes </a:t>
            </a:r>
            <a:r>
              <a:rPr lang="en-US" sz="2800" dirty="0">
                <a:solidFill>
                  <a:schemeClr val="tx1"/>
                </a:solidFill>
                <a:latin typeface="Tw Cen MT" panose="020B0602020104020603" pitchFamily="34" charset="0"/>
              </a:rPr>
              <a:t>decisions require </a:t>
            </a:r>
            <a:r>
              <a:rPr lang="en-US" sz="2800" b="1" dirty="0">
                <a:solidFill>
                  <a:schemeClr val="tx1"/>
                </a:solidFill>
                <a:latin typeface="Tw Cen MT" panose="020B0602020104020603" pitchFamily="34" charset="0"/>
              </a:rPr>
              <a:t>sufficient levels </a:t>
            </a:r>
            <a:r>
              <a:rPr lang="en-US" sz="2800" dirty="0">
                <a:solidFill>
                  <a:schemeClr val="tx1"/>
                </a:solidFill>
                <a:latin typeface="Tw Cen MT" panose="020B0602020104020603" pitchFamily="34" charset="0"/>
              </a:rPr>
              <a:t>of technical quality </a:t>
            </a:r>
          </a:p>
          <a:p>
            <a:pPr marL="274320"/>
            <a:r>
              <a:rPr lang="en-US" sz="2800" b="1" dirty="0">
                <a:solidFill>
                  <a:schemeClr val="tx1"/>
                </a:solidFill>
                <a:latin typeface="Tw Cen MT" panose="020B0602020104020603" pitchFamily="34" charset="0"/>
              </a:rPr>
              <a:t>2.5: </a:t>
            </a:r>
            <a:r>
              <a:rPr lang="en-US" sz="2800" dirty="0">
                <a:solidFill>
                  <a:schemeClr val="tx1"/>
                </a:solidFill>
                <a:highlight>
                  <a:srgbClr val="C8E4F3"/>
                </a:highlight>
                <a:latin typeface="Tw Cen MT" panose="020B0602020104020603" pitchFamily="34" charset="0"/>
              </a:rPr>
              <a:t>Provide assistance and guidance </a:t>
            </a:r>
            <a:r>
              <a:rPr lang="en-US" sz="2800" dirty="0">
                <a:solidFill>
                  <a:schemeClr val="tx1"/>
                </a:solidFill>
                <a:latin typeface="Tw Cen MT" panose="020B0602020104020603" pitchFamily="34" charset="0"/>
              </a:rPr>
              <a:t>to the system’s various assessment users to help assure that they can </a:t>
            </a:r>
            <a:r>
              <a:rPr lang="en-US" sz="2800" dirty="0">
                <a:solidFill>
                  <a:schemeClr val="tx1"/>
                </a:solidFill>
                <a:highlight>
                  <a:srgbClr val="C8E4F3"/>
                </a:highlight>
                <a:latin typeface="Tw Cen MT" panose="020B0602020104020603" pitchFamily="34" charset="0"/>
              </a:rPr>
              <a:t>select assessments </a:t>
            </a:r>
            <a:r>
              <a:rPr lang="en-US" sz="2800" dirty="0">
                <a:solidFill>
                  <a:schemeClr val="tx1"/>
                </a:solidFill>
                <a:latin typeface="Tw Cen MT" panose="020B0602020104020603" pitchFamily="34" charset="0"/>
              </a:rPr>
              <a:t>that best meet their information needs and then </a:t>
            </a:r>
            <a:r>
              <a:rPr lang="en-US" sz="2800" dirty="0">
                <a:solidFill>
                  <a:schemeClr val="tx1"/>
                </a:solidFill>
                <a:highlight>
                  <a:srgbClr val="C8E4F3"/>
                </a:highlight>
                <a:latin typeface="Tw Cen MT" panose="020B0602020104020603" pitchFamily="34" charset="0"/>
              </a:rPr>
              <a:t>use the results </a:t>
            </a:r>
            <a:r>
              <a:rPr lang="en-US" sz="2800" dirty="0">
                <a:solidFill>
                  <a:schemeClr val="tx1"/>
                </a:solidFill>
                <a:latin typeface="Tw Cen MT" panose="020B0602020104020603" pitchFamily="34" charset="0"/>
              </a:rPr>
              <a:t>from those assessments in appropriate and technically defensible ways. </a:t>
            </a:r>
          </a:p>
        </p:txBody>
      </p:sp>
      <p:pic>
        <p:nvPicPr>
          <p:cNvPr id="4" name="Graphic 3" descr="Gears">
            <a:extLst>
              <a:ext uri="{FF2B5EF4-FFF2-40B4-BE49-F238E27FC236}">
                <a16:creationId xmlns:a16="http://schemas.microsoft.com/office/drawing/2014/main" id="{AB30F3DC-1D8B-4E86-988B-848AA6E1DA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20450" y="0"/>
            <a:ext cx="742950" cy="742950"/>
          </a:xfrm>
          <a:prstGeom prst="rect">
            <a:avLst/>
          </a:prstGeom>
        </p:spPr>
      </p:pic>
    </p:spTree>
    <p:custDataLst>
      <p:tags r:id="rId1"/>
    </p:custDataLst>
    <p:extLst>
      <p:ext uri="{BB962C8B-B14F-4D97-AF65-F5344CB8AC3E}">
        <p14:creationId xmlns:p14="http://schemas.microsoft.com/office/powerpoint/2010/main" val="343602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1000"/>
                                        <p:tgtEl>
                                          <p:spTgt spid="11">
                                            <p:txEl>
                                              <p:pRg st="3" end="3"/>
                                            </p:txEl>
                                          </p:spTgt>
                                        </p:tgtEl>
                                      </p:cBhvr>
                                    </p:animEffect>
                                    <p:anim calcmode="lin" valueType="num">
                                      <p:cBhvr>
                                        <p:cTn id="1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1000"/>
                                        <p:tgtEl>
                                          <p:spTgt spid="11">
                                            <p:txEl>
                                              <p:pRg st="5" end="5"/>
                                            </p:txEl>
                                          </p:spTgt>
                                        </p:tgtEl>
                                      </p:cBhvr>
                                    </p:animEffect>
                                    <p:anim calcmode="lin" valueType="num">
                                      <p:cBhvr>
                                        <p:cTn id="2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815F6-5CCC-4B0F-A907-FA15AC5B5DFE}"/>
              </a:ext>
            </a:extLst>
          </p:cNvPr>
          <p:cNvSpPr>
            <a:spLocks noGrp="1"/>
          </p:cNvSpPr>
          <p:nvPr>
            <p:ph type="title"/>
          </p:nvPr>
        </p:nvSpPr>
        <p:spPr/>
        <p:txBody>
          <a:bodyPr/>
          <a:lstStyle/>
          <a:p>
            <a:r>
              <a:rPr lang="en-US" dirty="0"/>
              <a:t>THE PURPOSE</a:t>
            </a:r>
          </a:p>
        </p:txBody>
      </p:sp>
      <p:grpSp>
        <p:nvGrpSpPr>
          <p:cNvPr id="5" name="Group 4">
            <a:extLst>
              <a:ext uri="{FF2B5EF4-FFF2-40B4-BE49-F238E27FC236}">
                <a16:creationId xmlns:a16="http://schemas.microsoft.com/office/drawing/2014/main" id="{6B7BF4C6-92A1-4DDD-B71C-3D2596F5AD5D}"/>
              </a:ext>
            </a:extLst>
          </p:cNvPr>
          <p:cNvGrpSpPr/>
          <p:nvPr/>
        </p:nvGrpSpPr>
        <p:grpSpPr>
          <a:xfrm>
            <a:off x="2385175" y="4094151"/>
            <a:ext cx="1026503" cy="1026503"/>
            <a:chOff x="711856" y="360116"/>
            <a:chExt cx="1026503" cy="1026503"/>
          </a:xfrm>
        </p:grpSpPr>
        <p:sp>
          <p:nvSpPr>
            <p:cNvPr id="6" name="Oval 5">
              <a:extLst>
                <a:ext uri="{FF2B5EF4-FFF2-40B4-BE49-F238E27FC236}">
                  <a16:creationId xmlns:a16="http://schemas.microsoft.com/office/drawing/2014/main" id="{030867B6-7AAF-4ACC-A6C2-97525D9A98FF}"/>
                </a:ext>
              </a:extLst>
            </p:cNvPr>
            <p:cNvSpPr/>
            <p:nvPr/>
          </p:nvSpPr>
          <p:spPr>
            <a:xfrm>
              <a:off x="711856" y="360116"/>
              <a:ext cx="1026503" cy="1026503"/>
            </a:xfrm>
            <a:prstGeom prst="ellipse">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 name="Oval 6">
              <a:extLst>
                <a:ext uri="{FF2B5EF4-FFF2-40B4-BE49-F238E27FC236}">
                  <a16:creationId xmlns:a16="http://schemas.microsoft.com/office/drawing/2014/main" id="{2FD4256B-7019-4BFC-8CA0-A0E513C59094}"/>
                </a:ext>
              </a:extLst>
            </p:cNvPr>
            <p:cNvSpPr txBox="1"/>
            <p:nvPr/>
          </p:nvSpPr>
          <p:spPr>
            <a:xfrm>
              <a:off x="862184"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p:txBody>
        </p:sp>
      </p:grpSp>
    </p:spTree>
    <p:custDataLst>
      <p:tags r:id="rId1"/>
    </p:custDataLst>
    <p:extLst>
      <p:ext uri="{BB962C8B-B14F-4D97-AF65-F5344CB8AC3E}">
        <p14:creationId xmlns:p14="http://schemas.microsoft.com/office/powerpoint/2010/main" val="346684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ABA51-A721-D147-8969-991A6E667325}"/>
              </a:ext>
            </a:extLst>
          </p:cNvPr>
          <p:cNvSpPr>
            <a:spLocks noGrp="1"/>
          </p:cNvSpPr>
          <p:nvPr>
            <p:ph idx="1"/>
          </p:nvPr>
        </p:nvSpPr>
        <p:spPr>
          <a:xfrm>
            <a:off x="5249863" y="1526381"/>
            <a:ext cx="6172200" cy="4873625"/>
          </a:xfrm>
        </p:spPr>
        <p:txBody>
          <a:bodyPr/>
          <a:lstStyle/>
          <a:p>
            <a:pPr marL="0" indent="0">
              <a:buNone/>
            </a:pPr>
            <a:r>
              <a:rPr lang="en-US" b="1" dirty="0"/>
              <a:t>Principle 5</a:t>
            </a:r>
            <a:r>
              <a:rPr lang="en-US" dirty="0"/>
              <a:t>: </a:t>
            </a:r>
          </a:p>
          <a:p>
            <a:pPr marL="0" indent="0">
              <a:buNone/>
            </a:pPr>
            <a:r>
              <a:rPr lang="en-US" dirty="0"/>
              <a:t>The ELAS must be supported and monitored by a sustained program of collaborative, inquiry-based PROFESSIONAL LEARNING and FEEDBACK.</a:t>
            </a:r>
          </a:p>
          <a:p>
            <a:pPr marL="0" indent="0">
              <a:buNone/>
            </a:pPr>
            <a:endParaRPr lang="en-US" dirty="0"/>
          </a:p>
        </p:txBody>
      </p:sp>
      <p:sp>
        <p:nvSpPr>
          <p:cNvPr id="9" name="Title 1">
            <a:extLst>
              <a:ext uri="{FF2B5EF4-FFF2-40B4-BE49-F238E27FC236}">
                <a16:creationId xmlns:a16="http://schemas.microsoft.com/office/drawing/2014/main" id="{4150EBEA-F586-4AD7-AB0C-67E1439DEC0B}"/>
              </a:ext>
            </a:extLst>
          </p:cNvPr>
          <p:cNvSpPr>
            <a:spLocks noGrp="1"/>
          </p:cNvSpPr>
          <p:nvPr>
            <p:ph type="title"/>
          </p:nvPr>
        </p:nvSpPr>
        <p:spPr>
          <a:xfrm>
            <a:off x="651555" y="647019"/>
            <a:ext cx="3932237" cy="1633448"/>
          </a:xfrm>
          <a:solidFill>
            <a:schemeClr val="accent4"/>
          </a:solidFill>
        </p:spPr>
        <p:txBody>
          <a:bodyPr anchor="ctr"/>
          <a:lstStyle/>
          <a:p>
            <a:r>
              <a:rPr lang="en-US" dirty="0">
                <a:solidFill>
                  <a:schemeClr val="bg1"/>
                </a:solidFill>
                <a:latin typeface="+mn-lt"/>
              </a:rPr>
              <a:t>Phase III</a:t>
            </a:r>
          </a:p>
        </p:txBody>
      </p:sp>
      <p:sp>
        <p:nvSpPr>
          <p:cNvPr id="10" name="Text Placeholder 3">
            <a:extLst>
              <a:ext uri="{FF2B5EF4-FFF2-40B4-BE49-F238E27FC236}">
                <a16:creationId xmlns:a16="http://schemas.microsoft.com/office/drawing/2014/main" id="{384E988B-5B04-49BA-8354-849D8F8296A5}"/>
              </a:ext>
            </a:extLst>
          </p:cNvPr>
          <p:cNvSpPr>
            <a:spLocks noGrp="1"/>
          </p:cNvSpPr>
          <p:nvPr>
            <p:ph type="body" sz="half" idx="2"/>
          </p:nvPr>
        </p:nvSpPr>
        <p:spPr>
          <a:xfrm>
            <a:off x="651555" y="2244837"/>
            <a:ext cx="3932237" cy="3208905"/>
          </a:xfrm>
          <a:solidFill>
            <a:schemeClr val="accent4"/>
          </a:solidFill>
        </p:spPr>
        <p:txBody>
          <a:bodyPr>
            <a:normAutofit/>
          </a:bodyPr>
          <a:lstStyle/>
          <a:p>
            <a:r>
              <a:rPr lang="en-US" sz="2800" dirty="0">
                <a:solidFill>
                  <a:schemeClr val="bg1"/>
                </a:solidFill>
              </a:rPr>
              <a:t>Supporting and Monitoring an Early Literacy Assessment System (ELAS)</a:t>
            </a:r>
          </a:p>
          <a:p>
            <a:endParaRPr lang="en-US" sz="2800" dirty="0">
              <a:solidFill>
                <a:schemeClr val="bg1"/>
              </a:solidFill>
            </a:endParaRPr>
          </a:p>
        </p:txBody>
      </p:sp>
      <p:pic>
        <p:nvPicPr>
          <p:cNvPr id="12" name="Picture 11">
            <a:extLst>
              <a:ext uri="{FF2B5EF4-FFF2-40B4-BE49-F238E27FC236}">
                <a16:creationId xmlns:a16="http://schemas.microsoft.com/office/drawing/2014/main" id="{1000E942-F4BD-415C-BFDE-5AD06E6EE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631" y="864280"/>
            <a:ext cx="1021569" cy="876846"/>
          </a:xfrm>
          <a:prstGeom prst="rect">
            <a:avLst/>
          </a:prstGeom>
        </p:spPr>
      </p:pic>
    </p:spTree>
    <p:custDataLst>
      <p:tags r:id="rId1"/>
    </p:custDataLst>
    <p:extLst>
      <p:ext uri="{BB962C8B-B14F-4D97-AF65-F5344CB8AC3E}">
        <p14:creationId xmlns:p14="http://schemas.microsoft.com/office/powerpoint/2010/main" val="3840826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8AF-82D6-42EF-B772-36DC546D3834}"/>
              </a:ext>
            </a:extLst>
          </p:cNvPr>
          <p:cNvSpPr>
            <a:spLocks noGrp="1"/>
          </p:cNvSpPr>
          <p:nvPr>
            <p:ph type="title"/>
          </p:nvPr>
        </p:nvSpPr>
        <p:spPr>
          <a:xfrm>
            <a:off x="902835" y="169562"/>
            <a:ext cx="10515600" cy="1325563"/>
          </a:xfrm>
        </p:spPr>
        <p:txBody>
          <a:bodyPr>
            <a:normAutofit/>
          </a:bodyPr>
          <a:lstStyle/>
          <a:p>
            <a:r>
              <a:rPr lang="en-US" sz="4000" dirty="0"/>
              <a:t>Principle 5 – Professional Learning Programs</a:t>
            </a:r>
          </a:p>
        </p:txBody>
      </p:sp>
      <p:sp>
        <p:nvSpPr>
          <p:cNvPr id="11" name="Rectangle 10">
            <a:extLst>
              <a:ext uri="{FF2B5EF4-FFF2-40B4-BE49-F238E27FC236}">
                <a16:creationId xmlns:a16="http://schemas.microsoft.com/office/drawing/2014/main" id="{20D2D067-BA3D-4797-B419-66C9CEB52455}"/>
              </a:ext>
            </a:extLst>
          </p:cNvPr>
          <p:cNvSpPr/>
          <p:nvPr/>
        </p:nvSpPr>
        <p:spPr>
          <a:xfrm>
            <a:off x="838200" y="1349831"/>
            <a:ext cx="5152347" cy="2438806"/>
          </a:xfrm>
          <a:prstGeom prst="rect">
            <a:avLst/>
          </a:prstGeom>
          <a:solidFill>
            <a:srgbClr val="CAE9E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800"/>
              </a:spcBef>
            </a:pPr>
            <a:r>
              <a:rPr lang="en-US" sz="2400" dirty="0">
                <a:solidFill>
                  <a:schemeClr val="tx2"/>
                </a:solidFill>
              </a:rPr>
              <a:t>6 assumptions of PL programs </a:t>
            </a:r>
          </a:p>
          <a:p>
            <a:pPr marL="800100" lvl="1" indent="-342900">
              <a:buFont typeface="+mj-lt"/>
              <a:buAutoNum type="arabicPeriod"/>
            </a:pPr>
            <a:r>
              <a:rPr lang="en-US" dirty="0">
                <a:solidFill>
                  <a:schemeClr val="tx2"/>
                </a:solidFill>
              </a:rPr>
              <a:t>An active process</a:t>
            </a:r>
          </a:p>
          <a:p>
            <a:pPr marL="800100" lvl="1" indent="-342900">
              <a:buFont typeface="+mj-lt"/>
              <a:buAutoNum type="arabicPeriod"/>
            </a:pPr>
            <a:r>
              <a:rPr lang="en-US" dirty="0">
                <a:solidFill>
                  <a:schemeClr val="tx2"/>
                </a:solidFill>
              </a:rPr>
              <a:t>Allows for educator agency</a:t>
            </a:r>
          </a:p>
          <a:p>
            <a:pPr marL="800100" lvl="1" indent="-342900">
              <a:buFont typeface="+mj-lt"/>
              <a:buAutoNum type="arabicPeriod"/>
            </a:pPr>
            <a:r>
              <a:rPr lang="en-US" dirty="0">
                <a:solidFill>
                  <a:schemeClr val="tx2"/>
                </a:solidFill>
              </a:rPr>
              <a:t>Relevant and content specific</a:t>
            </a:r>
          </a:p>
          <a:p>
            <a:pPr marL="800100" lvl="1" indent="-342900">
              <a:buFont typeface="+mj-lt"/>
              <a:buAutoNum type="arabicPeriod"/>
            </a:pPr>
            <a:r>
              <a:rPr lang="en-US" dirty="0">
                <a:solidFill>
                  <a:schemeClr val="tx2"/>
                </a:solidFill>
              </a:rPr>
              <a:t>Best situated in cultures of collaboration</a:t>
            </a:r>
          </a:p>
          <a:p>
            <a:pPr marL="800100" lvl="1" indent="-342900">
              <a:buFont typeface="+mj-lt"/>
              <a:buAutoNum type="arabicPeriod"/>
            </a:pPr>
            <a:r>
              <a:rPr lang="en-US" dirty="0">
                <a:solidFill>
                  <a:schemeClr val="tx2"/>
                </a:solidFill>
              </a:rPr>
              <a:t>Sustained</a:t>
            </a:r>
          </a:p>
          <a:p>
            <a:pPr marL="800100" lvl="1" indent="-342900">
              <a:buFont typeface="+mj-lt"/>
              <a:buAutoNum type="arabicPeriod"/>
            </a:pPr>
            <a:r>
              <a:rPr lang="en-US" dirty="0">
                <a:solidFill>
                  <a:schemeClr val="tx2"/>
                </a:solidFill>
              </a:rPr>
              <a:t>Requires organizational systems and structures of support</a:t>
            </a:r>
          </a:p>
          <a:p>
            <a:pPr>
              <a:spcBef>
                <a:spcPts val="1800"/>
              </a:spcBef>
            </a:pPr>
            <a:r>
              <a:rPr lang="en-US" sz="2400" dirty="0">
                <a:solidFill>
                  <a:schemeClr val="tx2"/>
                </a:solidFill>
              </a:rPr>
              <a:t> </a:t>
            </a:r>
          </a:p>
        </p:txBody>
      </p:sp>
      <p:sp>
        <p:nvSpPr>
          <p:cNvPr id="12" name="Rectangle 11">
            <a:extLst>
              <a:ext uri="{FF2B5EF4-FFF2-40B4-BE49-F238E27FC236}">
                <a16:creationId xmlns:a16="http://schemas.microsoft.com/office/drawing/2014/main" id="{4D4B7B38-3A42-4963-82BC-CC29A49E2BD7}"/>
              </a:ext>
            </a:extLst>
          </p:cNvPr>
          <p:cNvSpPr/>
          <p:nvPr/>
        </p:nvSpPr>
        <p:spPr>
          <a:xfrm>
            <a:off x="6187015" y="1349830"/>
            <a:ext cx="5195890" cy="2438805"/>
          </a:xfrm>
          <a:prstGeom prst="rect">
            <a:avLst/>
          </a:prstGeom>
          <a:solidFill>
            <a:srgbClr val="C8E4F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800"/>
              </a:spcBef>
            </a:pPr>
            <a:r>
              <a:rPr lang="en-US" sz="2400" dirty="0">
                <a:solidFill>
                  <a:schemeClr val="tx2"/>
                </a:solidFill>
              </a:rPr>
              <a:t>6 phases of collaborative inquiry process</a:t>
            </a:r>
          </a:p>
        </p:txBody>
      </p:sp>
      <p:sp>
        <p:nvSpPr>
          <p:cNvPr id="13" name="Rectangle 12">
            <a:extLst>
              <a:ext uri="{FF2B5EF4-FFF2-40B4-BE49-F238E27FC236}">
                <a16:creationId xmlns:a16="http://schemas.microsoft.com/office/drawing/2014/main" id="{1934841F-C613-47E9-8AF2-C3C3B79B6436}"/>
              </a:ext>
            </a:extLst>
          </p:cNvPr>
          <p:cNvSpPr/>
          <p:nvPr/>
        </p:nvSpPr>
        <p:spPr>
          <a:xfrm>
            <a:off x="6187015" y="4004619"/>
            <a:ext cx="5195890" cy="243880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800"/>
              </a:spcBef>
            </a:pPr>
            <a:r>
              <a:rPr lang="en-US" sz="2400" dirty="0">
                <a:solidFill>
                  <a:schemeClr val="tx2"/>
                </a:solidFill>
              </a:rPr>
              <a:t>Conditions in a school necessary to support collaborative inquiry and to use an evaluation plan to formatively monitor &amp; adjust implementation of ELAS and professional learning</a:t>
            </a:r>
          </a:p>
        </p:txBody>
      </p:sp>
      <p:sp>
        <p:nvSpPr>
          <p:cNvPr id="14" name="Rectangle 13">
            <a:extLst>
              <a:ext uri="{FF2B5EF4-FFF2-40B4-BE49-F238E27FC236}">
                <a16:creationId xmlns:a16="http://schemas.microsoft.com/office/drawing/2014/main" id="{408033E3-222E-422E-B006-E0B7EA7A94C5}"/>
              </a:ext>
            </a:extLst>
          </p:cNvPr>
          <p:cNvSpPr/>
          <p:nvPr/>
        </p:nvSpPr>
        <p:spPr>
          <a:xfrm>
            <a:off x="845528" y="4004619"/>
            <a:ext cx="5141464" cy="2438805"/>
          </a:xfrm>
          <a:prstGeom prst="rect">
            <a:avLst/>
          </a:prstGeom>
          <a:solidFill>
            <a:srgbClr val="D4DDE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800"/>
              </a:spcBef>
            </a:pPr>
            <a:r>
              <a:rPr lang="en-US" sz="2400" dirty="0">
                <a:solidFill>
                  <a:schemeClr val="tx2"/>
                </a:solidFill>
              </a:rPr>
              <a:t>Alignment of collaborative inquiry to assessment literacies</a:t>
            </a:r>
          </a:p>
          <a:p>
            <a:pPr algn="ctr"/>
            <a:endParaRPr lang="en-US" sz="2400" b="1" dirty="0">
              <a:solidFill>
                <a:schemeClr val="tx2"/>
              </a:solidFill>
            </a:endParaRPr>
          </a:p>
        </p:txBody>
      </p:sp>
      <p:pic>
        <p:nvPicPr>
          <p:cNvPr id="16" name="Picture 15" descr="A picture containing device&#10;&#10;Description automatically generated">
            <a:extLst>
              <a:ext uri="{FF2B5EF4-FFF2-40B4-BE49-F238E27FC236}">
                <a16:creationId xmlns:a16="http://schemas.microsoft.com/office/drawing/2014/main" id="{0989F485-BF34-45E1-89AF-D303C7A29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204" y="1830745"/>
            <a:ext cx="2121568" cy="1838253"/>
          </a:xfrm>
          <a:prstGeom prst="rect">
            <a:avLst/>
          </a:prstGeom>
        </p:spPr>
      </p:pic>
      <p:sp>
        <p:nvSpPr>
          <p:cNvPr id="17" name="Rectangle 16">
            <a:extLst>
              <a:ext uri="{FF2B5EF4-FFF2-40B4-BE49-F238E27FC236}">
                <a16:creationId xmlns:a16="http://schemas.microsoft.com/office/drawing/2014/main" id="{492CFACD-C846-4C05-9EAA-7BD229DC8125}"/>
              </a:ext>
            </a:extLst>
          </p:cNvPr>
          <p:cNvSpPr/>
          <p:nvPr/>
        </p:nvSpPr>
        <p:spPr>
          <a:xfrm>
            <a:off x="3233057" y="4822371"/>
            <a:ext cx="337457" cy="1502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A8E2F0C-0F64-415C-BB32-A4E5F71090C1}"/>
              </a:ext>
            </a:extLst>
          </p:cNvPr>
          <p:cNvSpPr txBox="1"/>
          <p:nvPr/>
        </p:nvSpPr>
        <p:spPr>
          <a:xfrm>
            <a:off x="1579640" y="5508170"/>
            <a:ext cx="1480458" cy="646331"/>
          </a:xfrm>
          <a:prstGeom prst="rect">
            <a:avLst/>
          </a:prstGeom>
          <a:noFill/>
        </p:spPr>
        <p:txBody>
          <a:bodyPr wrap="square" rtlCol="0">
            <a:spAutoFit/>
          </a:bodyPr>
          <a:lstStyle/>
          <a:p>
            <a:pPr algn="ctr"/>
            <a:r>
              <a:rPr lang="en-US" dirty="0">
                <a:solidFill>
                  <a:schemeClr val="tx2"/>
                </a:solidFill>
              </a:rPr>
              <a:t>Collaborative Inquiry</a:t>
            </a:r>
          </a:p>
        </p:txBody>
      </p:sp>
      <p:sp>
        <p:nvSpPr>
          <p:cNvPr id="19" name="TextBox 18">
            <a:extLst>
              <a:ext uri="{FF2B5EF4-FFF2-40B4-BE49-F238E27FC236}">
                <a16:creationId xmlns:a16="http://schemas.microsoft.com/office/drawing/2014/main" id="{A74CFADB-4A74-4949-8E08-855B2E627B3A}"/>
              </a:ext>
            </a:extLst>
          </p:cNvPr>
          <p:cNvSpPr txBox="1"/>
          <p:nvPr/>
        </p:nvSpPr>
        <p:spPr>
          <a:xfrm>
            <a:off x="3625594" y="5508169"/>
            <a:ext cx="1480458" cy="646331"/>
          </a:xfrm>
          <a:prstGeom prst="rect">
            <a:avLst/>
          </a:prstGeom>
          <a:noFill/>
        </p:spPr>
        <p:txBody>
          <a:bodyPr wrap="square" rtlCol="0">
            <a:spAutoFit/>
          </a:bodyPr>
          <a:lstStyle/>
          <a:p>
            <a:pPr algn="ctr"/>
            <a:r>
              <a:rPr lang="en-US" dirty="0">
                <a:solidFill>
                  <a:schemeClr val="tx2"/>
                </a:solidFill>
              </a:rPr>
              <a:t>Assessment Literacies</a:t>
            </a:r>
          </a:p>
        </p:txBody>
      </p:sp>
      <p:sp>
        <p:nvSpPr>
          <p:cNvPr id="20" name="Arrow: Right 19">
            <a:extLst>
              <a:ext uri="{FF2B5EF4-FFF2-40B4-BE49-F238E27FC236}">
                <a16:creationId xmlns:a16="http://schemas.microsoft.com/office/drawing/2014/main" id="{14A92D99-254E-4E1E-AE24-E8E2BF988637}"/>
              </a:ext>
            </a:extLst>
          </p:cNvPr>
          <p:cNvSpPr/>
          <p:nvPr/>
        </p:nvSpPr>
        <p:spPr>
          <a:xfrm>
            <a:off x="1948543" y="4968906"/>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F590D542-4D4D-4D8B-A125-250EB3356467}"/>
              </a:ext>
            </a:extLst>
          </p:cNvPr>
          <p:cNvSpPr/>
          <p:nvPr/>
        </p:nvSpPr>
        <p:spPr>
          <a:xfrm rot="10800000">
            <a:off x="3876620" y="4968906"/>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7029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3003-F3E6-44F5-AD2F-29BFE1CF7425}"/>
              </a:ext>
            </a:extLst>
          </p:cNvPr>
          <p:cNvSpPr txBox="1">
            <a:spLocks/>
          </p:cNvSpPr>
          <p:nvPr/>
        </p:nvSpPr>
        <p:spPr>
          <a:xfrm>
            <a:off x="0" y="0"/>
            <a:ext cx="12192000" cy="7429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365760"/>
            <a:r>
              <a:rPr lang="en-US" sz="3600" dirty="0">
                <a:solidFill>
                  <a:schemeClr val="bg1"/>
                </a:solidFill>
                <a:ea typeface="Open Sans Semibold" panose="020B0706030804020204" pitchFamily="34" charset="0"/>
                <a:cs typeface="Open Sans Semibold" panose="020B0706030804020204" pitchFamily="34" charset="0"/>
              </a:rPr>
              <a:t>Phase III – Support and Monitoring Recommendations</a:t>
            </a:r>
          </a:p>
        </p:txBody>
      </p:sp>
      <p:sp>
        <p:nvSpPr>
          <p:cNvPr id="13" name="Rectangle 12">
            <a:extLst>
              <a:ext uri="{FF2B5EF4-FFF2-40B4-BE49-F238E27FC236}">
                <a16:creationId xmlns:a16="http://schemas.microsoft.com/office/drawing/2014/main" id="{840B10CE-9CB7-4ED5-B00D-713995E1BF83}"/>
              </a:ext>
            </a:extLst>
          </p:cNvPr>
          <p:cNvSpPr/>
          <p:nvPr/>
        </p:nvSpPr>
        <p:spPr>
          <a:xfrm>
            <a:off x="130628" y="745031"/>
            <a:ext cx="11887201" cy="6087820"/>
          </a:xfrm>
          <a:prstGeom prst="rect">
            <a:avLst/>
          </a:prstGeom>
        </p:spPr>
        <p:txBody>
          <a:bodyPr wrap="square">
            <a:spAutoFit/>
          </a:bodyPr>
          <a:lstStyle/>
          <a:p>
            <a:pPr>
              <a:lnSpc>
                <a:spcPct val="115000"/>
              </a:lnSpc>
              <a:spcAft>
                <a:spcPts val="600"/>
              </a:spcAft>
            </a:pPr>
            <a:r>
              <a:rPr lang="en-US" sz="2600" b="1" dirty="0">
                <a:latin typeface="Tw Cen MT" panose="020B0602020104020603" pitchFamily="34" charset="0"/>
                <a:ea typeface="Tw Cen MT" panose="020B0602020104020603" pitchFamily="34" charset="0"/>
                <a:cs typeface="Times New Roman" panose="02020603050405020304" pitchFamily="18" charset="0"/>
              </a:rPr>
              <a:t>3.1 ELAS LEADERSHIP TEAM </a:t>
            </a:r>
            <a:r>
              <a:rPr lang="en-US" sz="2600" dirty="0">
                <a:latin typeface="Tw Cen MT" panose="020B0602020104020603" pitchFamily="34" charset="0"/>
                <a:ea typeface="Tw Cen MT" panose="020B0602020104020603" pitchFamily="34" charset="0"/>
                <a:cs typeface="Times New Roman" panose="02020603050405020304" pitchFamily="18" charset="0"/>
              </a:rPr>
              <a:t>should</a:t>
            </a:r>
            <a:r>
              <a:rPr lang="en-US" sz="2600" b="1" dirty="0">
                <a:latin typeface="Tw Cen MT" panose="020B0602020104020603" pitchFamily="34" charset="0"/>
                <a:ea typeface="Tw Cen MT" panose="020B0602020104020603" pitchFamily="34" charset="0"/>
                <a:cs typeface="Times New Roman" panose="02020603050405020304" pitchFamily="18" charset="0"/>
              </a:rPr>
              <a:t> </a:t>
            </a:r>
            <a:r>
              <a:rPr lang="en-US" sz="2600" dirty="0">
                <a:latin typeface="Tw Cen MT" panose="020B0602020104020603" pitchFamily="34" charset="0"/>
                <a:ea typeface="Tw Cen MT" panose="020B0602020104020603" pitchFamily="34" charset="0"/>
                <a:cs typeface="Times New Roman" panose="02020603050405020304" pitchFamily="18" charset="0"/>
              </a:rPr>
              <a:t>use the logic model and theory of action to </a:t>
            </a:r>
            <a:r>
              <a:rPr lang="en-US" sz="2600" dirty="0">
                <a:highlight>
                  <a:srgbClr val="C8E4F3"/>
                </a:highlight>
                <a:latin typeface="Tw Cen MT" panose="020B0602020104020603" pitchFamily="34" charset="0"/>
                <a:ea typeface="Tw Cen MT" panose="020B0602020104020603" pitchFamily="34" charset="0"/>
                <a:cs typeface="Times New Roman" panose="02020603050405020304" pitchFamily="18" charset="0"/>
              </a:rPr>
              <a:t>develop plans for professional learning and formative evaluation of the ELAS</a:t>
            </a:r>
            <a:r>
              <a:rPr lang="en-US" sz="2600" dirty="0">
                <a:latin typeface="Tw Cen MT" panose="020B0602020104020603" pitchFamily="34" charset="0"/>
                <a:ea typeface="Tw Cen MT" panose="020B0602020104020603" pitchFamily="34" charset="0"/>
                <a:cs typeface="Times New Roman" panose="02020603050405020304" pitchFamily="18" charset="0"/>
              </a:rPr>
              <a:t>. </a:t>
            </a:r>
          </a:p>
          <a:p>
            <a:pPr>
              <a:lnSpc>
                <a:spcPct val="115000"/>
              </a:lnSpc>
            </a:pPr>
            <a:r>
              <a:rPr lang="en-US" sz="2600" dirty="0">
                <a:latin typeface="Tw Cen MT" panose="020B0602020104020603" pitchFamily="34" charset="0"/>
                <a:ea typeface="Tw Cen MT" panose="020B0602020104020603" pitchFamily="34" charset="0"/>
                <a:cs typeface="Times New Roman" panose="02020603050405020304" pitchFamily="18" charset="0"/>
              </a:rPr>
              <a:t>To accomplish Recommendation 3.1, the </a:t>
            </a:r>
            <a:r>
              <a:rPr lang="en-US" sz="2600" b="1" dirty="0">
                <a:latin typeface="Tw Cen MT" panose="020B0602020104020603" pitchFamily="34" charset="0"/>
                <a:ea typeface="Tw Cen MT" panose="020B0602020104020603" pitchFamily="34" charset="0"/>
                <a:cs typeface="Times New Roman" panose="02020603050405020304" pitchFamily="18" charset="0"/>
              </a:rPr>
              <a:t>ELAS LEADERSHIP TEAM, in collaboration with PRINCIPALS AND TEACHERS, </a:t>
            </a:r>
            <a:r>
              <a:rPr lang="en-US" sz="2600" dirty="0">
                <a:latin typeface="Tw Cen MT" panose="020B0602020104020603" pitchFamily="34" charset="0"/>
                <a:ea typeface="Tw Cen MT" panose="020B0602020104020603" pitchFamily="34" charset="0"/>
                <a:cs typeface="Times New Roman" panose="02020603050405020304" pitchFamily="18" charset="0"/>
              </a:rPr>
              <a:t>should:</a:t>
            </a:r>
          </a:p>
          <a:p>
            <a:pPr marL="274320"/>
            <a:r>
              <a:rPr lang="en-US" sz="2600" b="1" dirty="0">
                <a:solidFill>
                  <a:schemeClr val="tx1"/>
                </a:solidFill>
                <a:latin typeface="Tw Cen MT" panose="020B0602020104020603" pitchFamily="34" charset="0"/>
              </a:rPr>
              <a:t>3.2: </a:t>
            </a:r>
            <a:r>
              <a:rPr lang="en-US" sz="2600" dirty="0">
                <a:solidFill>
                  <a:schemeClr val="tx1"/>
                </a:solidFill>
                <a:highlight>
                  <a:srgbClr val="C8E4F3"/>
                </a:highlight>
                <a:latin typeface="Tw Cen MT" panose="020B0602020104020603" pitchFamily="34" charset="0"/>
              </a:rPr>
              <a:t>Gather information about the current level of knowledge and capacity </a:t>
            </a:r>
            <a:r>
              <a:rPr lang="en-US" sz="2600" dirty="0">
                <a:solidFill>
                  <a:schemeClr val="tx1"/>
                </a:solidFill>
                <a:latin typeface="Tw Cen MT" panose="020B0602020104020603" pitchFamily="34" charset="0"/>
              </a:rPr>
              <a:t>related to literacy, assessment, and professional learning (strengths and gaps) </a:t>
            </a:r>
            <a:r>
              <a:rPr lang="en-US" sz="2600" dirty="0">
                <a:solidFill>
                  <a:schemeClr val="tx1"/>
                </a:solidFill>
                <a:highlight>
                  <a:srgbClr val="C8E4F3"/>
                </a:highlight>
                <a:latin typeface="Tw Cen MT" panose="020B0602020104020603" pitchFamily="34" charset="0"/>
              </a:rPr>
              <a:t>among staff </a:t>
            </a:r>
            <a:r>
              <a:rPr lang="en-US" sz="2600" dirty="0">
                <a:solidFill>
                  <a:schemeClr val="tx1"/>
                </a:solidFill>
                <a:latin typeface="Tw Cen MT" panose="020B0602020104020603" pitchFamily="34" charset="0"/>
              </a:rPr>
              <a:t>(teachers, administrators, coaches), students and their families, and local policymakers, and use these data to guide the implementation and support of an ELAS. </a:t>
            </a:r>
          </a:p>
          <a:p>
            <a:pPr marL="274320"/>
            <a:r>
              <a:rPr lang="en-US" sz="2600" b="1" dirty="0">
                <a:solidFill>
                  <a:schemeClr val="tx1"/>
                </a:solidFill>
                <a:latin typeface="Tw Cen MT" panose="020B0602020104020603" pitchFamily="34" charset="0"/>
              </a:rPr>
              <a:t>3.3: </a:t>
            </a:r>
            <a:r>
              <a:rPr lang="en-US" sz="2600" dirty="0">
                <a:solidFill>
                  <a:schemeClr val="tx1"/>
                </a:solidFill>
                <a:highlight>
                  <a:srgbClr val="C8E4F3"/>
                </a:highlight>
                <a:latin typeface="Tw Cen MT" panose="020B0602020104020603" pitchFamily="34" charset="0"/>
              </a:rPr>
              <a:t>Create a cohesive master professional learning plan </a:t>
            </a:r>
            <a:r>
              <a:rPr lang="en-US" sz="2600" dirty="0">
                <a:solidFill>
                  <a:schemeClr val="tx1"/>
                </a:solidFill>
                <a:latin typeface="Tw Cen MT" panose="020B0602020104020603" pitchFamily="34" charset="0"/>
              </a:rPr>
              <a:t>(Michigan’s Professional Learning Policy and associated Standards for Professional Learning) to support all stakeholders responsible for early literacy development and assessment. The plan should address early literacy development and assessment and meet the learning needs of children and instructional needs of  teachers based on </a:t>
            </a:r>
            <a:br>
              <a:rPr lang="en-US" sz="2600" dirty="0">
                <a:solidFill>
                  <a:schemeClr val="tx1"/>
                </a:solidFill>
                <a:latin typeface="Tw Cen MT" panose="020B0602020104020603" pitchFamily="34" charset="0"/>
              </a:rPr>
            </a:br>
            <a:r>
              <a:rPr lang="en-US" sz="2600" dirty="0">
                <a:solidFill>
                  <a:schemeClr val="tx1"/>
                </a:solidFill>
                <a:latin typeface="Tw Cen MT" panose="020B0602020104020603" pitchFamily="34" charset="0"/>
              </a:rPr>
              <a:t>evidence of need as well as research. </a:t>
            </a:r>
          </a:p>
        </p:txBody>
      </p:sp>
      <p:pic>
        <p:nvPicPr>
          <p:cNvPr id="4" name="Picture 3">
            <a:extLst>
              <a:ext uri="{FF2B5EF4-FFF2-40B4-BE49-F238E27FC236}">
                <a16:creationId xmlns:a16="http://schemas.microsoft.com/office/drawing/2014/main" id="{72BCDEB4-8FCE-4CF5-8BC1-758B625A1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1772" y="128542"/>
            <a:ext cx="566057" cy="485865"/>
          </a:xfrm>
          <a:prstGeom prst="rect">
            <a:avLst/>
          </a:prstGeom>
        </p:spPr>
      </p:pic>
    </p:spTree>
    <p:custDataLst>
      <p:tags r:id="rId1"/>
    </p:custDataLst>
    <p:extLst>
      <p:ext uri="{BB962C8B-B14F-4D97-AF65-F5344CB8AC3E}">
        <p14:creationId xmlns:p14="http://schemas.microsoft.com/office/powerpoint/2010/main" val="277132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3003-F3E6-44F5-AD2F-29BFE1CF7425}"/>
              </a:ext>
            </a:extLst>
          </p:cNvPr>
          <p:cNvSpPr txBox="1">
            <a:spLocks/>
          </p:cNvSpPr>
          <p:nvPr/>
        </p:nvSpPr>
        <p:spPr>
          <a:xfrm>
            <a:off x="0" y="0"/>
            <a:ext cx="12192000" cy="7429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365760"/>
            <a:r>
              <a:rPr lang="en-US" sz="3600" dirty="0">
                <a:solidFill>
                  <a:schemeClr val="bg1"/>
                </a:solidFill>
                <a:ea typeface="Open Sans Semibold" panose="020B0706030804020204" pitchFamily="34" charset="0"/>
                <a:cs typeface="Open Sans Semibold" panose="020B0706030804020204" pitchFamily="34" charset="0"/>
              </a:rPr>
              <a:t>Phase III – Support and Monitoring Recommendations</a:t>
            </a:r>
          </a:p>
        </p:txBody>
      </p:sp>
      <p:sp>
        <p:nvSpPr>
          <p:cNvPr id="13" name="Rectangle 12">
            <a:extLst>
              <a:ext uri="{FF2B5EF4-FFF2-40B4-BE49-F238E27FC236}">
                <a16:creationId xmlns:a16="http://schemas.microsoft.com/office/drawing/2014/main" id="{840B10CE-9CB7-4ED5-B00D-713995E1BF83}"/>
              </a:ext>
            </a:extLst>
          </p:cNvPr>
          <p:cNvSpPr/>
          <p:nvPr/>
        </p:nvSpPr>
        <p:spPr>
          <a:xfrm>
            <a:off x="130628" y="1108364"/>
            <a:ext cx="11887201" cy="5627694"/>
          </a:xfrm>
          <a:prstGeom prst="rect">
            <a:avLst/>
          </a:prstGeom>
        </p:spPr>
        <p:txBody>
          <a:bodyPr wrap="square">
            <a:spAutoFit/>
          </a:bodyPr>
          <a:lstStyle/>
          <a:p>
            <a:pPr>
              <a:lnSpc>
                <a:spcPct val="115000"/>
              </a:lnSpc>
              <a:spcAft>
                <a:spcPts val="600"/>
              </a:spcAft>
            </a:pPr>
            <a:r>
              <a:rPr lang="en-US" sz="2600" dirty="0">
                <a:latin typeface="Tw Cen MT" panose="020B0602020104020603" pitchFamily="34" charset="0"/>
                <a:ea typeface="Tw Cen MT" panose="020B0602020104020603" pitchFamily="34" charset="0"/>
                <a:cs typeface="Times New Roman" panose="02020603050405020304" pitchFamily="18" charset="0"/>
              </a:rPr>
              <a:t>To accomplish Recommendation 3.1, the </a:t>
            </a:r>
            <a:r>
              <a:rPr lang="en-US" sz="2600" b="1" dirty="0">
                <a:latin typeface="Tw Cen MT" panose="020B0602020104020603" pitchFamily="34" charset="0"/>
                <a:ea typeface="Tw Cen MT" panose="020B0602020104020603" pitchFamily="34" charset="0"/>
                <a:cs typeface="Times New Roman" panose="02020603050405020304" pitchFamily="18" charset="0"/>
              </a:rPr>
              <a:t>ELAS LEADERSHIP TEAM, in collaboration with PRINCIPALS AND TEACHERS, </a:t>
            </a:r>
            <a:r>
              <a:rPr lang="en-US" sz="2600" dirty="0">
                <a:latin typeface="Tw Cen MT" panose="020B0602020104020603" pitchFamily="34" charset="0"/>
                <a:ea typeface="Tw Cen MT" panose="020B0602020104020603" pitchFamily="34" charset="0"/>
                <a:cs typeface="Times New Roman" panose="02020603050405020304" pitchFamily="18" charset="0"/>
              </a:rPr>
              <a:t>should:</a:t>
            </a:r>
          </a:p>
          <a:p>
            <a:pPr>
              <a:lnSpc>
                <a:spcPct val="115000"/>
              </a:lnSpc>
              <a:spcAft>
                <a:spcPts val="600"/>
              </a:spcAft>
            </a:pPr>
            <a:r>
              <a:rPr lang="en-US" sz="2600" dirty="0">
                <a:solidFill>
                  <a:srgbClr val="8AC971"/>
                </a:solidFill>
                <a:latin typeface="Tw Cen MT" panose="020B0602020104020603" pitchFamily="34" charset="0"/>
                <a:ea typeface="Tw Cen MT" panose="020B0602020104020603" pitchFamily="34" charset="0"/>
                <a:cs typeface="Times New Roman" panose="02020603050405020304" pitchFamily="18" charset="0"/>
              </a:rPr>
              <a:t>(Continued)</a:t>
            </a:r>
          </a:p>
          <a:p>
            <a:pPr marL="274320"/>
            <a:r>
              <a:rPr lang="en-US" sz="2600" b="1" dirty="0">
                <a:solidFill>
                  <a:schemeClr val="tx1"/>
                </a:solidFill>
                <a:latin typeface="Tw Cen MT" panose="020B0602020104020603" pitchFamily="34" charset="0"/>
              </a:rPr>
              <a:t>3.4: </a:t>
            </a:r>
            <a:r>
              <a:rPr lang="en-US" sz="2600" dirty="0">
                <a:solidFill>
                  <a:schemeClr val="tx1"/>
                </a:solidFill>
                <a:highlight>
                  <a:srgbClr val="C8E4F3"/>
                </a:highlight>
                <a:latin typeface="Tw Cen MT" panose="020B0602020104020603" pitchFamily="34" charset="0"/>
              </a:rPr>
              <a:t>Budget for and plan to provide substantive resources and support </a:t>
            </a:r>
            <a:r>
              <a:rPr lang="en-US" sz="2600" dirty="0">
                <a:solidFill>
                  <a:schemeClr val="tx1"/>
                </a:solidFill>
                <a:latin typeface="Tw Cen MT" panose="020B0602020104020603" pitchFamily="34" charset="0"/>
              </a:rPr>
              <a:t>for content-focused professional learning about early literacy development and assessment that is collaborative, intensive, sustained, and job-embedded. </a:t>
            </a:r>
          </a:p>
          <a:p>
            <a:pPr marL="274320"/>
            <a:r>
              <a:rPr lang="en-US" sz="2600" b="1" dirty="0">
                <a:solidFill>
                  <a:schemeClr val="tx1"/>
                </a:solidFill>
                <a:latin typeface="Tw Cen MT" panose="020B0602020104020603" pitchFamily="34" charset="0"/>
              </a:rPr>
              <a:t>3.5: </a:t>
            </a:r>
            <a:r>
              <a:rPr lang="en-US" sz="2600" dirty="0">
                <a:solidFill>
                  <a:schemeClr val="tx1"/>
                </a:solidFill>
                <a:highlight>
                  <a:srgbClr val="C8E4F3"/>
                </a:highlight>
                <a:latin typeface="Tw Cen MT" panose="020B0602020104020603" pitchFamily="34" charset="0"/>
              </a:rPr>
              <a:t>Participate in statewide efforts </a:t>
            </a:r>
            <a:r>
              <a:rPr lang="en-US" sz="2600" dirty="0">
                <a:solidFill>
                  <a:schemeClr val="tx1"/>
                </a:solidFill>
                <a:latin typeface="Tw Cen MT" panose="020B0602020104020603" pitchFamily="34" charset="0"/>
              </a:rPr>
              <a:t>to prepare, support, and generate teacher leaders and instructional coaches to promote effective early literacy development and assessment practices, with an emphasis on the use of classroom formative assessment practices. </a:t>
            </a:r>
          </a:p>
          <a:p>
            <a:pPr marL="274320"/>
            <a:r>
              <a:rPr lang="en-US" sz="2600" b="1" dirty="0">
                <a:solidFill>
                  <a:schemeClr val="tx1"/>
                </a:solidFill>
                <a:latin typeface="Tw Cen MT" panose="020B0602020104020603" pitchFamily="34" charset="0"/>
              </a:rPr>
              <a:t>3.6</a:t>
            </a:r>
            <a:r>
              <a:rPr lang="en-US" sz="2600" b="1" dirty="0">
                <a:solidFill>
                  <a:schemeClr val="tx1"/>
                </a:solidFill>
                <a:highlight>
                  <a:srgbClr val="C8E4F3"/>
                </a:highlight>
                <a:latin typeface="Tw Cen MT" panose="020B0602020104020603" pitchFamily="34" charset="0"/>
              </a:rPr>
              <a:t>: </a:t>
            </a:r>
            <a:r>
              <a:rPr lang="en-US" sz="2600" dirty="0">
                <a:solidFill>
                  <a:schemeClr val="tx1"/>
                </a:solidFill>
                <a:highlight>
                  <a:srgbClr val="C8E4F3"/>
                </a:highlight>
                <a:latin typeface="Tw Cen MT" panose="020B0602020104020603" pitchFamily="34" charset="0"/>
              </a:rPr>
              <a:t>Develop a plan for formative evaluation of the ELAS </a:t>
            </a:r>
            <a:r>
              <a:rPr lang="en-US" sz="2600" dirty="0">
                <a:solidFill>
                  <a:schemeClr val="tx1"/>
                </a:solidFill>
                <a:latin typeface="Tw Cen MT" panose="020B0602020104020603" pitchFamily="34" charset="0"/>
              </a:rPr>
              <a:t>that includes ongoing monitoring and feedback from the field about the quality, utility, and effectiveness of the assessment system as it is implemented and becomes operational. </a:t>
            </a:r>
          </a:p>
        </p:txBody>
      </p:sp>
      <p:pic>
        <p:nvPicPr>
          <p:cNvPr id="4" name="Picture 3">
            <a:extLst>
              <a:ext uri="{FF2B5EF4-FFF2-40B4-BE49-F238E27FC236}">
                <a16:creationId xmlns:a16="http://schemas.microsoft.com/office/drawing/2014/main" id="{72BCDEB4-8FCE-4CF5-8BC1-758B625A1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1772" y="128542"/>
            <a:ext cx="566057" cy="485865"/>
          </a:xfrm>
          <a:prstGeom prst="rect">
            <a:avLst/>
          </a:prstGeom>
        </p:spPr>
      </p:pic>
    </p:spTree>
    <p:custDataLst>
      <p:tags r:id="rId1"/>
    </p:custDataLst>
    <p:extLst>
      <p:ext uri="{BB962C8B-B14F-4D97-AF65-F5344CB8AC3E}">
        <p14:creationId xmlns:p14="http://schemas.microsoft.com/office/powerpoint/2010/main" val="246848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anim calcmode="lin" valueType="num">
                                      <p:cBhvr>
                                        <p:cTn id="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fade">
                                      <p:cBhvr>
                                        <p:cTn id="14" dur="1000"/>
                                        <p:tgtEl>
                                          <p:spTgt spid="13">
                                            <p:txEl>
                                              <p:pRg st="3" end="3"/>
                                            </p:txEl>
                                          </p:spTgt>
                                        </p:tgtEl>
                                      </p:cBhvr>
                                    </p:animEffect>
                                    <p:anim calcmode="lin" valueType="num">
                                      <p:cBhvr>
                                        <p:cTn id="1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1000"/>
                                        <p:tgtEl>
                                          <p:spTgt spid="13">
                                            <p:txEl>
                                              <p:pRg st="4" end="4"/>
                                            </p:txEl>
                                          </p:spTgt>
                                        </p:tgtEl>
                                      </p:cBhvr>
                                    </p:animEffect>
                                    <p:anim calcmode="lin" valueType="num">
                                      <p:cBhvr>
                                        <p:cTn id="2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C1DF-9222-AF47-B95F-74284E71F5F9}"/>
              </a:ext>
            </a:extLst>
          </p:cNvPr>
          <p:cNvSpPr>
            <a:spLocks noGrp="1"/>
          </p:cNvSpPr>
          <p:nvPr>
            <p:ph type="title"/>
          </p:nvPr>
        </p:nvSpPr>
        <p:spPr/>
        <p:txBody>
          <a:bodyPr>
            <a:normAutofit/>
          </a:bodyPr>
          <a:lstStyle/>
          <a:p>
            <a:r>
              <a:rPr lang="en-US" sz="4000" dirty="0"/>
              <a:t>Portraits</a:t>
            </a:r>
          </a:p>
        </p:txBody>
      </p:sp>
      <p:sp>
        <p:nvSpPr>
          <p:cNvPr id="6" name="Content Placeholder 5">
            <a:extLst>
              <a:ext uri="{FF2B5EF4-FFF2-40B4-BE49-F238E27FC236}">
                <a16:creationId xmlns:a16="http://schemas.microsoft.com/office/drawing/2014/main" id="{C9C15044-D2AB-4B92-8862-0E10A98969DE}"/>
              </a:ext>
            </a:extLst>
          </p:cNvPr>
          <p:cNvSpPr>
            <a:spLocks noGrp="1"/>
          </p:cNvSpPr>
          <p:nvPr>
            <p:ph sz="half" idx="1"/>
          </p:nvPr>
        </p:nvSpPr>
        <p:spPr>
          <a:xfrm>
            <a:off x="838200" y="1825625"/>
            <a:ext cx="3472543" cy="4351338"/>
          </a:xfrm>
        </p:spPr>
        <p:txBody>
          <a:bodyPr/>
          <a:lstStyle/>
          <a:p>
            <a:pPr marL="0" indent="0">
              <a:buNone/>
            </a:pPr>
            <a:r>
              <a:rPr lang="en-US" dirty="0"/>
              <a:t>3 Students</a:t>
            </a:r>
          </a:p>
          <a:p>
            <a:r>
              <a:rPr lang="en-US" dirty="0"/>
              <a:t>Emma</a:t>
            </a:r>
          </a:p>
          <a:p>
            <a:r>
              <a:rPr lang="en-US" dirty="0"/>
              <a:t>Ayesha</a:t>
            </a:r>
          </a:p>
          <a:p>
            <a:r>
              <a:rPr lang="en-US" dirty="0"/>
              <a:t>Emmanuel</a:t>
            </a:r>
          </a:p>
          <a:p>
            <a:endParaRPr lang="en-US" dirty="0"/>
          </a:p>
          <a:p>
            <a:pPr marL="0" indent="0">
              <a:buNone/>
            </a:pPr>
            <a:r>
              <a:rPr lang="en-US" dirty="0"/>
              <a:t>Student experiences with literacy instruction and assessment from PreK – Third Grade</a:t>
            </a:r>
          </a:p>
        </p:txBody>
      </p:sp>
      <p:pic>
        <p:nvPicPr>
          <p:cNvPr id="3" name="Picture 2">
            <a:extLst>
              <a:ext uri="{FF2B5EF4-FFF2-40B4-BE49-F238E27FC236}">
                <a16:creationId xmlns:a16="http://schemas.microsoft.com/office/drawing/2014/main" id="{5C017658-F00A-4CA2-B1EE-011732DFD8C3}"/>
              </a:ext>
            </a:extLst>
          </p:cNvPr>
          <p:cNvPicPr>
            <a:picLocks noChangeAspect="1"/>
          </p:cNvPicPr>
          <p:nvPr/>
        </p:nvPicPr>
        <p:blipFill>
          <a:blip r:embed="rId4"/>
          <a:stretch>
            <a:fillRect/>
          </a:stretch>
        </p:blipFill>
        <p:spPr>
          <a:xfrm>
            <a:off x="4573502" y="112612"/>
            <a:ext cx="5691727" cy="2076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01E60E75-5A84-4336-8025-E74C2804636A}"/>
              </a:ext>
            </a:extLst>
          </p:cNvPr>
          <p:cNvPicPr>
            <a:picLocks noChangeAspect="1"/>
          </p:cNvPicPr>
          <p:nvPr/>
        </p:nvPicPr>
        <p:blipFill>
          <a:blip r:embed="rId5"/>
          <a:stretch>
            <a:fillRect/>
          </a:stretch>
        </p:blipFill>
        <p:spPr>
          <a:xfrm>
            <a:off x="5628563" y="2350436"/>
            <a:ext cx="5344238" cy="2157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6B01D4E-41F4-49C9-AD96-EC0032752F7A}"/>
              </a:ext>
            </a:extLst>
          </p:cNvPr>
          <p:cNvPicPr>
            <a:picLocks noChangeAspect="1"/>
          </p:cNvPicPr>
          <p:nvPr/>
        </p:nvPicPr>
        <p:blipFill>
          <a:blip r:embed="rId6"/>
          <a:stretch>
            <a:fillRect/>
          </a:stretch>
        </p:blipFill>
        <p:spPr>
          <a:xfrm>
            <a:off x="6594353" y="4669378"/>
            <a:ext cx="5445247" cy="200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988053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3B3B-4BF0-4A39-A9A2-BCFC3336D359}"/>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2F80A5D5-7C10-4ACA-B9C0-7BA165BBFDF6}"/>
              </a:ext>
            </a:extLst>
          </p:cNvPr>
          <p:cNvSpPr>
            <a:spLocks noGrp="1"/>
          </p:cNvSpPr>
          <p:nvPr>
            <p:ph sz="half" idx="1"/>
          </p:nvPr>
        </p:nvSpPr>
        <p:spPr/>
        <p:txBody>
          <a:bodyPr>
            <a:normAutofit fontScale="25000" lnSpcReduction="20000"/>
          </a:bodyPr>
          <a:lstStyle/>
          <a:p>
            <a:pPr marL="0" indent="0">
              <a:buNone/>
            </a:pPr>
            <a:r>
              <a:rPr lang="en-US" sz="16000" b="1" dirty="0"/>
              <a:t>Raise awareness</a:t>
            </a:r>
          </a:p>
          <a:p>
            <a:pPr>
              <a:lnSpc>
                <a:spcPct val="120000"/>
              </a:lnSpc>
              <a:spcBef>
                <a:spcPts val="1800"/>
              </a:spcBef>
            </a:pPr>
            <a:r>
              <a:rPr lang="en-US" sz="11200" dirty="0"/>
              <a:t>Promote use of the Guide among school leaders, policy-makers, and practitioners</a:t>
            </a:r>
          </a:p>
          <a:p>
            <a:pPr>
              <a:lnSpc>
                <a:spcPct val="120000"/>
              </a:lnSpc>
              <a:spcBef>
                <a:spcPts val="1800"/>
              </a:spcBef>
            </a:pPr>
            <a:r>
              <a:rPr lang="en-US" sz="11200" dirty="0"/>
              <a:t>Share available resources to support the work at </a:t>
            </a:r>
            <a:r>
              <a:rPr lang="en-US" sz="10400" dirty="0">
                <a:latin typeface="Tw Cen MT Condensed" panose="020B0606020104020203" pitchFamily="34" charset="0"/>
                <a:hlinkClick r:id="rId3"/>
              </a:rPr>
              <a:t>www.MichiganAssessmentConsortium.org/ELAS</a:t>
            </a:r>
            <a:endParaRPr lang="en-US" sz="10400" dirty="0">
              <a:latin typeface="Tw Cen MT Condensed" panose="020B0606020104020203" pitchFamily="34" charset="0"/>
            </a:endParaRPr>
          </a:p>
        </p:txBody>
      </p:sp>
      <p:sp>
        <p:nvSpPr>
          <p:cNvPr id="4" name="Content Placeholder 3">
            <a:extLst>
              <a:ext uri="{FF2B5EF4-FFF2-40B4-BE49-F238E27FC236}">
                <a16:creationId xmlns:a16="http://schemas.microsoft.com/office/drawing/2014/main" id="{1B1D3D9F-36CA-4E4D-9059-028797BD14C4}"/>
              </a:ext>
            </a:extLst>
          </p:cNvPr>
          <p:cNvSpPr>
            <a:spLocks noGrp="1"/>
          </p:cNvSpPr>
          <p:nvPr>
            <p:ph sz="half" idx="2"/>
          </p:nvPr>
        </p:nvSpPr>
        <p:spPr>
          <a:solidFill>
            <a:srgbClr val="E6E6E6"/>
          </a:solidFill>
        </p:spPr>
        <p:txBody>
          <a:bodyPr>
            <a:noAutofit/>
          </a:bodyPr>
          <a:lstStyle/>
          <a:p>
            <a:pPr marL="0" indent="0">
              <a:buNone/>
            </a:pPr>
            <a:r>
              <a:rPr lang="en-US" sz="4000" b="1" dirty="0"/>
              <a:t>Support districts</a:t>
            </a:r>
          </a:p>
          <a:p>
            <a:pPr>
              <a:lnSpc>
                <a:spcPct val="100000"/>
              </a:lnSpc>
              <a:spcBef>
                <a:spcPts val="1800"/>
              </a:spcBef>
            </a:pPr>
            <a:r>
              <a:rPr lang="en-US" dirty="0"/>
              <a:t>Conduct pilot(s) with districts to develop models and examples</a:t>
            </a:r>
          </a:p>
          <a:p>
            <a:pPr>
              <a:lnSpc>
                <a:spcPct val="100000"/>
              </a:lnSpc>
              <a:spcBef>
                <a:spcPts val="1800"/>
              </a:spcBef>
            </a:pPr>
            <a:r>
              <a:rPr lang="en-US" dirty="0"/>
              <a:t>Build capacity and assessment literacy among literacy coaches and specialists</a:t>
            </a:r>
          </a:p>
        </p:txBody>
      </p:sp>
    </p:spTree>
    <p:custDataLst>
      <p:tags r:id="rId1"/>
    </p:custDataLst>
    <p:extLst>
      <p:ext uri="{BB962C8B-B14F-4D97-AF65-F5344CB8AC3E}">
        <p14:creationId xmlns:p14="http://schemas.microsoft.com/office/powerpoint/2010/main" val="1068911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BAA005-DB24-45B4-AE91-A27C84D5306F}"/>
              </a:ext>
            </a:extLst>
          </p:cNvPr>
          <p:cNvSpPr>
            <a:spLocks noGrp="1"/>
          </p:cNvSpPr>
          <p:nvPr>
            <p:ph type="title"/>
          </p:nvPr>
        </p:nvSpPr>
        <p:spPr>
          <a:xfrm>
            <a:off x="0" y="684285"/>
            <a:ext cx="12192000" cy="1159769"/>
          </a:xfrm>
        </p:spPr>
        <p:txBody>
          <a:bodyPr/>
          <a:lstStyle/>
          <a:p>
            <a:r>
              <a:rPr lang="en-US" dirty="0">
                <a:solidFill>
                  <a:schemeClr val="bg1"/>
                </a:solidFill>
              </a:rPr>
              <a:t>Explore the Report</a:t>
            </a:r>
          </a:p>
        </p:txBody>
      </p:sp>
      <p:sp>
        <p:nvSpPr>
          <p:cNvPr id="10" name="TextBox 9">
            <a:extLst>
              <a:ext uri="{FF2B5EF4-FFF2-40B4-BE49-F238E27FC236}">
                <a16:creationId xmlns:a16="http://schemas.microsoft.com/office/drawing/2014/main" id="{A2B33D90-F363-49F8-9EA8-CA9E33706890}"/>
              </a:ext>
            </a:extLst>
          </p:cNvPr>
          <p:cNvSpPr txBox="1"/>
          <p:nvPr/>
        </p:nvSpPr>
        <p:spPr>
          <a:xfrm>
            <a:off x="466725" y="3290042"/>
            <a:ext cx="11258550" cy="769441"/>
          </a:xfrm>
          <a:prstGeom prst="rect">
            <a:avLst/>
          </a:prstGeom>
          <a:noFill/>
        </p:spPr>
        <p:txBody>
          <a:bodyPr wrap="square" rtlCol="0">
            <a:spAutoFit/>
          </a:bodyPr>
          <a:lstStyle/>
          <a:p>
            <a:pPr algn="ctr"/>
            <a:r>
              <a:rPr lang="en-US" sz="4400" dirty="0">
                <a:solidFill>
                  <a:srgbClr val="01A793"/>
                </a:solidFill>
              </a:rPr>
              <a:t>www.MichiganAssessmentConsortium.org/ELAS</a:t>
            </a:r>
          </a:p>
        </p:txBody>
      </p:sp>
      <p:sp>
        <p:nvSpPr>
          <p:cNvPr id="11" name="TextBox 10">
            <a:extLst>
              <a:ext uri="{FF2B5EF4-FFF2-40B4-BE49-F238E27FC236}">
                <a16:creationId xmlns:a16="http://schemas.microsoft.com/office/drawing/2014/main" id="{17E67647-D876-413F-A49A-C7052EEB9135}"/>
              </a:ext>
            </a:extLst>
          </p:cNvPr>
          <p:cNvSpPr txBox="1"/>
          <p:nvPr/>
        </p:nvSpPr>
        <p:spPr>
          <a:xfrm>
            <a:off x="304800" y="4544366"/>
            <a:ext cx="11582399" cy="1692771"/>
          </a:xfrm>
          <a:prstGeom prst="rect">
            <a:avLst/>
          </a:prstGeom>
          <a:noFill/>
        </p:spPr>
        <p:txBody>
          <a:bodyPr wrap="square" rtlCol="0">
            <a:spAutoFit/>
          </a:bodyPr>
          <a:lstStyle/>
          <a:p>
            <a:pPr>
              <a:spcBef>
                <a:spcPts val="1200"/>
              </a:spcBef>
            </a:pPr>
            <a:r>
              <a:rPr lang="en-US" sz="2800" dirty="0"/>
              <a:t>Questions about the ELAS Guide and ongoing support can be directed to:</a:t>
            </a:r>
          </a:p>
          <a:p>
            <a:pPr marL="457200" indent="-457200">
              <a:spcBef>
                <a:spcPts val="1200"/>
              </a:spcBef>
              <a:buFont typeface="Arial" panose="020B0604020202020204" pitchFamily="34" charset="0"/>
              <a:buChar char="•"/>
            </a:pPr>
            <a:r>
              <a:rPr lang="en-US" sz="2800" dirty="0"/>
              <a:t>MAC: Kathy Dewsbury-White, </a:t>
            </a:r>
            <a:r>
              <a:rPr lang="en-US" sz="2800" dirty="0">
                <a:solidFill>
                  <a:srgbClr val="01A793"/>
                </a:solidFill>
              </a:rPr>
              <a:t>kdwhite@michiganassessmentconsortium.org</a:t>
            </a:r>
          </a:p>
          <a:p>
            <a:pPr marL="457200" indent="-457200">
              <a:spcBef>
                <a:spcPts val="1200"/>
              </a:spcBef>
              <a:buFont typeface="Arial" panose="020B0604020202020204" pitchFamily="34" charset="0"/>
              <a:buChar char="•"/>
            </a:pPr>
            <a:r>
              <a:rPr lang="en-US" sz="2800" dirty="0"/>
              <a:t>MDE: Brandy </a:t>
            </a:r>
            <a:r>
              <a:rPr lang="en-US" sz="2800" dirty="0" err="1"/>
              <a:t>Bugni</a:t>
            </a:r>
            <a:r>
              <a:rPr lang="en-US" sz="2800" dirty="0"/>
              <a:t>, </a:t>
            </a:r>
            <a:r>
              <a:rPr lang="en-US" sz="2800" dirty="0">
                <a:solidFill>
                  <a:srgbClr val="01A793"/>
                </a:solidFill>
              </a:rPr>
              <a:t>bugnib@michigan.gov </a:t>
            </a:r>
            <a:endParaRPr lang="en-US" dirty="0">
              <a:solidFill>
                <a:srgbClr val="01A793"/>
              </a:solidFill>
            </a:endParaRPr>
          </a:p>
        </p:txBody>
      </p:sp>
    </p:spTree>
    <p:custDataLst>
      <p:tags r:id="rId1"/>
    </p:custDataLst>
    <p:extLst>
      <p:ext uri="{BB962C8B-B14F-4D97-AF65-F5344CB8AC3E}">
        <p14:creationId xmlns:p14="http://schemas.microsoft.com/office/powerpoint/2010/main" val="406529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2BF39F2-7B25-4BA0-B8EB-086F315C8B43}"/>
              </a:ext>
            </a:extLst>
          </p:cNvPr>
          <p:cNvSpPr>
            <a:spLocks noGrp="1"/>
          </p:cNvSpPr>
          <p:nvPr>
            <p:ph type="title"/>
          </p:nvPr>
        </p:nvSpPr>
        <p:spPr>
          <a:xfrm>
            <a:off x="904286" y="2297007"/>
            <a:ext cx="5660637" cy="1325563"/>
          </a:xfrm>
        </p:spPr>
        <p:txBody>
          <a:bodyPr>
            <a:noAutofit/>
          </a:bodyPr>
          <a:lstStyle/>
          <a:p>
            <a:br>
              <a:rPr lang="en-US" dirty="0"/>
            </a:br>
            <a:r>
              <a:rPr lang="en-US" dirty="0"/>
              <a:t>Support development of district early literacy assessment systems (ELAS) that promote Learning </a:t>
            </a:r>
          </a:p>
        </p:txBody>
      </p:sp>
      <p:graphicFrame>
        <p:nvGraphicFramePr>
          <p:cNvPr id="3" name="Diagram 2">
            <a:extLst>
              <a:ext uri="{FF2B5EF4-FFF2-40B4-BE49-F238E27FC236}">
                <a16:creationId xmlns:a16="http://schemas.microsoft.com/office/drawing/2014/main" id="{150F4B10-0BBB-41EE-AA01-658EC7CD1332}"/>
              </a:ext>
            </a:extLst>
          </p:cNvPr>
          <p:cNvGraphicFramePr/>
          <p:nvPr>
            <p:extLst>
              <p:ext uri="{D42A27DB-BD31-4B8C-83A1-F6EECF244321}">
                <p14:modId xmlns:p14="http://schemas.microsoft.com/office/powerpoint/2010/main" val="3185346228"/>
              </p:ext>
            </p:extLst>
          </p:nvPr>
        </p:nvGraphicFramePr>
        <p:xfrm>
          <a:off x="4315679" y="1018419"/>
          <a:ext cx="9491345" cy="4821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8D2A8473-C5BD-47A7-8104-9B425EABAEC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566952" y="3886061"/>
            <a:ext cx="988798" cy="997869"/>
          </a:xfrm>
          <a:prstGeom prst="rect">
            <a:avLst/>
          </a:prstGeom>
        </p:spPr>
      </p:pic>
      <p:sp>
        <p:nvSpPr>
          <p:cNvPr id="14" name="Isosceles Triangle 13">
            <a:extLst>
              <a:ext uri="{FF2B5EF4-FFF2-40B4-BE49-F238E27FC236}">
                <a16:creationId xmlns:a16="http://schemas.microsoft.com/office/drawing/2014/main" id="{51A2DB96-0B4B-45FE-AA7D-BD0DCC6B7EA4}"/>
              </a:ext>
            </a:extLst>
          </p:cNvPr>
          <p:cNvSpPr/>
          <p:nvPr/>
        </p:nvSpPr>
        <p:spPr>
          <a:xfrm>
            <a:off x="6650770" y="3429000"/>
            <a:ext cx="2410581" cy="2410581"/>
          </a:xfrm>
          <a:prstGeom prst="triangle">
            <a:avLst/>
          </a:prstGeom>
          <a:noFill/>
          <a:ln w="5715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495F110F-750E-4F28-9D5F-005EB71DA974}"/>
              </a:ext>
            </a:extLst>
          </p:cNvPr>
          <p:cNvSpPr txBox="1"/>
          <p:nvPr/>
        </p:nvSpPr>
        <p:spPr>
          <a:xfrm>
            <a:off x="8135815" y="3472865"/>
            <a:ext cx="2016369" cy="369332"/>
          </a:xfrm>
          <a:prstGeom prst="rect">
            <a:avLst/>
          </a:prstGeom>
          <a:noFill/>
        </p:spPr>
        <p:txBody>
          <a:bodyPr wrap="square" rtlCol="0">
            <a:spAutoFit/>
          </a:bodyPr>
          <a:lstStyle/>
          <a:p>
            <a:r>
              <a:rPr lang="en-US" b="1" dirty="0">
                <a:solidFill>
                  <a:schemeClr val="bg1"/>
                </a:solidFill>
              </a:rPr>
              <a:t>Improved Literacy</a:t>
            </a:r>
          </a:p>
        </p:txBody>
      </p:sp>
      <p:sp>
        <p:nvSpPr>
          <p:cNvPr id="19" name="TextBox 18">
            <a:extLst>
              <a:ext uri="{FF2B5EF4-FFF2-40B4-BE49-F238E27FC236}">
                <a16:creationId xmlns:a16="http://schemas.microsoft.com/office/drawing/2014/main" id="{2B56F6F4-FE87-4D4D-A51D-B8BA9F383EC3}"/>
              </a:ext>
            </a:extLst>
          </p:cNvPr>
          <p:cNvSpPr txBox="1"/>
          <p:nvPr/>
        </p:nvSpPr>
        <p:spPr>
          <a:xfrm>
            <a:off x="8184150" y="2696839"/>
            <a:ext cx="2016369" cy="523220"/>
          </a:xfrm>
          <a:prstGeom prst="rect">
            <a:avLst/>
          </a:prstGeom>
          <a:noFill/>
        </p:spPr>
        <p:txBody>
          <a:bodyPr wrap="square" rtlCol="0">
            <a:spAutoFit/>
          </a:bodyPr>
          <a:lstStyle/>
          <a:p>
            <a:r>
              <a:rPr lang="en-US" sz="2800" b="1" dirty="0">
                <a:solidFill>
                  <a:schemeClr val="bg1"/>
                </a:solidFill>
              </a:rPr>
              <a:t>Curriculum</a:t>
            </a:r>
          </a:p>
        </p:txBody>
      </p:sp>
      <p:sp>
        <p:nvSpPr>
          <p:cNvPr id="20" name="TextBox 19">
            <a:extLst>
              <a:ext uri="{FF2B5EF4-FFF2-40B4-BE49-F238E27FC236}">
                <a16:creationId xmlns:a16="http://schemas.microsoft.com/office/drawing/2014/main" id="{9E60FE7E-CCD0-4B25-B946-95606071707B}"/>
              </a:ext>
            </a:extLst>
          </p:cNvPr>
          <p:cNvSpPr txBox="1"/>
          <p:nvPr/>
        </p:nvSpPr>
        <p:spPr>
          <a:xfrm>
            <a:off x="9417818" y="5268980"/>
            <a:ext cx="2016369" cy="523220"/>
          </a:xfrm>
          <a:prstGeom prst="rect">
            <a:avLst/>
          </a:prstGeom>
          <a:noFill/>
        </p:spPr>
        <p:txBody>
          <a:bodyPr wrap="square" rtlCol="0">
            <a:spAutoFit/>
          </a:bodyPr>
          <a:lstStyle/>
          <a:p>
            <a:r>
              <a:rPr lang="en-US" sz="2800" b="1" dirty="0">
                <a:solidFill>
                  <a:schemeClr val="bg1"/>
                </a:solidFill>
              </a:rPr>
              <a:t>Instruction</a:t>
            </a:r>
          </a:p>
        </p:txBody>
      </p:sp>
      <p:sp>
        <p:nvSpPr>
          <p:cNvPr id="21" name="TextBox 20">
            <a:extLst>
              <a:ext uri="{FF2B5EF4-FFF2-40B4-BE49-F238E27FC236}">
                <a16:creationId xmlns:a16="http://schemas.microsoft.com/office/drawing/2014/main" id="{A9FC0604-0047-4E33-8B1E-2070BB960C55}"/>
              </a:ext>
            </a:extLst>
          </p:cNvPr>
          <p:cNvSpPr txBox="1"/>
          <p:nvPr/>
        </p:nvSpPr>
        <p:spPr>
          <a:xfrm>
            <a:off x="6932526" y="5268980"/>
            <a:ext cx="2016369" cy="523220"/>
          </a:xfrm>
          <a:prstGeom prst="rect">
            <a:avLst/>
          </a:prstGeom>
          <a:noFill/>
        </p:spPr>
        <p:txBody>
          <a:bodyPr wrap="square" rtlCol="0">
            <a:spAutoFit/>
          </a:bodyPr>
          <a:lstStyle/>
          <a:p>
            <a:r>
              <a:rPr lang="en-US" sz="2800" b="1" dirty="0">
                <a:solidFill>
                  <a:schemeClr val="bg1"/>
                </a:solidFill>
              </a:rPr>
              <a:t>Assessment</a:t>
            </a:r>
          </a:p>
        </p:txBody>
      </p:sp>
    </p:spTree>
    <p:custDataLst>
      <p:tags r:id="rId1"/>
    </p:custDataLst>
    <p:extLst>
      <p:ext uri="{BB962C8B-B14F-4D97-AF65-F5344CB8AC3E}">
        <p14:creationId xmlns:p14="http://schemas.microsoft.com/office/powerpoint/2010/main" val="419864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815F6-5CCC-4B0F-A907-FA15AC5B5DFE}"/>
              </a:ext>
            </a:extLst>
          </p:cNvPr>
          <p:cNvSpPr>
            <a:spLocks noGrp="1"/>
          </p:cNvSpPr>
          <p:nvPr>
            <p:ph type="title"/>
          </p:nvPr>
        </p:nvSpPr>
        <p:spPr/>
        <p:txBody>
          <a:bodyPr/>
          <a:lstStyle/>
          <a:p>
            <a:r>
              <a:rPr lang="en-US" dirty="0"/>
              <a:t>THE RELATIONSHIPS</a:t>
            </a:r>
          </a:p>
        </p:txBody>
      </p:sp>
      <p:grpSp>
        <p:nvGrpSpPr>
          <p:cNvPr id="8" name="Group 7">
            <a:extLst>
              <a:ext uri="{FF2B5EF4-FFF2-40B4-BE49-F238E27FC236}">
                <a16:creationId xmlns:a16="http://schemas.microsoft.com/office/drawing/2014/main" id="{81EE89DE-1D87-4333-B365-33F6B9903E04}"/>
              </a:ext>
            </a:extLst>
          </p:cNvPr>
          <p:cNvGrpSpPr/>
          <p:nvPr/>
        </p:nvGrpSpPr>
        <p:grpSpPr>
          <a:xfrm>
            <a:off x="1542662" y="4027517"/>
            <a:ext cx="1026503" cy="1026503"/>
            <a:chOff x="3400317" y="360116"/>
            <a:chExt cx="1026503" cy="1026503"/>
          </a:xfrm>
        </p:grpSpPr>
        <p:sp>
          <p:nvSpPr>
            <p:cNvPr id="9" name="Oval 8">
              <a:extLst>
                <a:ext uri="{FF2B5EF4-FFF2-40B4-BE49-F238E27FC236}">
                  <a16:creationId xmlns:a16="http://schemas.microsoft.com/office/drawing/2014/main" id="{8E197AB4-7096-4E1F-A4EF-66D9BE9D44AF}"/>
                </a:ext>
              </a:extLst>
            </p:cNvPr>
            <p:cNvSpPr/>
            <p:nvPr/>
          </p:nvSpPr>
          <p:spPr>
            <a:xfrm>
              <a:off x="3400317" y="360116"/>
              <a:ext cx="1026503" cy="1026503"/>
            </a:xfrm>
            <a:prstGeom prst="ellipse">
              <a:avLst/>
            </a:prstGeom>
          </p:spPr>
          <p:style>
            <a:lnRef idx="2">
              <a:schemeClr val="accent2">
                <a:hueOff val="368313"/>
                <a:satOff val="59"/>
                <a:lumOff val="2017"/>
                <a:alphaOff val="0"/>
              </a:schemeClr>
            </a:lnRef>
            <a:fillRef idx="1">
              <a:schemeClr val="accent2">
                <a:hueOff val="368313"/>
                <a:satOff val="59"/>
                <a:lumOff val="2017"/>
                <a:alphaOff val="0"/>
              </a:schemeClr>
            </a:fillRef>
            <a:effectRef idx="1">
              <a:schemeClr val="accent2">
                <a:hueOff val="368313"/>
                <a:satOff val="59"/>
                <a:lumOff val="2017"/>
                <a:alphaOff val="0"/>
              </a:schemeClr>
            </a:effectRef>
            <a:fontRef idx="minor">
              <a:schemeClr val="lt1"/>
            </a:fontRef>
          </p:style>
        </p:sp>
        <p:sp>
          <p:nvSpPr>
            <p:cNvPr id="10" name="Oval 10">
              <a:extLst>
                <a:ext uri="{FF2B5EF4-FFF2-40B4-BE49-F238E27FC236}">
                  <a16:creationId xmlns:a16="http://schemas.microsoft.com/office/drawing/2014/main" id="{E23A5070-23F3-46CB-B816-D777F33267B7}"/>
                </a:ext>
              </a:extLst>
            </p:cNvPr>
            <p:cNvSpPr txBox="1"/>
            <p:nvPr/>
          </p:nvSpPr>
          <p:spPr>
            <a:xfrm>
              <a:off x="3550645" y="510444"/>
              <a:ext cx="725847" cy="725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p:txBody>
        </p:sp>
      </p:grpSp>
    </p:spTree>
    <p:custDataLst>
      <p:tags r:id="rId1"/>
    </p:custDataLst>
    <p:extLst>
      <p:ext uri="{BB962C8B-B14F-4D97-AF65-F5344CB8AC3E}">
        <p14:creationId xmlns:p14="http://schemas.microsoft.com/office/powerpoint/2010/main" val="289031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9A937-B23C-4349-87E8-F6D028567535}"/>
              </a:ext>
            </a:extLst>
          </p:cNvPr>
          <p:cNvSpPr>
            <a:spLocks noGrp="1"/>
          </p:cNvSpPr>
          <p:nvPr>
            <p:ph type="title"/>
          </p:nvPr>
        </p:nvSpPr>
        <p:spPr>
          <a:xfrm>
            <a:off x="474344" y="0"/>
            <a:ext cx="11717655" cy="1325563"/>
          </a:xfrm>
        </p:spPr>
        <p:txBody>
          <a:bodyPr>
            <a:normAutofit/>
          </a:bodyPr>
          <a:lstStyle/>
          <a:p>
            <a:pPr algn="ctr"/>
            <a:r>
              <a:rPr lang="en-US" sz="4200" dirty="0"/>
              <a:t>Excellent Foundation to Improve </a:t>
            </a:r>
            <a:br>
              <a:rPr lang="en-US" sz="4200" dirty="0"/>
            </a:br>
            <a:r>
              <a:rPr lang="en-US" sz="4200" dirty="0"/>
              <a:t>Literacy Instruction and Assessment Practice</a:t>
            </a:r>
          </a:p>
        </p:txBody>
      </p:sp>
      <p:pic>
        <p:nvPicPr>
          <p:cNvPr id="5" name="Picture 4">
            <a:extLst>
              <a:ext uri="{FF2B5EF4-FFF2-40B4-BE49-F238E27FC236}">
                <a16:creationId xmlns:a16="http://schemas.microsoft.com/office/drawing/2014/main" id="{DA0E977A-1F09-4D6D-85E0-58DBB970F77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38207" y="1523113"/>
            <a:ext cx="3457604" cy="1325562"/>
          </a:xfrm>
          <a:prstGeom prst="rect">
            <a:avLst/>
          </a:prstGeom>
        </p:spPr>
      </p:pic>
      <p:pic>
        <p:nvPicPr>
          <p:cNvPr id="7" name="Picture 6">
            <a:extLst>
              <a:ext uri="{FF2B5EF4-FFF2-40B4-BE49-F238E27FC236}">
                <a16:creationId xmlns:a16="http://schemas.microsoft.com/office/drawing/2014/main" id="{3EDE9ED4-F858-47FD-ACF5-2F7F8410EC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66122" y="3930275"/>
            <a:ext cx="3256257" cy="1599635"/>
          </a:xfrm>
          <a:prstGeom prst="rect">
            <a:avLst/>
          </a:prstGeom>
        </p:spPr>
      </p:pic>
      <p:pic>
        <p:nvPicPr>
          <p:cNvPr id="11" name="Picture 10">
            <a:extLst>
              <a:ext uri="{FF2B5EF4-FFF2-40B4-BE49-F238E27FC236}">
                <a16:creationId xmlns:a16="http://schemas.microsoft.com/office/drawing/2014/main" id="{A0C11DD2-A6C9-46B0-AC8A-FC0A8C7D6F7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97634" y="4004741"/>
            <a:ext cx="3481684" cy="1450702"/>
          </a:xfrm>
          <a:prstGeom prst="rect">
            <a:avLst/>
          </a:prstGeom>
        </p:spPr>
      </p:pic>
      <p:sp>
        <p:nvSpPr>
          <p:cNvPr id="13" name="Rectangle 12">
            <a:extLst>
              <a:ext uri="{FF2B5EF4-FFF2-40B4-BE49-F238E27FC236}">
                <a16:creationId xmlns:a16="http://schemas.microsoft.com/office/drawing/2014/main" id="{26A92174-B50E-4822-B81D-D58A19CDD841}"/>
              </a:ext>
            </a:extLst>
          </p:cNvPr>
          <p:cNvSpPr/>
          <p:nvPr/>
        </p:nvSpPr>
        <p:spPr>
          <a:xfrm>
            <a:off x="7197634" y="2448328"/>
            <a:ext cx="3944983" cy="707886"/>
          </a:xfrm>
          <a:prstGeom prst="rect">
            <a:avLst/>
          </a:prstGeom>
        </p:spPr>
        <p:txBody>
          <a:bodyPr wrap="square">
            <a:spAutoFit/>
          </a:bodyPr>
          <a:lstStyle/>
          <a:p>
            <a:pPr algn="ctr"/>
            <a:r>
              <a:rPr lang="en-US" sz="2000" dirty="0">
                <a:solidFill>
                  <a:schemeClr val="tx2"/>
                </a:solidFill>
              </a:rPr>
              <a:t>MAISA/GELN</a:t>
            </a:r>
          </a:p>
          <a:p>
            <a:pPr algn="ctr"/>
            <a:r>
              <a:rPr lang="en-US" sz="2000" dirty="0">
                <a:solidFill>
                  <a:schemeClr val="tx2"/>
                </a:solidFill>
              </a:rPr>
              <a:t>Early Literacy Task Force</a:t>
            </a:r>
          </a:p>
        </p:txBody>
      </p:sp>
      <p:pic>
        <p:nvPicPr>
          <p:cNvPr id="3" name="Picture 2" descr="Literacy Essentials Logo">
            <a:extLst>
              <a:ext uri="{FF2B5EF4-FFF2-40B4-BE49-F238E27FC236}">
                <a16:creationId xmlns:a16="http://schemas.microsoft.com/office/drawing/2014/main" id="{7B8D5D71-86A6-44B2-9DD7-D532D1798C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191" y="1599801"/>
            <a:ext cx="3182635" cy="10502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031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A person wearing glasses and smiling at the camera&#10;&#10;Description automatically generated">
            <a:extLst>
              <a:ext uri="{FF2B5EF4-FFF2-40B4-BE49-F238E27FC236}">
                <a16:creationId xmlns:a16="http://schemas.microsoft.com/office/drawing/2014/main" id="{EED16245-5B6A-4246-9F40-56068400E7BF}"/>
              </a:ext>
            </a:extLst>
          </p:cNvPr>
          <p:cNvSpPr/>
          <p:nvPr/>
        </p:nvSpPr>
        <p:spPr>
          <a:xfrm>
            <a:off x="2240076" y="991005"/>
            <a:ext cx="1596819" cy="1180043"/>
          </a:xfrm>
          <a:prstGeom prst="rect">
            <a:avLst/>
          </a:prstGeom>
          <a:blipFill>
            <a:blip r:embed="rId4" cstate="hqprint">
              <a:extLst>
                <a:ext uri="{28A0092B-C50C-407E-A947-70E740481C1C}">
                  <a14:useLocalDpi xmlns:a14="http://schemas.microsoft.com/office/drawing/2010/main"/>
                </a:ext>
              </a:extLst>
            </a:blip>
            <a:srcRect/>
            <a:stretch>
              <a:fillRect t="-32251" b="-47749"/>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9" descr="A person wearing a suit and tie smiling at the camera&#10;&#10;Description automatically generated">
            <a:extLst>
              <a:ext uri="{FF2B5EF4-FFF2-40B4-BE49-F238E27FC236}">
                <a16:creationId xmlns:a16="http://schemas.microsoft.com/office/drawing/2014/main" id="{9367B0A1-B5C6-4C58-B324-CFFCC17D478E}"/>
              </a:ext>
            </a:extLst>
          </p:cNvPr>
          <p:cNvSpPr/>
          <p:nvPr/>
        </p:nvSpPr>
        <p:spPr>
          <a:xfrm>
            <a:off x="4422022" y="991005"/>
            <a:ext cx="1596819" cy="1180043"/>
          </a:xfrm>
          <a:prstGeom prst="rect">
            <a:avLst/>
          </a:prstGeom>
          <a:blipFill>
            <a:blip r:embed="rId5" cstate="hqprint">
              <a:extLst>
                <a:ext uri="{28A0092B-C50C-407E-A947-70E740481C1C}">
                  <a14:useLocalDpi xmlns:a14="http://schemas.microsoft.com/office/drawing/2010/main"/>
                </a:ext>
              </a:extLst>
            </a:blip>
            <a:srcRect/>
            <a:stretch>
              <a:fillRect t="-27753" b="-74247"/>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A person posing for the camera&#10;&#10;Description automatically generated">
            <a:extLst>
              <a:ext uri="{FF2B5EF4-FFF2-40B4-BE49-F238E27FC236}">
                <a16:creationId xmlns:a16="http://schemas.microsoft.com/office/drawing/2014/main" id="{2A97493C-78C7-42E6-BFF9-3186CC52C4BD}"/>
              </a:ext>
            </a:extLst>
          </p:cNvPr>
          <p:cNvSpPr/>
          <p:nvPr/>
        </p:nvSpPr>
        <p:spPr>
          <a:xfrm>
            <a:off x="6609650" y="991005"/>
            <a:ext cx="1596819" cy="1214680"/>
          </a:xfrm>
          <a:prstGeom prst="rect">
            <a:avLst/>
          </a:prstGeom>
          <a:blipFill>
            <a:blip r:embed="rId6" cstate="hqprint">
              <a:extLst>
                <a:ext uri="{28A0092B-C50C-407E-A947-70E740481C1C}">
                  <a14:useLocalDpi xmlns:a14="http://schemas.microsoft.com/office/drawing/2010/main"/>
                </a:ext>
              </a:extLst>
            </a:blip>
            <a:srcRect/>
            <a:stretch>
              <a:fillRect t="-19416" b="-64584"/>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ectangle 13" descr="A person smiling for the camera&#10;&#10;Description automatically generated">
            <a:extLst>
              <a:ext uri="{FF2B5EF4-FFF2-40B4-BE49-F238E27FC236}">
                <a16:creationId xmlns:a16="http://schemas.microsoft.com/office/drawing/2014/main" id="{F4921B86-E742-40CC-91DB-5A0EAF4B5EFC}"/>
              </a:ext>
            </a:extLst>
          </p:cNvPr>
          <p:cNvSpPr/>
          <p:nvPr/>
        </p:nvSpPr>
        <p:spPr>
          <a:xfrm>
            <a:off x="8794437" y="991005"/>
            <a:ext cx="1596819" cy="1180043"/>
          </a:xfrm>
          <a:prstGeom prst="rect">
            <a:avLst/>
          </a:prstGeom>
          <a:blipFill>
            <a:blip r:embed="rId7"/>
            <a:srcRect/>
            <a:stretch>
              <a:fillRect t="-18000" b="-18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17" descr="A person wearing glasses and smiling at the camera&#10;&#10;Description automatically generated">
            <a:extLst>
              <a:ext uri="{FF2B5EF4-FFF2-40B4-BE49-F238E27FC236}">
                <a16:creationId xmlns:a16="http://schemas.microsoft.com/office/drawing/2014/main" id="{032055E0-AC7B-4AA2-9FF9-12889CB267AC}"/>
              </a:ext>
            </a:extLst>
          </p:cNvPr>
          <p:cNvSpPr/>
          <p:nvPr/>
        </p:nvSpPr>
        <p:spPr>
          <a:xfrm>
            <a:off x="8819940" y="2875827"/>
            <a:ext cx="1596819" cy="1180043"/>
          </a:xfrm>
          <a:prstGeom prst="rect">
            <a:avLst/>
          </a:prstGeom>
          <a:blipFill>
            <a:blip r:embed="rId8"/>
            <a:srcRect/>
            <a:stretch>
              <a:fillRect t="-18000" b="-18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ectangle 19" descr="A person smiling for the camera&#10;&#10;Description automatically generated">
            <a:extLst>
              <a:ext uri="{FF2B5EF4-FFF2-40B4-BE49-F238E27FC236}">
                <a16:creationId xmlns:a16="http://schemas.microsoft.com/office/drawing/2014/main" id="{E22935E1-0765-4BBD-A80F-61F59C4299D0}"/>
              </a:ext>
            </a:extLst>
          </p:cNvPr>
          <p:cNvSpPr/>
          <p:nvPr/>
        </p:nvSpPr>
        <p:spPr>
          <a:xfrm>
            <a:off x="6609650" y="2875827"/>
            <a:ext cx="1596819" cy="1180043"/>
          </a:xfrm>
          <a:prstGeom prst="rect">
            <a:avLst/>
          </a:prstGeom>
          <a:blipFill>
            <a:blip r:embed="rId9"/>
            <a:srcRect/>
            <a:stretch>
              <a:fillRect t="-5753" b="-52247"/>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Rectangle 21" descr="A person posing for the camera&#10;&#10;Description automatically generated">
            <a:extLst>
              <a:ext uri="{FF2B5EF4-FFF2-40B4-BE49-F238E27FC236}">
                <a16:creationId xmlns:a16="http://schemas.microsoft.com/office/drawing/2014/main" id="{F1A394E4-362D-49C2-BEA5-C2724FAA0F38}"/>
              </a:ext>
            </a:extLst>
          </p:cNvPr>
          <p:cNvSpPr/>
          <p:nvPr/>
        </p:nvSpPr>
        <p:spPr>
          <a:xfrm>
            <a:off x="4451854" y="2875827"/>
            <a:ext cx="1596819" cy="1180043"/>
          </a:xfrm>
          <a:prstGeom prst="rect">
            <a:avLst/>
          </a:prstGeom>
          <a:blipFill>
            <a:blip r:embed="rId10"/>
            <a:srcRect/>
            <a:stretch>
              <a:fillRect t="-10251" b="-25749"/>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Rectangle 23" descr="A person smiling for the camera&#10;&#10;Description automatically generated">
            <a:extLst>
              <a:ext uri="{FF2B5EF4-FFF2-40B4-BE49-F238E27FC236}">
                <a16:creationId xmlns:a16="http://schemas.microsoft.com/office/drawing/2014/main" id="{AB6E884C-81C0-4AE0-BB56-85C01FA2AAB3}"/>
              </a:ext>
            </a:extLst>
          </p:cNvPr>
          <p:cNvSpPr/>
          <p:nvPr/>
        </p:nvSpPr>
        <p:spPr>
          <a:xfrm>
            <a:off x="2294058" y="2875827"/>
            <a:ext cx="1596819" cy="1180043"/>
          </a:xfrm>
          <a:prstGeom prst="rect">
            <a:avLst/>
          </a:prstGeom>
          <a:blipFill>
            <a:blip r:embed="rId11"/>
            <a:srcRect/>
            <a:stretch>
              <a:fillRect t="-23251" b="-38749"/>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Rectangle 25" descr="A person posing for the camera&#10;&#10;Description automatically generated">
            <a:extLst>
              <a:ext uri="{FF2B5EF4-FFF2-40B4-BE49-F238E27FC236}">
                <a16:creationId xmlns:a16="http://schemas.microsoft.com/office/drawing/2014/main" id="{C3293A73-8117-49BE-BF66-2686883C10CA}"/>
              </a:ext>
            </a:extLst>
          </p:cNvPr>
          <p:cNvSpPr/>
          <p:nvPr/>
        </p:nvSpPr>
        <p:spPr>
          <a:xfrm>
            <a:off x="1028052" y="4678495"/>
            <a:ext cx="1596819" cy="1180043"/>
          </a:xfrm>
          <a:prstGeom prst="rect">
            <a:avLst/>
          </a:prstGeom>
          <a:blipFill rotWithShape="1">
            <a:blip r:embed="rId12"/>
            <a:srcRect/>
            <a:stretch>
              <a:fillRect t="-23251" b="-38749"/>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Rectangle 27" descr="A person wearing glasses and smiling at the camera&#10;&#10;Description automatically generated">
            <a:extLst>
              <a:ext uri="{FF2B5EF4-FFF2-40B4-BE49-F238E27FC236}">
                <a16:creationId xmlns:a16="http://schemas.microsoft.com/office/drawing/2014/main" id="{D0EDCE05-E77F-4933-A7BC-843EE77C8CA8}"/>
              </a:ext>
            </a:extLst>
          </p:cNvPr>
          <p:cNvSpPr/>
          <p:nvPr/>
        </p:nvSpPr>
        <p:spPr>
          <a:xfrm>
            <a:off x="3214268" y="4678495"/>
            <a:ext cx="1596819" cy="1180043"/>
          </a:xfrm>
          <a:prstGeom prst="rect">
            <a:avLst/>
          </a:prstGeom>
          <a:blipFill>
            <a:blip r:embed="rId13"/>
            <a:srcRect/>
            <a:stretch>
              <a:fillRect t="-33000" b="-3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Rectangle 29" descr="A person smiling for the camera&#10;&#10;Description automatically generated">
            <a:extLst>
              <a:ext uri="{FF2B5EF4-FFF2-40B4-BE49-F238E27FC236}">
                <a16:creationId xmlns:a16="http://schemas.microsoft.com/office/drawing/2014/main" id="{F2B95E8D-6164-4BF2-B699-4D52A9308598}"/>
              </a:ext>
            </a:extLst>
          </p:cNvPr>
          <p:cNvSpPr/>
          <p:nvPr/>
        </p:nvSpPr>
        <p:spPr>
          <a:xfrm>
            <a:off x="5401896" y="4678495"/>
            <a:ext cx="1596819" cy="1180043"/>
          </a:xfrm>
          <a:prstGeom prst="rect">
            <a:avLst/>
          </a:prstGeom>
          <a:blipFill>
            <a:blip r:embed="rId14"/>
            <a:srcRect/>
            <a:stretch>
              <a:fillRect t="-18000" b="-18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Rectangle 33" descr="A person wearing a blue shirt&#10;&#10;Description automatically generated">
            <a:extLst>
              <a:ext uri="{FF2B5EF4-FFF2-40B4-BE49-F238E27FC236}">
                <a16:creationId xmlns:a16="http://schemas.microsoft.com/office/drawing/2014/main" id="{EA816038-482A-4151-B9CD-AA432C829100}"/>
              </a:ext>
            </a:extLst>
          </p:cNvPr>
          <p:cNvSpPr/>
          <p:nvPr/>
        </p:nvSpPr>
        <p:spPr>
          <a:xfrm>
            <a:off x="7586683" y="4678495"/>
            <a:ext cx="1596819" cy="1180043"/>
          </a:xfrm>
          <a:prstGeom prst="rect">
            <a:avLst/>
          </a:prstGeom>
          <a:blipFill rotWithShape="1">
            <a:blip r:embed="rId15" cstate="hqprint">
              <a:extLst>
                <a:ext uri="{28A0092B-C50C-407E-A947-70E740481C1C}">
                  <a14:useLocalDpi xmlns:a14="http://schemas.microsoft.com/office/drawing/2010/main"/>
                </a:ext>
              </a:extLst>
            </a:blip>
            <a:srcRect/>
            <a:stretch>
              <a:fillRect t="-23251" b="-38749"/>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8" name="Rectangle 37" descr="A person smiling for the camera&#10;&#10;Description automatically generated">
            <a:extLst>
              <a:ext uri="{FF2B5EF4-FFF2-40B4-BE49-F238E27FC236}">
                <a16:creationId xmlns:a16="http://schemas.microsoft.com/office/drawing/2014/main" id="{BE0432DF-CD6B-4BD2-A141-1197B489845A}"/>
              </a:ext>
            </a:extLst>
          </p:cNvPr>
          <p:cNvSpPr/>
          <p:nvPr/>
        </p:nvSpPr>
        <p:spPr>
          <a:xfrm>
            <a:off x="9771471" y="4678495"/>
            <a:ext cx="1596819" cy="1180043"/>
          </a:xfrm>
          <a:prstGeom prst="rect">
            <a:avLst/>
          </a:prstGeom>
          <a:blipFill rotWithShape="1">
            <a:blip r:embed="rId16" cstate="hqprint">
              <a:extLst>
                <a:ext uri="{28A0092B-C50C-407E-A947-70E740481C1C}">
                  <a14:useLocalDpi xmlns:a14="http://schemas.microsoft.com/office/drawing/2010/main"/>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4" name="TextBox 53">
            <a:extLst>
              <a:ext uri="{FF2B5EF4-FFF2-40B4-BE49-F238E27FC236}">
                <a16:creationId xmlns:a16="http://schemas.microsoft.com/office/drawing/2014/main" id="{D8446DC7-2072-4A56-BA8B-AC204D94198B}"/>
              </a:ext>
            </a:extLst>
          </p:cNvPr>
          <p:cNvSpPr txBox="1"/>
          <p:nvPr/>
        </p:nvSpPr>
        <p:spPr>
          <a:xfrm>
            <a:off x="4396492" y="2219114"/>
            <a:ext cx="1885881" cy="577081"/>
          </a:xfrm>
          <a:prstGeom prst="rect">
            <a:avLst/>
          </a:prstGeom>
          <a:noFill/>
        </p:spPr>
        <p:txBody>
          <a:bodyPr wrap="square" rtlCol="0">
            <a:spAutoFit/>
          </a:bodyPr>
          <a:lstStyle/>
          <a:p>
            <a:r>
              <a:rPr lang="en-US" sz="1050" b="1" dirty="0"/>
              <a:t>Ed </a:t>
            </a:r>
            <a:r>
              <a:rPr lang="en-US" sz="1050" b="1" dirty="0" err="1"/>
              <a:t>Roeber</a:t>
            </a:r>
            <a:endParaRPr lang="en-US" sz="1050" b="1" dirty="0"/>
          </a:p>
          <a:p>
            <a:r>
              <a:rPr lang="en-US" sz="1050" dirty="0"/>
              <a:t>Michigan Assessment Consortium- Assessment Director</a:t>
            </a:r>
          </a:p>
        </p:txBody>
      </p:sp>
      <p:sp>
        <p:nvSpPr>
          <p:cNvPr id="55" name="TextBox 54">
            <a:extLst>
              <a:ext uri="{FF2B5EF4-FFF2-40B4-BE49-F238E27FC236}">
                <a16:creationId xmlns:a16="http://schemas.microsoft.com/office/drawing/2014/main" id="{251F4680-2585-4FC1-B248-21D4A32C10A1}"/>
              </a:ext>
            </a:extLst>
          </p:cNvPr>
          <p:cNvSpPr txBox="1"/>
          <p:nvPr/>
        </p:nvSpPr>
        <p:spPr>
          <a:xfrm>
            <a:off x="6609650" y="2233249"/>
            <a:ext cx="1500263" cy="400110"/>
          </a:xfrm>
          <a:prstGeom prst="rect">
            <a:avLst/>
          </a:prstGeom>
          <a:noFill/>
        </p:spPr>
        <p:txBody>
          <a:bodyPr wrap="square" rtlCol="0">
            <a:spAutoFit/>
          </a:bodyPr>
          <a:lstStyle/>
          <a:p>
            <a:r>
              <a:rPr lang="en-US" sz="1000" b="1" dirty="0"/>
              <a:t>Kathy </a:t>
            </a:r>
            <a:r>
              <a:rPr lang="en-US" sz="1000" b="1" dirty="0" err="1"/>
              <a:t>Dewbury</a:t>
            </a:r>
            <a:r>
              <a:rPr lang="en-US" sz="1000" b="1" dirty="0"/>
              <a:t>-White</a:t>
            </a:r>
          </a:p>
          <a:p>
            <a:r>
              <a:rPr lang="en-US" sz="1000" dirty="0"/>
              <a:t>MAC/CEO</a:t>
            </a:r>
          </a:p>
        </p:txBody>
      </p:sp>
      <p:sp>
        <p:nvSpPr>
          <p:cNvPr id="57" name="TextBox 56">
            <a:extLst>
              <a:ext uri="{FF2B5EF4-FFF2-40B4-BE49-F238E27FC236}">
                <a16:creationId xmlns:a16="http://schemas.microsoft.com/office/drawing/2014/main" id="{99CBE99F-D892-4C2C-9553-9C7009866910}"/>
              </a:ext>
            </a:extLst>
          </p:cNvPr>
          <p:cNvSpPr txBox="1"/>
          <p:nvPr/>
        </p:nvSpPr>
        <p:spPr>
          <a:xfrm>
            <a:off x="2168229" y="2205686"/>
            <a:ext cx="1703918" cy="600164"/>
          </a:xfrm>
          <a:prstGeom prst="rect">
            <a:avLst/>
          </a:prstGeom>
          <a:noFill/>
        </p:spPr>
        <p:txBody>
          <a:bodyPr wrap="square" rtlCol="0">
            <a:spAutoFit/>
          </a:bodyPr>
          <a:lstStyle/>
          <a:p>
            <a:r>
              <a:rPr lang="en-US" sz="1100" b="1" dirty="0"/>
              <a:t>Jim Pellegrino</a:t>
            </a:r>
          </a:p>
          <a:p>
            <a:r>
              <a:rPr lang="en-US" sz="1100" dirty="0"/>
              <a:t>Learning Sciences Research Institute – Co-Director</a:t>
            </a:r>
          </a:p>
        </p:txBody>
      </p:sp>
      <p:sp>
        <p:nvSpPr>
          <p:cNvPr id="58" name="TextBox 57">
            <a:extLst>
              <a:ext uri="{FF2B5EF4-FFF2-40B4-BE49-F238E27FC236}">
                <a16:creationId xmlns:a16="http://schemas.microsoft.com/office/drawing/2014/main" id="{2E8B94D5-F95B-4BB9-B5EF-E8BE9031CC69}"/>
              </a:ext>
            </a:extLst>
          </p:cNvPr>
          <p:cNvSpPr txBox="1"/>
          <p:nvPr/>
        </p:nvSpPr>
        <p:spPr>
          <a:xfrm>
            <a:off x="8730814" y="2149623"/>
            <a:ext cx="1759388" cy="769441"/>
          </a:xfrm>
          <a:prstGeom prst="rect">
            <a:avLst/>
          </a:prstGeom>
          <a:noFill/>
        </p:spPr>
        <p:txBody>
          <a:bodyPr wrap="square" rtlCol="0">
            <a:spAutoFit/>
          </a:bodyPr>
          <a:lstStyle/>
          <a:p>
            <a:r>
              <a:rPr lang="en-US" sz="750" dirty="0"/>
              <a:t> </a:t>
            </a:r>
            <a:r>
              <a:rPr lang="en-US" sz="1100" b="1" dirty="0"/>
              <a:t>Brandy Archer</a:t>
            </a:r>
          </a:p>
          <a:p>
            <a:r>
              <a:rPr lang="en-US" sz="1100" dirty="0"/>
              <a:t>Michigan Department of Education- Literacy Manager</a:t>
            </a:r>
          </a:p>
        </p:txBody>
      </p:sp>
      <p:sp>
        <p:nvSpPr>
          <p:cNvPr id="59" name="TextBox 58">
            <a:extLst>
              <a:ext uri="{FF2B5EF4-FFF2-40B4-BE49-F238E27FC236}">
                <a16:creationId xmlns:a16="http://schemas.microsoft.com/office/drawing/2014/main" id="{BE3FC6ED-E9AA-429D-B71B-0ADF547B65FF}"/>
              </a:ext>
            </a:extLst>
          </p:cNvPr>
          <p:cNvSpPr txBox="1"/>
          <p:nvPr/>
        </p:nvSpPr>
        <p:spPr>
          <a:xfrm>
            <a:off x="2272252" y="4080852"/>
            <a:ext cx="1786623" cy="577081"/>
          </a:xfrm>
          <a:prstGeom prst="rect">
            <a:avLst/>
          </a:prstGeom>
          <a:noFill/>
        </p:spPr>
        <p:txBody>
          <a:bodyPr wrap="square" rtlCol="0">
            <a:spAutoFit/>
          </a:bodyPr>
          <a:lstStyle/>
          <a:p>
            <a:r>
              <a:rPr lang="en-US" sz="1050" b="1" dirty="0" err="1"/>
              <a:t>Adrea</a:t>
            </a:r>
            <a:r>
              <a:rPr lang="en-US" sz="1050" b="1" dirty="0"/>
              <a:t> </a:t>
            </a:r>
            <a:r>
              <a:rPr lang="en-US" sz="1050" b="1" dirty="0" err="1"/>
              <a:t>Truckenmiller</a:t>
            </a:r>
            <a:endParaRPr lang="en-US" sz="1050" b="1" dirty="0"/>
          </a:p>
          <a:p>
            <a:r>
              <a:rPr lang="en-US" sz="1050" dirty="0"/>
              <a:t>Michigan State University- Assistant Professor</a:t>
            </a:r>
          </a:p>
        </p:txBody>
      </p:sp>
      <p:sp>
        <p:nvSpPr>
          <p:cNvPr id="60" name="TextBox 59">
            <a:extLst>
              <a:ext uri="{FF2B5EF4-FFF2-40B4-BE49-F238E27FC236}">
                <a16:creationId xmlns:a16="http://schemas.microsoft.com/office/drawing/2014/main" id="{171DDB51-DD8E-46A2-A61A-95152A7AA9A5}"/>
              </a:ext>
            </a:extLst>
          </p:cNvPr>
          <p:cNvSpPr txBox="1"/>
          <p:nvPr/>
        </p:nvSpPr>
        <p:spPr>
          <a:xfrm>
            <a:off x="4395896" y="4046213"/>
            <a:ext cx="1327041" cy="553998"/>
          </a:xfrm>
          <a:prstGeom prst="rect">
            <a:avLst/>
          </a:prstGeom>
          <a:noFill/>
        </p:spPr>
        <p:txBody>
          <a:bodyPr wrap="square" rtlCol="0">
            <a:spAutoFit/>
          </a:bodyPr>
          <a:lstStyle/>
          <a:p>
            <a:r>
              <a:rPr lang="en-US" sz="1000" b="1" dirty="0" err="1"/>
              <a:t>AnneMarie</a:t>
            </a:r>
            <a:r>
              <a:rPr lang="en-US" sz="1000" b="1" dirty="0"/>
              <a:t> </a:t>
            </a:r>
            <a:r>
              <a:rPr lang="en-US" sz="1000" b="1" dirty="0" err="1"/>
              <a:t>Palinscar</a:t>
            </a:r>
            <a:endParaRPr lang="en-US" sz="1000" b="1" dirty="0"/>
          </a:p>
          <a:p>
            <a:r>
              <a:rPr lang="en-US" sz="1000" dirty="0"/>
              <a:t>University of Michigan- Professor</a:t>
            </a:r>
          </a:p>
        </p:txBody>
      </p:sp>
      <p:sp>
        <p:nvSpPr>
          <p:cNvPr id="62" name="TextBox 61">
            <a:extLst>
              <a:ext uri="{FF2B5EF4-FFF2-40B4-BE49-F238E27FC236}">
                <a16:creationId xmlns:a16="http://schemas.microsoft.com/office/drawing/2014/main" id="{344C1425-9DDD-4AC5-8304-9D06BE986010}"/>
              </a:ext>
            </a:extLst>
          </p:cNvPr>
          <p:cNvSpPr txBox="1"/>
          <p:nvPr/>
        </p:nvSpPr>
        <p:spPr>
          <a:xfrm>
            <a:off x="1269703" y="5858538"/>
            <a:ext cx="1476959" cy="738664"/>
          </a:xfrm>
          <a:prstGeom prst="rect">
            <a:avLst/>
          </a:prstGeom>
          <a:noFill/>
        </p:spPr>
        <p:txBody>
          <a:bodyPr wrap="square" rtlCol="0">
            <a:spAutoFit/>
          </a:bodyPr>
          <a:lstStyle/>
          <a:p>
            <a:r>
              <a:rPr lang="en-US" sz="1050" b="1" dirty="0" err="1"/>
              <a:t>Eunsoo</a:t>
            </a:r>
            <a:r>
              <a:rPr lang="en-US" sz="1050" b="1" dirty="0"/>
              <a:t> Cho</a:t>
            </a:r>
          </a:p>
          <a:p>
            <a:r>
              <a:rPr lang="en-US" sz="1050" dirty="0"/>
              <a:t>Michigan State University- Assistant Professor</a:t>
            </a:r>
          </a:p>
        </p:txBody>
      </p:sp>
      <p:sp>
        <p:nvSpPr>
          <p:cNvPr id="63" name="TextBox 62">
            <a:extLst>
              <a:ext uri="{FF2B5EF4-FFF2-40B4-BE49-F238E27FC236}">
                <a16:creationId xmlns:a16="http://schemas.microsoft.com/office/drawing/2014/main" id="{860306B7-3921-4A36-9621-F5467EEAE233}"/>
              </a:ext>
            </a:extLst>
          </p:cNvPr>
          <p:cNvSpPr txBox="1"/>
          <p:nvPr/>
        </p:nvSpPr>
        <p:spPr>
          <a:xfrm>
            <a:off x="6546857" y="4088948"/>
            <a:ext cx="1659612" cy="577081"/>
          </a:xfrm>
          <a:prstGeom prst="rect">
            <a:avLst/>
          </a:prstGeom>
          <a:noFill/>
        </p:spPr>
        <p:txBody>
          <a:bodyPr wrap="square" rtlCol="0">
            <a:spAutoFit/>
          </a:bodyPr>
          <a:lstStyle/>
          <a:p>
            <a:r>
              <a:rPr lang="en-US" sz="1050" b="1" dirty="0"/>
              <a:t>Miranda Fitzgerald</a:t>
            </a:r>
          </a:p>
          <a:p>
            <a:r>
              <a:rPr lang="en-US" sz="1050" dirty="0"/>
              <a:t>University of Michigan</a:t>
            </a:r>
          </a:p>
          <a:p>
            <a:r>
              <a:rPr lang="en-US" sz="1050" dirty="0"/>
              <a:t>Post Doc Fellow</a:t>
            </a:r>
          </a:p>
        </p:txBody>
      </p:sp>
      <p:sp>
        <p:nvSpPr>
          <p:cNvPr id="64" name="TextBox 63">
            <a:extLst>
              <a:ext uri="{FF2B5EF4-FFF2-40B4-BE49-F238E27FC236}">
                <a16:creationId xmlns:a16="http://schemas.microsoft.com/office/drawing/2014/main" id="{D91E83F3-5EEC-4E6B-80EE-6AAD5E0F2342}"/>
              </a:ext>
            </a:extLst>
          </p:cNvPr>
          <p:cNvSpPr txBox="1"/>
          <p:nvPr/>
        </p:nvSpPr>
        <p:spPr>
          <a:xfrm>
            <a:off x="8716895" y="4023130"/>
            <a:ext cx="1647371" cy="577081"/>
          </a:xfrm>
          <a:prstGeom prst="rect">
            <a:avLst/>
          </a:prstGeom>
          <a:noFill/>
        </p:spPr>
        <p:txBody>
          <a:bodyPr wrap="square" rtlCol="0">
            <a:spAutoFit/>
          </a:bodyPr>
          <a:lstStyle/>
          <a:p>
            <a:r>
              <a:rPr lang="en-US" sz="1050" b="1" dirty="0"/>
              <a:t>Nell Duke</a:t>
            </a:r>
          </a:p>
          <a:p>
            <a:r>
              <a:rPr lang="en-US" sz="1050" dirty="0"/>
              <a:t>University of Michigan- Professor</a:t>
            </a:r>
          </a:p>
        </p:txBody>
      </p:sp>
      <p:sp>
        <p:nvSpPr>
          <p:cNvPr id="65" name="TextBox 64">
            <a:extLst>
              <a:ext uri="{FF2B5EF4-FFF2-40B4-BE49-F238E27FC236}">
                <a16:creationId xmlns:a16="http://schemas.microsoft.com/office/drawing/2014/main" id="{265DDABE-5172-436E-ACDC-44D7B6B86EA8}"/>
              </a:ext>
            </a:extLst>
          </p:cNvPr>
          <p:cNvSpPr txBox="1"/>
          <p:nvPr/>
        </p:nvSpPr>
        <p:spPr>
          <a:xfrm>
            <a:off x="3451179" y="5858538"/>
            <a:ext cx="1358189" cy="738664"/>
          </a:xfrm>
          <a:prstGeom prst="rect">
            <a:avLst/>
          </a:prstGeom>
          <a:noFill/>
        </p:spPr>
        <p:txBody>
          <a:bodyPr wrap="square" rtlCol="0">
            <a:spAutoFit/>
          </a:bodyPr>
          <a:lstStyle/>
          <a:p>
            <a:r>
              <a:rPr lang="en-US" sz="1050" b="1" dirty="0"/>
              <a:t>Tanya Wright</a:t>
            </a:r>
          </a:p>
          <a:p>
            <a:r>
              <a:rPr lang="en-US" sz="1050" dirty="0"/>
              <a:t>Michigan State University- Associate Professor</a:t>
            </a:r>
          </a:p>
        </p:txBody>
      </p:sp>
      <p:sp>
        <p:nvSpPr>
          <p:cNvPr id="66" name="TextBox 65">
            <a:extLst>
              <a:ext uri="{FF2B5EF4-FFF2-40B4-BE49-F238E27FC236}">
                <a16:creationId xmlns:a16="http://schemas.microsoft.com/office/drawing/2014/main" id="{BA44EAEB-BF7E-4332-814B-2C46AD3BB3FF}"/>
              </a:ext>
            </a:extLst>
          </p:cNvPr>
          <p:cNvSpPr txBox="1"/>
          <p:nvPr/>
        </p:nvSpPr>
        <p:spPr>
          <a:xfrm>
            <a:off x="5356881" y="5835913"/>
            <a:ext cx="1903890" cy="1015663"/>
          </a:xfrm>
          <a:prstGeom prst="rect">
            <a:avLst/>
          </a:prstGeom>
          <a:noFill/>
        </p:spPr>
        <p:txBody>
          <a:bodyPr wrap="square" rtlCol="0">
            <a:spAutoFit/>
          </a:bodyPr>
          <a:lstStyle/>
          <a:p>
            <a:r>
              <a:rPr lang="en-US" sz="1050" b="1" dirty="0"/>
              <a:t>Amy Colton</a:t>
            </a:r>
          </a:p>
          <a:p>
            <a:r>
              <a:rPr lang="en-US" sz="1050" dirty="0"/>
              <a:t>Center for Collaborative Inquiry- Director</a:t>
            </a:r>
          </a:p>
          <a:p>
            <a:r>
              <a:rPr lang="en-US" sz="1050" dirty="0"/>
              <a:t>Learning Forward Michigan-Executive Director</a:t>
            </a:r>
          </a:p>
          <a:p>
            <a:endParaRPr lang="en-US" sz="750" b="1" dirty="0"/>
          </a:p>
        </p:txBody>
      </p:sp>
      <p:sp>
        <p:nvSpPr>
          <p:cNvPr id="67" name="TextBox 66">
            <a:extLst>
              <a:ext uri="{FF2B5EF4-FFF2-40B4-BE49-F238E27FC236}">
                <a16:creationId xmlns:a16="http://schemas.microsoft.com/office/drawing/2014/main" id="{5C9C5DDA-64F5-435D-97E6-3E671BB9AD11}"/>
              </a:ext>
            </a:extLst>
          </p:cNvPr>
          <p:cNvSpPr txBox="1"/>
          <p:nvPr/>
        </p:nvSpPr>
        <p:spPr>
          <a:xfrm>
            <a:off x="7446037" y="5874429"/>
            <a:ext cx="1448316" cy="577081"/>
          </a:xfrm>
          <a:prstGeom prst="rect">
            <a:avLst/>
          </a:prstGeom>
          <a:noFill/>
        </p:spPr>
        <p:txBody>
          <a:bodyPr wrap="square" rtlCol="0">
            <a:spAutoFit/>
          </a:bodyPr>
          <a:lstStyle/>
          <a:p>
            <a:r>
              <a:rPr lang="en-US" sz="750" b="1" dirty="0"/>
              <a:t>    </a:t>
            </a:r>
            <a:r>
              <a:rPr lang="en-US" sz="1050" b="1" dirty="0"/>
              <a:t>Linda </a:t>
            </a:r>
            <a:r>
              <a:rPr lang="en-US" sz="1050" b="1" dirty="0" err="1"/>
              <a:t>Wacyk</a:t>
            </a:r>
            <a:endParaRPr lang="en-US" sz="1050" b="1" dirty="0"/>
          </a:p>
          <a:p>
            <a:r>
              <a:rPr lang="en-US" sz="1050" dirty="0"/>
              <a:t>   MAC </a:t>
            </a:r>
          </a:p>
          <a:p>
            <a:r>
              <a:rPr lang="en-US" sz="1050" dirty="0"/>
              <a:t>   Communications</a:t>
            </a:r>
          </a:p>
        </p:txBody>
      </p:sp>
      <p:sp>
        <p:nvSpPr>
          <p:cNvPr id="68" name="TextBox 67">
            <a:extLst>
              <a:ext uri="{FF2B5EF4-FFF2-40B4-BE49-F238E27FC236}">
                <a16:creationId xmlns:a16="http://schemas.microsoft.com/office/drawing/2014/main" id="{07F0DE5C-E096-4DBC-BE65-0DC10FF9D297}"/>
              </a:ext>
            </a:extLst>
          </p:cNvPr>
          <p:cNvSpPr txBox="1"/>
          <p:nvPr/>
        </p:nvSpPr>
        <p:spPr>
          <a:xfrm>
            <a:off x="9758807" y="5853115"/>
            <a:ext cx="2052193" cy="738664"/>
          </a:xfrm>
          <a:prstGeom prst="rect">
            <a:avLst/>
          </a:prstGeom>
          <a:noFill/>
        </p:spPr>
        <p:txBody>
          <a:bodyPr wrap="square" rtlCol="0">
            <a:spAutoFit/>
          </a:bodyPr>
          <a:lstStyle/>
          <a:p>
            <a:r>
              <a:rPr lang="en-US" sz="1050" b="1" dirty="0"/>
              <a:t>Melissa </a:t>
            </a:r>
            <a:r>
              <a:rPr lang="en-US" sz="1050" b="1" dirty="0" err="1"/>
              <a:t>Usiak</a:t>
            </a:r>
            <a:endParaRPr lang="en-US" sz="1050" b="1" dirty="0"/>
          </a:p>
          <a:p>
            <a:r>
              <a:rPr lang="en-US" sz="1050" dirty="0"/>
              <a:t>Michigan State University- Assistant Professor</a:t>
            </a:r>
          </a:p>
          <a:p>
            <a:r>
              <a:rPr lang="en-US" sz="1050" dirty="0"/>
              <a:t>Michigan ASCD- Executive Director</a:t>
            </a:r>
          </a:p>
        </p:txBody>
      </p:sp>
      <p:sp>
        <p:nvSpPr>
          <p:cNvPr id="2" name="Title 1">
            <a:extLst>
              <a:ext uri="{FF2B5EF4-FFF2-40B4-BE49-F238E27FC236}">
                <a16:creationId xmlns:a16="http://schemas.microsoft.com/office/drawing/2014/main" id="{85283C8C-C359-4A89-B01E-FC16562B6094}"/>
              </a:ext>
            </a:extLst>
          </p:cNvPr>
          <p:cNvSpPr>
            <a:spLocks noGrp="1"/>
          </p:cNvSpPr>
          <p:nvPr>
            <p:ph type="title"/>
          </p:nvPr>
        </p:nvSpPr>
        <p:spPr>
          <a:xfrm>
            <a:off x="635275" y="-7427"/>
            <a:ext cx="10515600" cy="1325563"/>
          </a:xfrm>
        </p:spPr>
        <p:txBody>
          <a:bodyPr/>
          <a:lstStyle/>
          <a:p>
            <a:r>
              <a:rPr lang="en-US" dirty="0"/>
              <a:t>ELAS Principal Contributor Group</a:t>
            </a:r>
          </a:p>
        </p:txBody>
      </p:sp>
    </p:spTree>
    <p:custDataLst>
      <p:tags r:id="rId1"/>
    </p:custDataLst>
    <p:extLst>
      <p:ext uri="{BB962C8B-B14F-4D97-AF65-F5344CB8AC3E}">
        <p14:creationId xmlns:p14="http://schemas.microsoft.com/office/powerpoint/2010/main" val="321732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AE93-13B0-A94D-B143-21211E91B13F}"/>
              </a:ext>
            </a:extLst>
          </p:cNvPr>
          <p:cNvSpPr>
            <a:spLocks noGrp="1"/>
          </p:cNvSpPr>
          <p:nvPr>
            <p:ph type="title"/>
          </p:nvPr>
        </p:nvSpPr>
        <p:spPr>
          <a:xfrm>
            <a:off x="604838" y="112712"/>
            <a:ext cx="10515600" cy="1325563"/>
          </a:xfrm>
        </p:spPr>
        <p:txBody>
          <a:bodyPr/>
          <a:lstStyle/>
          <a:p>
            <a:r>
              <a:rPr lang="en-US" dirty="0"/>
              <a:t>Responder Group</a:t>
            </a:r>
          </a:p>
        </p:txBody>
      </p:sp>
      <p:sp>
        <p:nvSpPr>
          <p:cNvPr id="6" name="Content Placeholder 5">
            <a:extLst>
              <a:ext uri="{FF2B5EF4-FFF2-40B4-BE49-F238E27FC236}">
                <a16:creationId xmlns:a16="http://schemas.microsoft.com/office/drawing/2014/main" id="{4512AC9C-0D7B-C845-81FD-4964FE36BDD6}"/>
              </a:ext>
            </a:extLst>
          </p:cNvPr>
          <p:cNvSpPr>
            <a:spLocks noGrp="1"/>
          </p:cNvSpPr>
          <p:nvPr>
            <p:ph sz="quarter" idx="4294967295"/>
          </p:nvPr>
        </p:nvSpPr>
        <p:spPr>
          <a:xfrm>
            <a:off x="6663691" y="1101725"/>
            <a:ext cx="5366384" cy="5295514"/>
          </a:xfrm>
        </p:spPr>
        <p:txBody>
          <a:bodyPr>
            <a:noAutofit/>
          </a:bodyPr>
          <a:lstStyle/>
          <a:p>
            <a:r>
              <a:rPr lang="en-US" sz="1800" dirty="0" err="1"/>
              <a:t>Rashell</a:t>
            </a:r>
            <a:r>
              <a:rPr lang="en-US" sz="1800" dirty="0"/>
              <a:t> </a:t>
            </a:r>
            <a:r>
              <a:rPr lang="en-US" sz="1800" dirty="0" err="1"/>
              <a:t>Bowermann</a:t>
            </a:r>
            <a:r>
              <a:rPr lang="en-US" sz="1800" dirty="0"/>
              <a:t>, MDE</a:t>
            </a:r>
          </a:p>
          <a:p>
            <a:r>
              <a:rPr lang="en-US" sz="1800" dirty="0"/>
              <a:t>Lisa Brown, MDE</a:t>
            </a:r>
          </a:p>
          <a:p>
            <a:r>
              <a:rPr lang="en-US" sz="1800" dirty="0"/>
              <a:t>Erin Brown, MAISA</a:t>
            </a:r>
          </a:p>
          <a:p>
            <a:r>
              <a:rPr lang="en-US" sz="1800" dirty="0"/>
              <a:t>Kelli </a:t>
            </a:r>
            <a:r>
              <a:rPr lang="en-US" sz="1800" dirty="0" err="1"/>
              <a:t>Cassaday</a:t>
            </a:r>
            <a:r>
              <a:rPr lang="en-US" sz="1800" dirty="0"/>
              <a:t>, MDE</a:t>
            </a:r>
          </a:p>
          <a:p>
            <a:r>
              <a:rPr lang="en-US" sz="1800" dirty="0"/>
              <a:t>Grant Chandler, Calhoun ISD</a:t>
            </a:r>
          </a:p>
          <a:p>
            <a:r>
              <a:rPr lang="en-US" sz="1800" dirty="0"/>
              <a:t>Steve Goodman, MIBLSI</a:t>
            </a:r>
          </a:p>
          <a:p>
            <a:r>
              <a:rPr lang="en-US" sz="1800" dirty="0"/>
              <a:t>Kristine </a:t>
            </a:r>
            <a:r>
              <a:rPr lang="en-US" sz="1800" dirty="0" err="1"/>
              <a:t>Griffor</a:t>
            </a:r>
            <a:r>
              <a:rPr lang="en-US" sz="1800" dirty="0"/>
              <a:t>, Troy School District</a:t>
            </a:r>
          </a:p>
          <a:p>
            <a:r>
              <a:rPr lang="en-US" sz="1800" dirty="0"/>
              <a:t>Tom Johnson, Kalamazoo RESA</a:t>
            </a:r>
          </a:p>
          <a:p>
            <a:r>
              <a:rPr lang="en-US" sz="1800" dirty="0"/>
              <a:t>Noel </a:t>
            </a:r>
            <a:r>
              <a:rPr lang="en-US" sz="1800" dirty="0" err="1"/>
              <a:t>Kelty</a:t>
            </a:r>
            <a:r>
              <a:rPr lang="en-US" sz="1800" dirty="0"/>
              <a:t>, MDE</a:t>
            </a:r>
          </a:p>
          <a:p>
            <a:r>
              <a:rPr lang="en-US" sz="1800" dirty="0"/>
              <a:t>Dave Krebs, MAISA</a:t>
            </a:r>
          </a:p>
          <a:p>
            <a:r>
              <a:rPr lang="en-US" sz="1800" dirty="0"/>
              <a:t>Sean LaRosa, MIBLSI</a:t>
            </a:r>
          </a:p>
          <a:p>
            <a:r>
              <a:rPr lang="en-US" sz="1800" dirty="0"/>
              <a:t>Cheyne </a:t>
            </a:r>
            <a:r>
              <a:rPr lang="en-US" sz="1800" dirty="0" err="1"/>
              <a:t>LeVasseur</a:t>
            </a:r>
            <a:r>
              <a:rPr lang="en-US" sz="1800" dirty="0"/>
              <a:t>, MIBLSI</a:t>
            </a:r>
          </a:p>
          <a:p>
            <a:r>
              <a:rPr lang="en-US" sz="1800" dirty="0"/>
              <a:t>Paul </a:t>
            </a:r>
            <a:r>
              <a:rPr lang="en-US" sz="1800" dirty="0" err="1"/>
              <a:t>Liabenow</a:t>
            </a:r>
            <a:r>
              <a:rPr lang="en-US" sz="1800" dirty="0"/>
              <a:t>, MEMSPA</a:t>
            </a:r>
          </a:p>
          <a:p>
            <a:r>
              <a:rPr lang="en-US" sz="1800" dirty="0"/>
              <a:t>Brian Lloyd, MDE</a:t>
            </a:r>
          </a:p>
          <a:p>
            <a:r>
              <a:rPr lang="en-US" sz="1800" dirty="0"/>
              <a:t>Lisa Lockman, Wexford- Missaukee ISD</a:t>
            </a:r>
          </a:p>
          <a:p>
            <a:pPr marL="0" indent="0">
              <a:buNone/>
            </a:pPr>
            <a:endParaRPr lang="en-US" sz="1800" dirty="0"/>
          </a:p>
        </p:txBody>
      </p:sp>
      <p:sp>
        <p:nvSpPr>
          <p:cNvPr id="7" name="TextBox 6">
            <a:extLst>
              <a:ext uri="{FF2B5EF4-FFF2-40B4-BE49-F238E27FC236}">
                <a16:creationId xmlns:a16="http://schemas.microsoft.com/office/drawing/2014/main" id="{69E5D267-9321-4342-9A87-2E2380A4FDA3}"/>
              </a:ext>
            </a:extLst>
          </p:cNvPr>
          <p:cNvSpPr txBox="1"/>
          <p:nvPr/>
        </p:nvSpPr>
        <p:spPr>
          <a:xfrm>
            <a:off x="604838" y="1101725"/>
            <a:ext cx="5864542" cy="5449184"/>
          </a:xfrm>
          <a:prstGeom prst="rect">
            <a:avLst/>
          </a:prstGeom>
          <a:noFill/>
        </p:spPr>
        <p:txBody>
          <a:bodyPr wrap="square" rtlCol="0" anchor="t">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Michelle McManus, MDE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Nikki Mosser, MDE</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Julie Murphy, MDE</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Liz Newell, MDE</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Naomi Norman, Washtenaw ISD</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Jen Orton, West Shore ESD</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Jeannine </a:t>
            </a:r>
            <a:r>
              <a:rPr kumimoji="0" lang="en-US" b="0" i="0" u="none" strike="noStrike" kern="1200" cap="none" spc="0" normalizeH="0" baseline="0" noProof="0" dirty="0" err="1">
                <a:ln>
                  <a:noFill/>
                </a:ln>
                <a:solidFill>
                  <a:srgbClr val="1F497D"/>
                </a:solidFill>
                <a:effectLst/>
                <a:uLnTx/>
                <a:uFillTx/>
                <a:ea typeface="+mn-ea"/>
                <a:cs typeface="+mn-cs"/>
              </a:rPr>
              <a:t>Oynoian</a:t>
            </a:r>
            <a:r>
              <a:rPr kumimoji="0" lang="en-US" b="0" i="0" u="none" strike="noStrike" kern="1200" cap="none" spc="0" normalizeH="0" baseline="0" noProof="0" dirty="0">
                <a:ln>
                  <a:noFill/>
                </a:ln>
                <a:solidFill>
                  <a:srgbClr val="1F497D"/>
                </a:solidFill>
                <a:effectLst/>
                <a:uLnTx/>
                <a:uFillTx/>
                <a:ea typeface="+mn-ea"/>
                <a:cs typeface="+mn-cs"/>
              </a:rPr>
              <a:t>, Dearborn Public Schools</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Sarah Scott, </a:t>
            </a:r>
            <a:r>
              <a:rPr kumimoji="0" lang="en-US" b="0" i="0" u="none" strike="noStrike" kern="1200" cap="none" spc="0" normalizeH="0" baseline="0" noProof="0" dirty="0">
                <a:ln>
                  <a:noFill/>
                </a:ln>
                <a:solidFill>
                  <a:srgbClr val="1F497D"/>
                </a:solidFill>
                <a:effectLst/>
                <a:uLnTx/>
                <a:uFillTx/>
                <a:ea typeface="+mn-lt"/>
                <a:cs typeface="Calibri" panose="020F0502020204030204"/>
              </a:rPr>
              <a:t>MI EXCEL Statewide Field Team, </a:t>
            </a:r>
            <a:r>
              <a:rPr kumimoji="0" lang="en-US" b="0" i="0" u="none" strike="noStrike" kern="1200" cap="none" spc="0" normalizeH="0" baseline="0" noProof="0" dirty="0">
                <a:ln>
                  <a:noFill/>
                </a:ln>
                <a:solidFill>
                  <a:srgbClr val="1F497D"/>
                </a:solidFill>
                <a:effectLst/>
                <a:uLnTx/>
                <a:uFillTx/>
                <a:ea typeface="+mn-ea"/>
                <a:cs typeface="+mn-cs"/>
              </a:rPr>
              <a:t>Calhoun ISD</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Susan Townsend, MAISA</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Mindy Westra, MDE</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Mellissa Wilson, Wayne RESA</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F497D"/>
                </a:solidFill>
                <a:effectLst/>
                <a:uLnTx/>
                <a:uFillTx/>
                <a:ea typeface="+mn-ea"/>
                <a:cs typeface="+mn-cs"/>
              </a:rPr>
              <a:t>Kim Young, MDE</a:t>
            </a:r>
            <a:endParaRPr kumimoji="0" lang="en-US" b="0" i="0" u="none" strike="noStrike" kern="1200" cap="none" spc="0" normalizeH="0" baseline="0" noProof="0" dirty="0">
              <a:ln>
                <a:noFill/>
              </a:ln>
              <a:solidFill>
                <a:srgbClr val="1F497D"/>
              </a:solidFill>
              <a:effectLst/>
              <a:uLnTx/>
              <a:uFillTx/>
              <a:ea typeface="+mn-ea"/>
              <a:cs typeface="Calibri"/>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err="1">
                <a:ln>
                  <a:noFill/>
                </a:ln>
                <a:solidFill>
                  <a:srgbClr val="1F497D"/>
                </a:solidFill>
                <a:effectLst/>
                <a:uLnTx/>
                <a:uFillTx/>
                <a:ea typeface="+mn-ea"/>
                <a:cs typeface="+mn-cs"/>
              </a:rPr>
              <a:t>Nadra</a:t>
            </a:r>
            <a:r>
              <a:rPr kumimoji="0" lang="en-US" b="0" i="0" u="none" strike="noStrike" kern="1200" cap="none" spc="0" normalizeH="0" baseline="0" noProof="0" dirty="0">
                <a:ln>
                  <a:noFill/>
                </a:ln>
                <a:solidFill>
                  <a:srgbClr val="1F497D"/>
                </a:solidFill>
                <a:effectLst/>
                <a:uLnTx/>
                <a:uFillTx/>
                <a:ea typeface="+mn-ea"/>
                <a:cs typeface="+mn-cs"/>
              </a:rPr>
              <a:t> Shami, Dearborn Public Schools</a:t>
            </a:r>
            <a:endParaRPr kumimoji="0" lang="en-US" b="0" i="0" u="none" strike="noStrike" kern="1200" cap="none" spc="0" normalizeH="0" baseline="0" noProof="0" dirty="0">
              <a:ln>
                <a:noFill/>
              </a:ln>
              <a:solidFill>
                <a:srgbClr val="1F497D"/>
              </a:solidFill>
              <a:effectLst/>
              <a:uLnTx/>
              <a:uFillTx/>
              <a:ea typeface="+mn-ea"/>
              <a:cs typeface="Calibri"/>
            </a:endParaRPr>
          </a:p>
        </p:txBody>
      </p:sp>
    </p:spTree>
    <p:custDataLst>
      <p:tags r:id="rId1"/>
    </p:custDataLst>
    <p:extLst>
      <p:ext uri="{BB962C8B-B14F-4D97-AF65-F5344CB8AC3E}">
        <p14:creationId xmlns:p14="http://schemas.microsoft.com/office/powerpoint/2010/main" val="57368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C1DF-9222-AF47-B95F-74284E71F5F9}"/>
              </a:ext>
            </a:extLst>
          </p:cNvPr>
          <p:cNvSpPr>
            <a:spLocks noGrp="1"/>
          </p:cNvSpPr>
          <p:nvPr>
            <p:ph type="title"/>
          </p:nvPr>
        </p:nvSpPr>
        <p:spPr>
          <a:xfrm>
            <a:off x="961159" y="738065"/>
            <a:ext cx="8801966" cy="478023"/>
          </a:xfrm>
        </p:spPr>
        <p:txBody>
          <a:bodyPr>
            <a:normAutofit fontScale="90000"/>
          </a:bodyPr>
          <a:lstStyle/>
          <a:p>
            <a:r>
              <a:rPr lang="en-US" dirty="0"/>
              <a:t>Early Literacy Assessment System Process</a:t>
            </a:r>
          </a:p>
        </p:txBody>
      </p:sp>
      <p:graphicFrame>
        <p:nvGraphicFramePr>
          <p:cNvPr id="3" name="Diagram 2">
            <a:extLst>
              <a:ext uri="{FF2B5EF4-FFF2-40B4-BE49-F238E27FC236}">
                <a16:creationId xmlns:a16="http://schemas.microsoft.com/office/drawing/2014/main" id="{3B4A2BFA-5E6F-43C1-A0E5-7A0E2423CDCB}"/>
              </a:ext>
            </a:extLst>
          </p:cNvPr>
          <p:cNvGraphicFramePr/>
          <p:nvPr>
            <p:extLst>
              <p:ext uri="{D42A27DB-BD31-4B8C-83A1-F6EECF244321}">
                <p14:modId xmlns:p14="http://schemas.microsoft.com/office/powerpoint/2010/main" val="46599097"/>
              </p:ext>
            </p:extLst>
          </p:nvPr>
        </p:nvGraphicFramePr>
        <p:xfrm>
          <a:off x="5519451" y="1662600"/>
          <a:ext cx="5731218" cy="391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a:extLst>
              <a:ext uri="{FF2B5EF4-FFF2-40B4-BE49-F238E27FC236}">
                <a16:creationId xmlns:a16="http://schemas.microsoft.com/office/drawing/2014/main" id="{D6D17809-B1C0-41C0-8E10-BE71C5B6AB3A}"/>
              </a:ext>
            </a:extLst>
          </p:cNvPr>
          <p:cNvGraphicFramePr>
            <a:graphicFrameLocks noGrp="1"/>
          </p:cNvGraphicFramePr>
          <p:nvPr>
            <p:ph idx="1"/>
            <p:extLst>
              <p:ext uri="{D42A27DB-BD31-4B8C-83A1-F6EECF244321}">
                <p14:modId xmlns:p14="http://schemas.microsoft.com/office/powerpoint/2010/main" val="777836830"/>
              </p:ext>
            </p:extLst>
          </p:nvPr>
        </p:nvGraphicFramePr>
        <p:xfrm>
          <a:off x="-1217066" y="1662600"/>
          <a:ext cx="7313066" cy="4089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70091D52-6439-4BDE-BB40-38A06A0BC8CF}"/>
              </a:ext>
            </a:extLst>
          </p:cNvPr>
          <p:cNvSpPr txBox="1"/>
          <p:nvPr/>
        </p:nvSpPr>
        <p:spPr>
          <a:xfrm>
            <a:off x="6251759" y="1958887"/>
            <a:ext cx="1443210" cy="1107996"/>
          </a:xfrm>
          <a:prstGeom prst="rect">
            <a:avLst/>
          </a:prstGeom>
          <a:solidFill>
            <a:schemeClr val="accent1">
              <a:lumMod val="40000"/>
              <a:lumOff val="60000"/>
            </a:schemeClr>
          </a:solidFill>
        </p:spPr>
        <p:txBody>
          <a:bodyPr wrap="square" rtlCol="0">
            <a:spAutoFit/>
          </a:bodyPr>
          <a:lstStyle/>
          <a:p>
            <a:r>
              <a:rPr lang="en-US" sz="1600" dirty="0"/>
              <a:t>Researchers</a:t>
            </a:r>
          </a:p>
          <a:p>
            <a:pPr marL="285750" indent="-285750">
              <a:buFont typeface="Arial" panose="020B0604020202020204" pitchFamily="34" charset="0"/>
              <a:buChar char="•"/>
            </a:pPr>
            <a:r>
              <a:rPr lang="en-US" sz="1600" dirty="0"/>
              <a:t>Literacy</a:t>
            </a:r>
          </a:p>
          <a:p>
            <a:pPr marL="285750" indent="-285750">
              <a:buFont typeface="Arial" panose="020B0604020202020204" pitchFamily="34" charset="0"/>
              <a:buChar char="•"/>
            </a:pPr>
            <a:r>
              <a:rPr lang="en-US" sz="1600" dirty="0"/>
              <a:t>Assessment</a:t>
            </a:r>
          </a:p>
          <a:p>
            <a:pPr marL="285750" indent="-285750">
              <a:buFont typeface="Arial" panose="020B0604020202020204" pitchFamily="34" charset="0"/>
              <a:buChar char="•"/>
            </a:pPr>
            <a:r>
              <a:rPr lang="en-US" sz="1600" dirty="0"/>
              <a:t>Systems</a:t>
            </a:r>
          </a:p>
        </p:txBody>
      </p:sp>
      <p:sp>
        <p:nvSpPr>
          <p:cNvPr id="8" name="TextBox 7">
            <a:extLst>
              <a:ext uri="{FF2B5EF4-FFF2-40B4-BE49-F238E27FC236}">
                <a16:creationId xmlns:a16="http://schemas.microsoft.com/office/drawing/2014/main" id="{3A096F73-CDFC-4893-BD27-593AA83400D7}"/>
              </a:ext>
            </a:extLst>
          </p:cNvPr>
          <p:cNvSpPr txBox="1"/>
          <p:nvPr/>
        </p:nvSpPr>
        <p:spPr>
          <a:xfrm>
            <a:off x="9238906" y="1989665"/>
            <a:ext cx="1246742" cy="1077218"/>
          </a:xfrm>
          <a:prstGeom prst="rect">
            <a:avLst/>
          </a:prstGeom>
          <a:solidFill>
            <a:srgbClr val="CAE9E4"/>
          </a:solidFill>
        </p:spPr>
        <p:txBody>
          <a:bodyPr wrap="square" rtlCol="0">
            <a:spAutoFit/>
          </a:bodyPr>
          <a:lstStyle/>
          <a:p>
            <a:pPr algn="ctr"/>
            <a:r>
              <a:rPr lang="en-US" sz="1600" dirty="0"/>
              <a:t>First line users of the state guidance </a:t>
            </a:r>
          </a:p>
        </p:txBody>
      </p:sp>
      <p:sp>
        <p:nvSpPr>
          <p:cNvPr id="10" name="TextBox 9">
            <a:extLst>
              <a:ext uri="{FF2B5EF4-FFF2-40B4-BE49-F238E27FC236}">
                <a16:creationId xmlns:a16="http://schemas.microsoft.com/office/drawing/2014/main" id="{A7BF8AEA-DC3B-42AB-8064-B3E2FA725739}"/>
              </a:ext>
            </a:extLst>
          </p:cNvPr>
          <p:cNvSpPr txBox="1"/>
          <p:nvPr/>
        </p:nvSpPr>
        <p:spPr>
          <a:xfrm>
            <a:off x="6435689" y="4671339"/>
            <a:ext cx="3991180" cy="646331"/>
          </a:xfrm>
          <a:prstGeom prst="rect">
            <a:avLst/>
          </a:prstGeom>
          <a:noFill/>
        </p:spPr>
        <p:txBody>
          <a:bodyPr wrap="square" rtlCol="0">
            <a:spAutoFit/>
          </a:bodyPr>
          <a:lstStyle/>
          <a:p>
            <a:r>
              <a:rPr lang="en-US" dirty="0"/>
              <a:t>Drafts were created, shared, and revised between the groups until complete.</a:t>
            </a:r>
          </a:p>
        </p:txBody>
      </p:sp>
      <p:sp>
        <p:nvSpPr>
          <p:cNvPr id="12" name="TextBox 11">
            <a:extLst>
              <a:ext uri="{FF2B5EF4-FFF2-40B4-BE49-F238E27FC236}">
                <a16:creationId xmlns:a16="http://schemas.microsoft.com/office/drawing/2014/main" id="{6F9EA8C2-638B-4B04-A17B-F9208E43FB91}"/>
              </a:ext>
            </a:extLst>
          </p:cNvPr>
          <p:cNvSpPr txBox="1"/>
          <p:nvPr/>
        </p:nvSpPr>
        <p:spPr>
          <a:xfrm>
            <a:off x="537991" y="5595622"/>
            <a:ext cx="4060029" cy="923330"/>
          </a:xfrm>
          <a:prstGeom prst="rect">
            <a:avLst/>
          </a:prstGeom>
          <a:solidFill>
            <a:schemeClr val="accent1">
              <a:lumMod val="20000"/>
              <a:lumOff val="80000"/>
            </a:schemeClr>
          </a:solidFill>
        </p:spPr>
        <p:txBody>
          <a:bodyPr wrap="square" rtlCol="0">
            <a:spAutoFit/>
          </a:bodyPr>
          <a:lstStyle/>
          <a:p>
            <a:r>
              <a:rPr lang="en-US" b="1" dirty="0"/>
              <a:t>Step 1: Bring together the knowledge needed to design early literacy assessment systems.</a:t>
            </a:r>
          </a:p>
        </p:txBody>
      </p:sp>
      <p:sp>
        <p:nvSpPr>
          <p:cNvPr id="13" name="TextBox 12">
            <a:extLst>
              <a:ext uri="{FF2B5EF4-FFF2-40B4-BE49-F238E27FC236}">
                <a16:creationId xmlns:a16="http://schemas.microsoft.com/office/drawing/2014/main" id="{4AF7893D-DBD6-4DBB-92E8-A1EF297F578A}"/>
              </a:ext>
            </a:extLst>
          </p:cNvPr>
          <p:cNvSpPr txBox="1"/>
          <p:nvPr/>
        </p:nvSpPr>
        <p:spPr>
          <a:xfrm>
            <a:off x="6272755" y="5684704"/>
            <a:ext cx="4317047" cy="923330"/>
          </a:xfrm>
          <a:prstGeom prst="rect">
            <a:avLst/>
          </a:prstGeom>
          <a:solidFill>
            <a:schemeClr val="accent1">
              <a:lumMod val="20000"/>
              <a:lumOff val="80000"/>
            </a:schemeClr>
          </a:solidFill>
        </p:spPr>
        <p:txBody>
          <a:bodyPr wrap="square" rtlCol="0">
            <a:spAutoFit/>
          </a:bodyPr>
          <a:lstStyle/>
          <a:p>
            <a:r>
              <a:rPr lang="en-US" b="1" dirty="0"/>
              <a:t>Step 2: Use a process that builds shared knowledge while gathering usability feedback.</a:t>
            </a:r>
          </a:p>
        </p:txBody>
      </p:sp>
    </p:spTree>
    <p:custDataLst>
      <p:tags r:id="rId1"/>
    </p:custDataLst>
    <p:extLst>
      <p:ext uri="{BB962C8B-B14F-4D97-AF65-F5344CB8AC3E}">
        <p14:creationId xmlns:p14="http://schemas.microsoft.com/office/powerpoint/2010/main" val="2683900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_OFFICE THEME" val="SA9GQNP0"/>
  <p:tag name="ARTICULATE_DESIGN_ID_1_OFFICE THEME" val="qwUfJq69"/>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MAC Theme">
      <a:dk1>
        <a:sysClr val="windowText" lastClr="000000"/>
      </a:dk1>
      <a:lt1>
        <a:sysClr val="window" lastClr="FFFFFF"/>
      </a:lt1>
      <a:dk2>
        <a:srgbClr val="1F497D"/>
      </a:dk2>
      <a:lt2>
        <a:srgbClr val="EEECE1"/>
      </a:lt2>
      <a:accent1>
        <a:srgbClr val="8AC971"/>
      </a:accent1>
      <a:accent2>
        <a:srgbClr val="01A793"/>
      </a:accent2>
      <a:accent3>
        <a:srgbClr val="019BCB"/>
      </a:accent3>
      <a:accent4>
        <a:srgbClr val="0265AC"/>
      </a:accent4>
      <a:accent5>
        <a:srgbClr val="31328D"/>
      </a:accent5>
      <a:accent6>
        <a:srgbClr val="019BCA"/>
      </a:accent6>
      <a:hlink>
        <a:srgbClr val="0265AC"/>
      </a:hlink>
      <a:folHlink>
        <a:srgbClr val="800080"/>
      </a:folHlink>
    </a:clrScheme>
    <a:fontScheme name="ELAS PP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AC Theme">
      <a:dk1>
        <a:sysClr val="windowText" lastClr="000000"/>
      </a:dk1>
      <a:lt1>
        <a:sysClr val="window" lastClr="FFFFFF"/>
      </a:lt1>
      <a:dk2>
        <a:srgbClr val="1F497D"/>
      </a:dk2>
      <a:lt2>
        <a:srgbClr val="EEECE1"/>
      </a:lt2>
      <a:accent1>
        <a:srgbClr val="8AC971"/>
      </a:accent1>
      <a:accent2>
        <a:srgbClr val="01A793"/>
      </a:accent2>
      <a:accent3>
        <a:srgbClr val="019BCB"/>
      </a:accent3>
      <a:accent4>
        <a:srgbClr val="0265AC"/>
      </a:accent4>
      <a:accent5>
        <a:srgbClr val="31328D"/>
      </a:accent5>
      <a:accent6>
        <a:srgbClr val="019BCA"/>
      </a:accent6>
      <a:hlink>
        <a:srgbClr val="0265AC"/>
      </a:hlink>
      <a:folHlink>
        <a:srgbClr val="800080"/>
      </a:folHlink>
    </a:clrScheme>
    <a:fontScheme name="ELAS PP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75AD92FB23154FBB045A91E46F3504" ma:contentTypeVersion="13" ma:contentTypeDescription="Create a new document." ma:contentTypeScope="" ma:versionID="3dc987ab523f93d855bd978cbc5e390a">
  <xsd:schema xmlns:xsd="http://www.w3.org/2001/XMLSchema" xmlns:xs="http://www.w3.org/2001/XMLSchema" xmlns:p="http://schemas.microsoft.com/office/2006/metadata/properties" xmlns:ns3="87e62da7-ee2b-4f4e-a583-e1a39e4be090" xmlns:ns4="1aa1e9cf-3564-41d1-9bc3-33278f1023ee" targetNamespace="http://schemas.microsoft.com/office/2006/metadata/properties" ma:root="true" ma:fieldsID="2ae501e71998c3aa9126157636964299" ns3:_="" ns4:_="">
    <xsd:import namespace="87e62da7-ee2b-4f4e-a583-e1a39e4be090"/>
    <xsd:import namespace="1aa1e9cf-3564-41d1-9bc3-33278f1023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62da7-ee2b-4f4e-a583-e1a39e4be0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1e9cf-3564-41d1-9bc3-33278f1023e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50FE3D-23D7-46CB-AB18-DD6B98220676}">
  <ds:schemaRefs>
    <ds:schemaRef ds:uri="http://purl.org/dc/terms/"/>
    <ds:schemaRef ds:uri="http://schemas.microsoft.com/office/infopath/2007/PartnerControls"/>
    <ds:schemaRef ds:uri="87e62da7-ee2b-4f4e-a583-e1a39e4be090"/>
    <ds:schemaRef ds:uri="http://purl.org/dc/dcmitype/"/>
    <ds:schemaRef ds:uri="http://schemas.microsoft.com/office/2006/documentManagement/types"/>
    <ds:schemaRef ds:uri="http://purl.org/dc/elements/1.1/"/>
    <ds:schemaRef ds:uri="http://schemas.openxmlformats.org/package/2006/metadata/core-properties"/>
    <ds:schemaRef ds:uri="1aa1e9cf-3564-41d1-9bc3-33278f1023e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372E5AF-819A-47B8-A60E-03D56AF1D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62da7-ee2b-4f4e-a583-e1a39e4be090"/>
    <ds:schemaRef ds:uri="1aa1e9cf-3564-41d1-9bc3-33278f102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9DB47B-9CC9-468F-B332-0BB7BF35E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1971</TotalTime>
  <Words>4537</Words>
  <Application>Microsoft Office PowerPoint</Application>
  <PresentationFormat>Widescreen</PresentationFormat>
  <Paragraphs>482</Paragraphs>
  <Slides>36</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Tw Cen MT</vt:lpstr>
      <vt:lpstr>Tw Cen MT Condensed</vt:lpstr>
      <vt:lpstr>1_Office Theme</vt:lpstr>
      <vt:lpstr>2_Office Theme</vt:lpstr>
      <vt:lpstr>EARLY LITERACY ASSESSMENT SYSTEM  (ELAS) PROJECT</vt:lpstr>
      <vt:lpstr>Overview Objectives</vt:lpstr>
      <vt:lpstr>THE PURPOSE</vt:lpstr>
      <vt:lpstr> Support development of district early literacy assessment systems (ELAS) that promote Learning </vt:lpstr>
      <vt:lpstr>THE RELATIONSHIPS</vt:lpstr>
      <vt:lpstr>Excellent Foundation to Improve  Literacy Instruction and Assessment Practice</vt:lpstr>
      <vt:lpstr>ELAS Principal Contributor Group</vt:lpstr>
      <vt:lpstr>Responder Group</vt:lpstr>
      <vt:lpstr>Early Literacy Assessment System Process</vt:lpstr>
      <vt:lpstr>FOUNDATIONAL  UNDERSTANDING</vt:lpstr>
      <vt:lpstr>Assessment Systems</vt:lpstr>
      <vt:lpstr>PowerPoint Presentation</vt:lpstr>
      <vt:lpstr>Building Analogy</vt:lpstr>
      <vt:lpstr>FORMAT AND  CONTENT OF GUIDE</vt:lpstr>
      <vt:lpstr>The Guide</vt:lpstr>
      <vt:lpstr>Structure of The Guide</vt:lpstr>
      <vt:lpstr>Organizing and Design Principles</vt:lpstr>
      <vt:lpstr>Phase I</vt:lpstr>
      <vt:lpstr>Principle 1 –  Necessary Conditions and Structures</vt:lpstr>
      <vt:lpstr>Phase I</vt:lpstr>
      <vt:lpstr>Principle 2- Assessment System Architecture</vt:lpstr>
      <vt:lpstr>PowerPoint Presentation</vt:lpstr>
      <vt:lpstr>PowerPoint Presentation</vt:lpstr>
      <vt:lpstr>Phase II</vt:lpstr>
      <vt:lpstr>Principle 3 –  Literacy Development and Learning</vt:lpstr>
      <vt:lpstr>Phase II</vt:lpstr>
      <vt:lpstr>Principle 4 – Purposes, Users &amp; Technical  Adequacy of Assessment</vt:lpstr>
      <vt:lpstr>PowerPoint Presentation</vt:lpstr>
      <vt:lpstr>PowerPoint Presentation</vt:lpstr>
      <vt:lpstr>Phase III</vt:lpstr>
      <vt:lpstr>Principle 5 – Professional Learning Programs</vt:lpstr>
      <vt:lpstr>PowerPoint Presentation</vt:lpstr>
      <vt:lpstr>PowerPoint Presentation</vt:lpstr>
      <vt:lpstr>Portraits</vt:lpstr>
      <vt:lpstr>What’s Next?</vt:lpstr>
      <vt:lpstr>Explore the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 ASSESSMENT SYSTEM  (ELAS) PROJECT</dc:title>
  <dc:creator>Carrie Van</dc:creator>
  <cp:lastModifiedBy>Linda</cp:lastModifiedBy>
  <cp:revision>73</cp:revision>
  <dcterms:created xsi:type="dcterms:W3CDTF">2020-01-29T13:55:00Z</dcterms:created>
  <dcterms:modified xsi:type="dcterms:W3CDTF">2020-02-04T15:11:46Z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2F4313F8-3750-416F-95E6-AE068DFC69CC</vt:lpwstr>
  </property>
  <property fmtid="{D5CDD505-2E9C-101B-9397-08002B2CF9AE}" pid="3" name="ArticulatePath">
    <vt:lpwstr>Presentation1</vt:lpwstr>
  </property>
  <property fmtid="{D5CDD505-2E9C-101B-9397-08002B2CF9AE}" pid="4" name="ContentTypeId">
    <vt:lpwstr>0x0101006975AD92FB23154FBB045A91E46F3504</vt:lpwstr>
  </property>
</Properties>
</file>