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56" r:id="rId2"/>
    <p:sldId id="286" r:id="rId3"/>
    <p:sldId id="257" r:id="rId4"/>
    <p:sldId id="258" r:id="rId5"/>
    <p:sldId id="259" r:id="rId6"/>
    <p:sldId id="260" r:id="rId7"/>
    <p:sldId id="264" r:id="rId8"/>
    <p:sldId id="265" r:id="rId9"/>
    <p:sldId id="268" r:id="rId10"/>
    <p:sldId id="261" r:id="rId11"/>
    <p:sldId id="263" r:id="rId12"/>
    <p:sldId id="262" r:id="rId13"/>
    <p:sldId id="269" r:id="rId14"/>
    <p:sldId id="270" r:id="rId15"/>
    <p:sldId id="271" r:id="rId16"/>
    <p:sldId id="273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3ED"/>
    <a:srgbClr val="C0CE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A44695-99C3-7148-86DD-4DA3DDE849C3}" v="2" dt="2020-02-11T14:38:15.4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19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6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Martineau" userId="9cf559c9f64d1d8f" providerId="LiveId" clId="{4AA44695-99C3-7148-86DD-4DA3DDE849C3}"/>
    <pc:docChg chg="custSel addSld delSld modSld">
      <pc:chgData name="Joseph Martineau" userId="9cf559c9f64d1d8f" providerId="LiveId" clId="{4AA44695-99C3-7148-86DD-4DA3DDE849C3}" dt="2020-02-11T14:38:15.470" v="20"/>
      <pc:docMkLst>
        <pc:docMk/>
      </pc:docMkLst>
      <pc:sldChg chg="modSp">
        <pc:chgData name="Joseph Martineau" userId="9cf559c9f64d1d8f" providerId="LiveId" clId="{4AA44695-99C3-7148-86DD-4DA3DDE849C3}" dt="2020-02-11T14:37:54.566" v="13" actId="27636"/>
        <pc:sldMkLst>
          <pc:docMk/>
          <pc:sldMk cId="1410923619" sldId="257"/>
        </pc:sldMkLst>
        <pc:spChg chg="mod">
          <ac:chgData name="Joseph Martineau" userId="9cf559c9f64d1d8f" providerId="LiveId" clId="{4AA44695-99C3-7148-86DD-4DA3DDE849C3}" dt="2020-02-11T14:37:54.566" v="13" actId="27636"/>
          <ac:spMkLst>
            <pc:docMk/>
            <pc:sldMk cId="1410923619" sldId="257"/>
            <ac:spMk id="2" creationId="{1C5A532B-CE1C-8F4A-8B82-DE96AEBC58E7}"/>
          </ac:spMkLst>
        </pc:spChg>
      </pc:sldChg>
      <pc:sldChg chg="del">
        <pc:chgData name="Joseph Martineau" userId="9cf559c9f64d1d8f" providerId="LiveId" clId="{4AA44695-99C3-7148-86DD-4DA3DDE849C3}" dt="2020-02-11T14:38:10.212" v="14" actId="2696"/>
        <pc:sldMkLst>
          <pc:docMk/>
          <pc:sldMk cId="2583476741" sldId="280"/>
        </pc:sldMkLst>
      </pc:sldChg>
      <pc:sldChg chg="add">
        <pc:chgData name="Joseph Martineau" userId="9cf559c9f64d1d8f" providerId="LiveId" clId="{4AA44695-99C3-7148-86DD-4DA3DDE849C3}" dt="2020-02-11T14:38:15.470" v="20"/>
        <pc:sldMkLst>
          <pc:docMk/>
          <pc:sldMk cId="3490156440" sldId="280"/>
        </pc:sldMkLst>
      </pc:sldChg>
      <pc:sldChg chg="add">
        <pc:chgData name="Joseph Martineau" userId="9cf559c9f64d1d8f" providerId="LiveId" clId="{4AA44695-99C3-7148-86DD-4DA3DDE849C3}" dt="2020-02-11T14:38:15.470" v="20"/>
        <pc:sldMkLst>
          <pc:docMk/>
          <pc:sldMk cId="25979057" sldId="281"/>
        </pc:sldMkLst>
      </pc:sldChg>
      <pc:sldChg chg="del">
        <pc:chgData name="Joseph Martineau" userId="9cf559c9f64d1d8f" providerId="LiveId" clId="{4AA44695-99C3-7148-86DD-4DA3DDE849C3}" dt="2020-02-11T14:38:10.246" v="15" actId="2696"/>
        <pc:sldMkLst>
          <pc:docMk/>
          <pc:sldMk cId="2764020195" sldId="281"/>
        </pc:sldMkLst>
      </pc:sldChg>
      <pc:sldChg chg="del">
        <pc:chgData name="Joseph Martineau" userId="9cf559c9f64d1d8f" providerId="LiveId" clId="{4AA44695-99C3-7148-86DD-4DA3DDE849C3}" dt="2020-02-11T14:38:10.277" v="16" actId="2696"/>
        <pc:sldMkLst>
          <pc:docMk/>
          <pc:sldMk cId="745264904" sldId="282"/>
        </pc:sldMkLst>
      </pc:sldChg>
      <pc:sldChg chg="add">
        <pc:chgData name="Joseph Martineau" userId="9cf559c9f64d1d8f" providerId="LiveId" clId="{4AA44695-99C3-7148-86DD-4DA3DDE849C3}" dt="2020-02-11T14:38:15.470" v="20"/>
        <pc:sldMkLst>
          <pc:docMk/>
          <pc:sldMk cId="3235665765" sldId="282"/>
        </pc:sldMkLst>
      </pc:sldChg>
      <pc:sldChg chg="add">
        <pc:chgData name="Joseph Martineau" userId="9cf559c9f64d1d8f" providerId="LiveId" clId="{4AA44695-99C3-7148-86DD-4DA3DDE849C3}" dt="2020-02-11T14:38:15.470" v="20"/>
        <pc:sldMkLst>
          <pc:docMk/>
          <pc:sldMk cId="3010334265" sldId="283"/>
        </pc:sldMkLst>
      </pc:sldChg>
      <pc:sldChg chg="del">
        <pc:chgData name="Joseph Martineau" userId="9cf559c9f64d1d8f" providerId="LiveId" clId="{4AA44695-99C3-7148-86DD-4DA3DDE849C3}" dt="2020-02-11T14:38:10.307" v="17" actId="2696"/>
        <pc:sldMkLst>
          <pc:docMk/>
          <pc:sldMk cId="3297032949" sldId="283"/>
        </pc:sldMkLst>
      </pc:sldChg>
      <pc:sldChg chg="del">
        <pc:chgData name="Joseph Martineau" userId="9cf559c9f64d1d8f" providerId="LiveId" clId="{4AA44695-99C3-7148-86DD-4DA3DDE849C3}" dt="2020-02-11T14:38:10.325" v="18" actId="2696"/>
        <pc:sldMkLst>
          <pc:docMk/>
          <pc:sldMk cId="207626869" sldId="284"/>
        </pc:sldMkLst>
      </pc:sldChg>
      <pc:sldChg chg="add">
        <pc:chgData name="Joseph Martineau" userId="9cf559c9f64d1d8f" providerId="LiveId" clId="{4AA44695-99C3-7148-86DD-4DA3DDE849C3}" dt="2020-02-11T14:38:15.470" v="20"/>
        <pc:sldMkLst>
          <pc:docMk/>
          <pc:sldMk cId="2877081139" sldId="284"/>
        </pc:sldMkLst>
      </pc:sldChg>
      <pc:sldChg chg="del">
        <pc:chgData name="Joseph Martineau" userId="9cf559c9f64d1d8f" providerId="LiveId" clId="{4AA44695-99C3-7148-86DD-4DA3DDE849C3}" dt="2020-02-11T14:38:10.334" v="19" actId="2696"/>
        <pc:sldMkLst>
          <pc:docMk/>
          <pc:sldMk cId="33098528" sldId="285"/>
        </pc:sldMkLst>
      </pc:sldChg>
      <pc:sldChg chg="add">
        <pc:chgData name="Joseph Martineau" userId="9cf559c9f64d1d8f" providerId="LiveId" clId="{4AA44695-99C3-7148-86DD-4DA3DDE849C3}" dt="2020-02-11T14:38:15.470" v="20"/>
        <pc:sldMkLst>
          <pc:docMk/>
          <pc:sldMk cId="422537384" sldId="285"/>
        </pc:sldMkLst>
      </pc:sldChg>
      <pc:sldChg chg="add">
        <pc:chgData name="Joseph Martineau" userId="9cf559c9f64d1d8f" providerId="LiveId" clId="{4AA44695-99C3-7148-86DD-4DA3DDE849C3}" dt="2020-02-11T14:37:38.583" v="0"/>
        <pc:sldMkLst>
          <pc:docMk/>
          <pc:sldMk cId="985044440" sldId="28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CC65B5-B19E-0347-A190-6D72E96BA540}" type="datetimeFigureOut">
              <a:rPr lang="en-US" smtClean="0"/>
              <a:t>2/11/20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1E65B1-76B4-C544-9A49-4B12F2199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069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6" name="Google Shape;10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79862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7E0DF431-01C3-47FB-9BA0-1353E33A894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Slide Number Placeholder 3">
            <a:extLst>
              <a:ext uri="{FF2B5EF4-FFF2-40B4-BE49-F238E27FC236}">
                <a16:creationId xmlns:a16="http://schemas.microsoft.com/office/drawing/2014/main" id="{F546940A-1A65-4CCA-82AE-72CE6D1F8A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27" indent="-285741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2965" indent="-22859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150" indent="-22859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336" indent="-22859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522" indent="-2285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708" indent="-2285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8894" indent="-2285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079" indent="-2285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fld id="{D2E747B8-61EB-4637-ACEC-E255F9D8594B}" type="slidenum">
              <a:rPr lang="en-US" altLang="en-US">
                <a:solidFill>
                  <a:srgbClr val="000000"/>
                </a:solidFill>
              </a:rPr>
              <a:pPr eaLnBrk="1" hangingPunct="1"/>
              <a:t>24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66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Ellen</a:t>
            </a:r>
          </a:p>
        </p:txBody>
      </p:sp>
      <p:sp>
        <p:nvSpPr>
          <p:cNvPr id="82948" name="Slide Number Placeholder 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5FC493A-4984-4FF5-AAC3-5B0965FAF68D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5103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8650863" indent="-381857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A6B8776-4025-4183-BA55-74599CF12DC2}" type="slidenum">
              <a:rPr lang="en-US" altLang="en-US" sz="1300" smtClean="0">
                <a:solidFill>
                  <a:srgbClr val="000000"/>
                </a:solidFill>
                <a:latin typeface="Comic Sans MS" panose="030F0702030302020204" pitchFamily="66" charset="0"/>
              </a:rPr>
              <a:pPr/>
              <a:t>26</a:t>
            </a:fld>
            <a:endParaRPr lang="en-US" altLang="en-US" sz="130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499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2438" y="703263"/>
            <a:ext cx="6261100" cy="3522662"/>
          </a:xfrm>
          <a:ln/>
        </p:spPr>
      </p:sp>
      <p:sp>
        <p:nvSpPr>
          <p:cNvPr id="8499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Ellen</a:t>
            </a:r>
          </a:p>
        </p:txBody>
      </p:sp>
    </p:spTree>
    <p:extLst>
      <p:ext uri="{BB962C8B-B14F-4D97-AF65-F5344CB8AC3E}">
        <p14:creationId xmlns:p14="http://schemas.microsoft.com/office/powerpoint/2010/main" val="176229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8650863" indent="-381857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8BF41D8-B2F9-4312-861A-2C5CC5873F1D}" type="slidenum">
              <a:rPr lang="en-US" altLang="en-US" sz="1300" smtClean="0">
                <a:solidFill>
                  <a:srgbClr val="000000"/>
                </a:solidFill>
                <a:latin typeface="Comic Sans MS" panose="030F0702030302020204" pitchFamily="66" charset="0"/>
              </a:rPr>
              <a:pPr/>
              <a:t>27</a:t>
            </a:fld>
            <a:endParaRPr lang="en-US" altLang="en-US" sz="130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2438" y="703263"/>
            <a:ext cx="6261100" cy="3522662"/>
          </a:xfrm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Ellen</a:t>
            </a:r>
          </a:p>
        </p:txBody>
      </p:sp>
    </p:spTree>
    <p:extLst>
      <p:ext uri="{BB962C8B-B14F-4D97-AF65-F5344CB8AC3E}">
        <p14:creationId xmlns:p14="http://schemas.microsoft.com/office/powerpoint/2010/main" val="3653453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8650863" indent="-381857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B540C68-54EA-4FE3-B59B-D9A395EEF86D}" type="slidenum">
              <a:rPr lang="en-US" altLang="en-US" sz="1300" smtClean="0">
                <a:solidFill>
                  <a:srgbClr val="000000"/>
                </a:solidFill>
                <a:latin typeface="Comic Sans MS" panose="030F0702030302020204" pitchFamily="66" charset="0"/>
              </a:rPr>
              <a:pPr/>
              <a:t>28</a:t>
            </a:fld>
            <a:endParaRPr lang="en-US" altLang="en-US" sz="130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2438" y="703263"/>
            <a:ext cx="6261100" cy="3522662"/>
          </a:xfrm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Ellen</a:t>
            </a:r>
          </a:p>
        </p:txBody>
      </p:sp>
    </p:spTree>
    <p:extLst>
      <p:ext uri="{BB962C8B-B14F-4D97-AF65-F5344CB8AC3E}">
        <p14:creationId xmlns:p14="http://schemas.microsoft.com/office/powerpoint/2010/main" val="3350836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Notes Placeholder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Kim</a:t>
            </a:r>
          </a:p>
        </p:txBody>
      </p:sp>
      <p:sp>
        <p:nvSpPr>
          <p:cNvPr id="93188" name="Slide Number Placeholder 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0C4AAE6-7732-4EB6-A030-DB46E239F18F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2240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1E59B-FA9E-834E-A7FB-5F6A99169B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E72E99-F892-D941-90DC-23474A19EC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CE13C-6AE5-3D41-9A0C-68623EAE6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2F5E-3EA4-BC4A-A02F-B8A02D83CBDA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F758A-7E7F-0A4C-872A-1341BC453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9DDE60-ABFE-7A4A-8C5A-742DDDFAD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8B88-D289-8C41-AF8B-CA8CD3CD8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106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50B9F-0A3D-3849-9425-272C684F6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912071-81A7-7F41-9DD7-3D5446D2A6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1498FE-F3D7-8844-83DA-8C60D9319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2F5E-3EA4-BC4A-A02F-B8A02D83CBDA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3BFA5-1A60-0E44-B220-C10E50A46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8BF1E-24AD-7B40-A017-BF6DDE8A0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8B88-D289-8C41-AF8B-CA8CD3CD8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576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2F5D27-59BD-FD4A-931B-7384A4E5B5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D070D5-A835-CA42-A5F2-32619BE55D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4A6AB-A463-504F-9149-48E8E052E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2F5E-3EA4-BC4A-A02F-B8A02D83CBDA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2925BC-17F9-8B43-8141-DAF57683C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A893D-CF76-334D-83B2-CCE32908D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8B88-D289-8C41-AF8B-CA8CD3CD8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77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60AF1-CF62-574B-B2D9-A9E3428C4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50FF8-296F-9B4C-9C3C-933B45B96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37CC7-FCF3-704D-AD47-27E4BBBE0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2F5E-3EA4-BC4A-A02F-B8A02D83CBDA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6FE1B-88E8-6C4C-B562-0C0A873C6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BEA23-3D61-C24E-97BF-36866D587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8B88-D289-8C41-AF8B-CA8CD3CD8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29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01C67-A2BD-1847-A475-718A88051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026DD7-EAD4-944E-8FAD-CCF4FF4C5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17EC9F-B338-B94A-B7C7-EE5AB36F5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2F5E-3EA4-BC4A-A02F-B8A02D83CBDA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CF423-A237-F641-862F-11E61A8FA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292E25-EF57-B543-8231-4802E9E28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8B88-D289-8C41-AF8B-CA8CD3CD8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989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1BF8C-3C99-A643-873F-40D2E2A0A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907D7-442C-CF4C-8C6C-72B6C6AE9C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BC5AC7-F68B-6A4A-8558-666371ECE1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990BD9-639B-8B4F-891D-7C3A9387C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2F5E-3EA4-BC4A-A02F-B8A02D83CBDA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732DFE-11E6-9F45-AE26-973869867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EF3E42-2F16-964D-8BB6-0F7198E62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8B88-D289-8C41-AF8B-CA8CD3CD8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642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60E7E-6481-4F43-8A10-4FEEDC01A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5BE06A-1F2C-B54A-ABC3-00CBA38438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78EFBD-326E-0F49-BB50-14E8F4304C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2D8B46-B43D-2D42-BB77-3432251FAC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3901A5-84ED-354A-8B6D-D0BB57C6E9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16A446-AA8A-8840-80F4-AA53CDD82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2F5E-3EA4-BC4A-A02F-B8A02D83CBDA}" type="datetimeFigureOut">
              <a:rPr lang="en-US" smtClean="0"/>
              <a:t>2/11/20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4EDAB2-7243-B347-B767-C458E513C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DF1C31-3025-EA45-AB70-1401AA2CE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8B88-D289-8C41-AF8B-CA8CD3CD8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847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B819E-5E0A-2D4E-9C3C-0E0535958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127912-296C-434E-B60F-1DF13B27D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2F5E-3EA4-BC4A-A02F-B8A02D83CBDA}" type="datetimeFigureOut">
              <a:rPr lang="en-US" smtClean="0"/>
              <a:t>2/11/20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0F4D14-BFB1-C24A-B0AA-785DCBA38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3DDB48-92E3-2545-B15A-84DC19BE6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8B88-D289-8C41-AF8B-CA8CD3CD8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974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0EADD2-2422-D34A-B3BE-47FC52233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2F5E-3EA4-BC4A-A02F-B8A02D83CBDA}" type="datetimeFigureOut">
              <a:rPr lang="en-US" smtClean="0"/>
              <a:t>2/11/20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091C15-4A7B-D345-884E-209B2F947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60FD9-8E88-0E49-9EE2-87B2995BA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8B88-D289-8C41-AF8B-CA8CD3CD8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582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CC63D-3001-FC4F-8A37-CF3E0C98F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0D576-C66E-2142-8728-FECB983E4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0973E7-1BBC-7A42-B667-7C7B9633AD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DFBFF-2CE9-7D4C-91A6-9EC30EB2A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2F5E-3EA4-BC4A-A02F-B8A02D83CBDA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FB4504-97F3-074E-9534-9F2DB6CE3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ED6EA5-3FF0-EA4E-B084-41AD85765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8B88-D289-8C41-AF8B-CA8CD3CD8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43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9A6D8-4683-9848-B6C8-81CBA9EDC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1C7B06-47AC-2348-91F1-D0D5C66DFD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89A521-CA7E-554B-940C-FF8A89E76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2E97BA-315A-AB41-A99F-CF23441CA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2F5E-3EA4-BC4A-A02F-B8A02D83CBDA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2044A5-22A1-3141-A7C4-53EF23484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9A5BF7-638D-0843-A8F5-BF0E3378C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8B88-D289-8C41-AF8B-CA8CD3CD8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663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BC851F-980D-FF42-90FF-7DA6A703C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E67E71-455B-D846-9BDE-7E3921208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FC7E5-FABC-0A45-9A46-B86975E57E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12F5E-3EA4-BC4A-A02F-B8A02D83CBDA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AD642-4A61-1C4E-AD49-0B0601AE30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9EC384-0F54-0348-9C93-5DFFA4F651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68B88-D289-8C41-AF8B-CA8CD3CD8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614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40305-6BAB-8541-93F7-0342B5DBDE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457200"/>
            <a:ext cx="11274552" cy="2390172"/>
          </a:xfrm>
        </p:spPr>
        <p:txBody>
          <a:bodyPr anchor="ctr">
            <a:noAutofit/>
          </a:bodyPr>
          <a:lstStyle/>
          <a:p>
            <a:pPr algn="l"/>
            <a:r>
              <a:rPr lang="en-US" sz="4800" b="1" dirty="0">
                <a:latin typeface="+mn-lt"/>
              </a:rPr>
              <a:t>What Assessment Can and Cannot Do: All that Glitters Is Not Gold and Sometimes Chaos Can be a Good Thing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14C14-990E-DF4D-B8AA-2192A771F4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3296" y="2928395"/>
            <a:ext cx="10678456" cy="3472405"/>
          </a:xfrm>
        </p:spPr>
        <p:txBody>
          <a:bodyPr anchor="ctr">
            <a:normAutofit/>
          </a:bodyPr>
          <a:lstStyle/>
          <a:p>
            <a:pPr algn="l">
              <a:tabLst>
                <a:tab pos="2851150" algn="l"/>
                <a:tab pos="6396038" algn="l"/>
              </a:tabLst>
            </a:pPr>
            <a:r>
              <a:rPr lang="en-US" dirty="0"/>
              <a:t>Ellen Vorenkamp	Assessment Consultant	Wayne RESA</a:t>
            </a:r>
          </a:p>
          <a:p>
            <a:pPr algn="l">
              <a:tabLst>
                <a:tab pos="2851150" algn="l"/>
                <a:tab pos="6396038" algn="l"/>
              </a:tabLst>
            </a:pPr>
            <a:r>
              <a:rPr lang="en-US" dirty="0"/>
              <a:t>Joseph Martineau	Senior Strategic Advisor	Educational Testing Service</a:t>
            </a:r>
          </a:p>
          <a:p>
            <a:pPr algn="l">
              <a:tabLst>
                <a:tab pos="2505075" algn="l"/>
                <a:tab pos="5761038" algn="l"/>
              </a:tabLst>
            </a:pPr>
            <a:endParaRPr lang="en-US" dirty="0"/>
          </a:p>
          <a:p>
            <a:pPr algn="l"/>
            <a:r>
              <a:rPr lang="en-US" sz="2000" dirty="0"/>
              <a:t>Michigan School Testing Conference</a:t>
            </a:r>
          </a:p>
          <a:p>
            <a:pPr algn="l"/>
            <a:r>
              <a:rPr lang="en-US" sz="2000" dirty="0"/>
              <a:t>February 12, 2020</a:t>
            </a:r>
          </a:p>
          <a:p>
            <a:pPr algn="l"/>
            <a:r>
              <a:rPr lang="en-US" sz="2000" dirty="0"/>
              <a:t>Ann Arbor, MI</a:t>
            </a:r>
          </a:p>
        </p:txBody>
      </p:sp>
    </p:spTree>
    <p:extLst>
      <p:ext uri="{BB962C8B-B14F-4D97-AF65-F5344CB8AC3E}">
        <p14:creationId xmlns:p14="http://schemas.microsoft.com/office/powerpoint/2010/main" val="751339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5E2D7-0652-5C4C-87A9-A201BDB84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Think of a Theory of Action as a Delectable Educational Policy Sandwich</a:t>
            </a:r>
          </a:p>
        </p:txBody>
      </p:sp>
    </p:spTree>
    <p:extLst>
      <p:ext uri="{BB962C8B-B14F-4D97-AF65-F5344CB8AC3E}">
        <p14:creationId xmlns:p14="http://schemas.microsoft.com/office/powerpoint/2010/main" val="2509538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5E2D7-0652-5C4C-87A9-A201BDB84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Think of a Theory of Action as a Delectable Educational Policy Sandwich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73D415B-3732-CF46-9DFF-E48BBE7AD583}"/>
              </a:ext>
            </a:extLst>
          </p:cNvPr>
          <p:cNvSpPr txBox="1">
            <a:spLocks/>
          </p:cNvSpPr>
          <p:nvPr/>
        </p:nvSpPr>
        <p:spPr>
          <a:xfrm>
            <a:off x="838200" y="2766218"/>
            <a:ext cx="10515600" cy="2500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C00000"/>
                </a:solidFill>
                <a:latin typeface="+mn-lt"/>
              </a:rPr>
              <a:t>Because the powers that be must be convinced that it is</a:t>
            </a:r>
          </a:p>
        </p:txBody>
      </p:sp>
    </p:spTree>
    <p:extLst>
      <p:ext uri="{BB962C8B-B14F-4D97-AF65-F5344CB8AC3E}">
        <p14:creationId xmlns:p14="http://schemas.microsoft.com/office/powerpoint/2010/main" val="2402112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5E2D7-0652-5C4C-87A9-A201BDB84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Think of a Theory of Action as a Delectable Educational Policy Sandwich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EE5C0-C3A9-D449-88EB-4FFB68389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Current state </a:t>
            </a:r>
            <a:r>
              <a:rPr lang="en-US" sz="2400" i="1" dirty="0">
                <a:solidFill>
                  <a:srgbClr val="C00000"/>
                </a:solidFill>
              </a:rPr>
              <a:t>(baguette? gluten-free bagel?)</a:t>
            </a:r>
          </a:p>
          <a:p>
            <a:pPr marL="460375" indent="0">
              <a:buNone/>
            </a:pPr>
            <a:r>
              <a:rPr lang="en-US" sz="2000" i="1" dirty="0">
                <a:solidFill>
                  <a:srgbClr val="C00000"/>
                </a:solidFill>
              </a:rPr>
              <a:t>All the </a:t>
            </a:r>
            <a:r>
              <a:rPr lang="en-US" sz="2000" i="1" dirty="0" err="1">
                <a:solidFill>
                  <a:srgbClr val="C00000"/>
                </a:solidFill>
              </a:rPr>
              <a:t>fixin’s</a:t>
            </a:r>
            <a:endParaRPr lang="en-US" sz="2000" i="1" dirty="0">
              <a:solidFill>
                <a:srgbClr val="C00000"/>
              </a:solidFill>
            </a:endParaRPr>
          </a:p>
          <a:p>
            <a:pPr marL="460375" indent="-460375">
              <a:buNone/>
            </a:pPr>
            <a:r>
              <a:rPr lang="en-US" sz="2000" dirty="0"/>
              <a:t>	What key roles are involved in taking action?</a:t>
            </a:r>
          </a:p>
          <a:p>
            <a:pPr marL="460375" indent="-460375">
              <a:buNone/>
            </a:pPr>
            <a:r>
              <a:rPr lang="en-US" sz="2000" dirty="0"/>
              <a:t>	What actions need to be carried out and by whom?</a:t>
            </a:r>
          </a:p>
          <a:p>
            <a:pPr marL="460375" indent="-460375">
              <a:buNone/>
            </a:pPr>
            <a:r>
              <a:rPr lang="en-US" sz="2000" dirty="0"/>
              <a:t>	What indicators of progress should be immediately evident?</a:t>
            </a:r>
          </a:p>
          <a:p>
            <a:pPr marL="460375" indent="-460375">
              <a:buNone/>
            </a:pPr>
            <a:r>
              <a:rPr lang="en-US" sz="2000" dirty="0"/>
              <a:t>	What indicators of progress should be evident in the mid term?</a:t>
            </a:r>
          </a:p>
          <a:p>
            <a:pPr marL="460375" indent="-460375">
              <a:buNone/>
            </a:pPr>
            <a:r>
              <a:rPr lang="en-US" sz="2000" dirty="0"/>
              <a:t>	What conditions encourage people in key roles to take the necessary actions?</a:t>
            </a:r>
          </a:p>
          <a:p>
            <a:pPr marL="460375" indent="-460375">
              <a:buNone/>
            </a:pPr>
            <a:r>
              <a:rPr lang="en-US" sz="2000" dirty="0"/>
              <a:t>	What supports (resources, tools) help those people to take those actions in a sound manner?</a:t>
            </a:r>
          </a:p>
          <a:p>
            <a:pPr marL="460375" indent="0">
              <a:buNone/>
            </a:pPr>
            <a:r>
              <a:rPr lang="en-US" sz="2000" i="1" dirty="0">
                <a:solidFill>
                  <a:srgbClr val="C00000"/>
                </a:solidFill>
              </a:rPr>
              <a:t>All fixed</a:t>
            </a:r>
            <a:endParaRPr lang="en-US" sz="2000" dirty="0"/>
          </a:p>
          <a:p>
            <a:pPr marL="0" indent="0">
              <a:buNone/>
            </a:pPr>
            <a:r>
              <a:rPr lang="en-US" sz="2400" dirty="0"/>
              <a:t>Desired state in the long term </a:t>
            </a:r>
            <a:r>
              <a:rPr lang="en-US" sz="2400" i="1" dirty="0">
                <a:solidFill>
                  <a:srgbClr val="C00000"/>
                </a:solidFill>
              </a:rPr>
              <a:t>(focaccia? pita?)</a:t>
            </a:r>
          </a:p>
        </p:txBody>
      </p:sp>
    </p:spTree>
    <p:extLst>
      <p:ext uri="{BB962C8B-B14F-4D97-AF65-F5344CB8AC3E}">
        <p14:creationId xmlns:p14="http://schemas.microsoft.com/office/powerpoint/2010/main" val="2590240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5E2D7-0652-5C4C-87A9-A201BDB84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Where Does Assessment Fit Into Our Delectable Educational Policy Sandwich?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EE5C0-C3A9-D449-88EB-4FFB68389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Current state</a:t>
            </a:r>
            <a:endParaRPr lang="en-US" sz="2400" i="1" dirty="0">
              <a:solidFill>
                <a:srgbClr val="C00000"/>
              </a:solidFill>
            </a:endParaRPr>
          </a:p>
          <a:p>
            <a:pPr marL="460375" indent="-460375">
              <a:buNone/>
            </a:pPr>
            <a:r>
              <a:rPr lang="en-US" sz="2400" dirty="0"/>
              <a:t>	</a:t>
            </a:r>
            <a:r>
              <a:rPr lang="en-US" sz="2000" dirty="0"/>
              <a:t>What key roles are involved in taking action? </a:t>
            </a:r>
            <a:r>
              <a:rPr lang="en-US" sz="2000" dirty="0">
                <a:solidFill>
                  <a:srgbClr val="C00000"/>
                </a:solidFill>
              </a:rPr>
              <a:t>(for some of the people in key roles)</a:t>
            </a:r>
          </a:p>
          <a:p>
            <a:pPr marL="460375" indent="-460375">
              <a:buNone/>
            </a:pPr>
            <a:r>
              <a:rPr lang="en-US" sz="2000" dirty="0"/>
              <a:t>	What actions need to be carried out and by whom? </a:t>
            </a:r>
            <a:r>
              <a:rPr lang="en-US" sz="2000" dirty="0">
                <a:solidFill>
                  <a:srgbClr val="C00000"/>
                </a:solidFill>
              </a:rPr>
              <a:t>(for some key roles)</a:t>
            </a:r>
          </a:p>
          <a:p>
            <a:pPr marL="460375" indent="-460375">
              <a:buNone/>
            </a:pPr>
            <a:r>
              <a:rPr lang="en-US" sz="2000" dirty="0"/>
              <a:t>	What indicators of progress should be immediately evident? </a:t>
            </a:r>
            <a:r>
              <a:rPr lang="en-US" sz="2000" dirty="0">
                <a:solidFill>
                  <a:srgbClr val="C00000"/>
                </a:solidFill>
              </a:rPr>
              <a:t>(for some indicators)</a:t>
            </a:r>
          </a:p>
          <a:p>
            <a:pPr marL="460375" indent="-460375">
              <a:buNone/>
            </a:pPr>
            <a:r>
              <a:rPr lang="en-US" sz="2000" dirty="0"/>
              <a:t>	What indicators of progress should be evident in the mid term? </a:t>
            </a:r>
            <a:r>
              <a:rPr lang="en-US" sz="2000" dirty="0">
                <a:solidFill>
                  <a:srgbClr val="C00000"/>
                </a:solidFill>
              </a:rPr>
              <a:t>(for some indicators)</a:t>
            </a:r>
          </a:p>
          <a:p>
            <a:pPr marL="460375" indent="-460375">
              <a:buNone/>
            </a:pPr>
            <a:r>
              <a:rPr lang="en-US" sz="2000" dirty="0"/>
              <a:t>	What conditions encourage taking the necessary actions? </a:t>
            </a:r>
            <a:r>
              <a:rPr lang="en-US" sz="2000" dirty="0">
                <a:solidFill>
                  <a:srgbClr val="C00000"/>
                </a:solidFill>
              </a:rPr>
              <a:t>(assessment &amp; data literacy)</a:t>
            </a:r>
          </a:p>
          <a:p>
            <a:pPr marL="460375" indent="-460375">
              <a:buNone/>
            </a:pPr>
            <a:r>
              <a:rPr lang="en-US" sz="2000" dirty="0"/>
              <a:t>	What supports (resources, tools) help to take those actions in a sound manner? </a:t>
            </a:r>
            <a:r>
              <a:rPr lang="en-US" sz="2000" dirty="0">
                <a:solidFill>
                  <a:srgbClr val="C00000"/>
                </a:solidFill>
              </a:rPr>
              <a:t>(opportunities and support for active communities of practice in assessment and data literacy)</a:t>
            </a:r>
          </a:p>
          <a:p>
            <a:pPr marL="0" indent="0">
              <a:buNone/>
            </a:pPr>
            <a:r>
              <a:rPr lang="en-US" sz="2400" dirty="0"/>
              <a:t>Desired state in the long term</a:t>
            </a:r>
            <a:endParaRPr lang="en-US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024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5E2D7-0652-5C4C-87A9-A201BDB84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Key Questions About Assessment In Our Delectable Educational Policy Sandwich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EE5C0-C3A9-D449-88EB-4FFB68389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What types of assessment data are needed by people in each role to carry out the necessary actions?</a:t>
            </a:r>
          </a:p>
          <a:p>
            <a:pPr lvl="1"/>
            <a:r>
              <a:rPr lang="en-US" sz="2800" dirty="0"/>
              <a:t>To what degree do the types of assessment data needed differ by role?</a:t>
            </a:r>
          </a:p>
          <a:p>
            <a:pPr lvl="1"/>
            <a:r>
              <a:rPr lang="en-US" sz="2800" dirty="0"/>
              <a:t>How can people at different levels in the organizational hierarchy successfully negotiate with each other to meet needs for each role?</a:t>
            </a:r>
          </a:p>
          <a:p>
            <a:endParaRPr lang="en-US" sz="3200" dirty="0"/>
          </a:p>
          <a:p>
            <a:r>
              <a:rPr lang="en-US" sz="3200" dirty="0"/>
              <a:t>What characteristics of assessment are well-matched to the needs</a:t>
            </a:r>
          </a:p>
        </p:txBody>
      </p:sp>
    </p:spTree>
    <p:extLst>
      <p:ext uri="{BB962C8B-B14F-4D97-AF65-F5344CB8AC3E}">
        <p14:creationId xmlns:p14="http://schemas.microsoft.com/office/powerpoint/2010/main" val="4133670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5E2D7-0652-5C4C-87A9-A201BDB84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950" y="1"/>
            <a:ext cx="11830050" cy="1333499"/>
          </a:xfrm>
        </p:spPr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Matching Characteristics of Assessment to 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EE5C0-C3A9-D449-88EB-4FFB68389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50" y="1504950"/>
            <a:ext cx="11544300" cy="5105400"/>
          </a:xfrm>
        </p:spPr>
        <p:txBody>
          <a:bodyPr>
            <a:normAutofit fontScale="92500"/>
          </a:bodyPr>
          <a:lstStyle/>
          <a:p>
            <a:r>
              <a:rPr lang="en-US" dirty="0"/>
              <a:t>How often does a person in this role need assessment data to successfully carry out the needed actions?</a:t>
            </a:r>
          </a:p>
          <a:p>
            <a:r>
              <a:rPr lang="en-US" dirty="0"/>
              <a:t>How fine-grained or coarse-grained is the assessment results a person in this role needs to successfully carry out the needed actions?</a:t>
            </a:r>
          </a:p>
          <a:p>
            <a:r>
              <a:rPr lang="en-US" dirty="0"/>
              <a:t>What degree of control over assessment content does a person in this role need?</a:t>
            </a:r>
          </a:p>
          <a:p>
            <a:r>
              <a:rPr lang="en-US" dirty="0"/>
              <a:t>What degree of control over assessment timing does a person in this role need?</a:t>
            </a:r>
          </a:p>
          <a:p>
            <a:r>
              <a:rPr lang="en-US" dirty="0"/>
              <a:t>What type of assessment is needed to produce the necessary data?</a:t>
            </a:r>
          </a:p>
          <a:p>
            <a:r>
              <a:rPr lang="en-US" dirty="0"/>
              <a:t>What initial and ongoing professional learning is needed to appropriately generate and/or use the necessary data?</a:t>
            </a:r>
          </a:p>
          <a:p>
            <a:r>
              <a:rPr lang="en-US" dirty="0"/>
              <a:t>What communities of practice and ongoing time for collaboration around assessment and data literacy and use ?</a:t>
            </a:r>
          </a:p>
        </p:txBody>
      </p:sp>
    </p:spTree>
    <p:extLst>
      <p:ext uri="{BB962C8B-B14F-4D97-AF65-F5344CB8AC3E}">
        <p14:creationId xmlns:p14="http://schemas.microsoft.com/office/powerpoint/2010/main" val="644817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D2D9D-D5EA-7C43-B37B-A275C34E8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Purposes and Uses of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D411A-E6BC-F54C-B508-8DFC408B6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Handout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3345" y="1571647"/>
            <a:ext cx="7920599" cy="4468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723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5E2D7-0652-5C4C-87A9-A201BDB84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950" y="1"/>
            <a:ext cx="11830050" cy="1333499"/>
          </a:xfrm>
        </p:spPr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Practicing on a Simple Theory of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EE5C0-C3A9-D449-88EB-4FFB68389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50" y="1504950"/>
            <a:ext cx="11544300" cy="5105400"/>
          </a:xfrm>
        </p:spPr>
        <p:txBody>
          <a:bodyPr>
            <a:normAutofit/>
          </a:bodyPr>
          <a:lstStyle/>
          <a:p>
            <a:r>
              <a:rPr lang="en-US" dirty="0"/>
              <a:t>Sharif wants to improve his students’ achievement on his end-of-course mathematics assessments by more quickly identifying students falling behind and addressing their needs as soon as possible.</a:t>
            </a:r>
          </a:p>
        </p:txBody>
      </p:sp>
    </p:spTree>
    <p:extLst>
      <p:ext uri="{BB962C8B-B14F-4D97-AF65-F5344CB8AC3E}">
        <p14:creationId xmlns:p14="http://schemas.microsoft.com/office/powerpoint/2010/main" val="3252900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5E2D7-0652-5C4C-87A9-A201BDB84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"/>
            <a:ext cx="11887200" cy="129539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+mn-lt"/>
              </a:rPr>
              <a:t>Where Does Assessment Fit Into Our Delectable Educational Policy Sandwich?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EE5C0-C3A9-D449-88EB-4FFB68389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What key roles are involved in taking action?</a:t>
            </a:r>
            <a:endParaRPr lang="en-US" sz="2400" dirty="0">
              <a:solidFill>
                <a:srgbClr val="C00000"/>
              </a:solidFill>
            </a:endParaRPr>
          </a:p>
          <a:p>
            <a:pPr marL="700088" indent="-227013"/>
            <a:r>
              <a:rPr lang="en-US" sz="2400" dirty="0">
                <a:solidFill>
                  <a:srgbClr val="C00000"/>
                </a:solidFill>
              </a:rPr>
              <a:t>Notes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What assessment characteristics match?</a:t>
            </a:r>
            <a:endParaRPr lang="en-US" sz="2400" dirty="0">
              <a:solidFill>
                <a:srgbClr val="C00000"/>
              </a:solidFill>
            </a:endParaRPr>
          </a:p>
          <a:p>
            <a:pPr marL="700088" indent="-227013"/>
            <a:r>
              <a:rPr lang="en-US" sz="2400" dirty="0">
                <a:solidFill>
                  <a:srgbClr val="C00000"/>
                </a:solidFill>
              </a:rPr>
              <a:t>Notes</a:t>
            </a:r>
          </a:p>
          <a:p>
            <a:pPr marL="700088" indent="-227013"/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432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5E2D7-0652-5C4C-87A9-A201BDB84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"/>
            <a:ext cx="11887200" cy="129539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+mn-lt"/>
              </a:rPr>
              <a:t>Where Does Assessment Fit Into Our Delectable Educational Policy Sandwich?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EE5C0-C3A9-D449-88EB-4FFB68389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What actions need to be carried out and by whom?</a:t>
            </a:r>
            <a:endParaRPr lang="en-US" sz="2400" dirty="0">
              <a:solidFill>
                <a:srgbClr val="C00000"/>
              </a:solidFill>
            </a:endParaRPr>
          </a:p>
          <a:p>
            <a:pPr marL="700088" indent="-227013"/>
            <a:r>
              <a:rPr lang="en-US" sz="2400" dirty="0">
                <a:solidFill>
                  <a:srgbClr val="C00000"/>
                </a:solidFill>
              </a:rPr>
              <a:t>Notes</a:t>
            </a:r>
          </a:p>
          <a:p>
            <a:pPr marL="700088" indent="-227013"/>
            <a:endParaRPr lang="en-US" sz="24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400" dirty="0"/>
              <a:t>What assessment characteristics match?</a:t>
            </a:r>
            <a:endParaRPr lang="en-US" sz="2400" dirty="0">
              <a:solidFill>
                <a:srgbClr val="C00000"/>
              </a:solidFill>
            </a:endParaRPr>
          </a:p>
          <a:p>
            <a:pPr marL="700088" indent="-227013"/>
            <a:r>
              <a:rPr lang="en-US" sz="2400" dirty="0">
                <a:solidFill>
                  <a:srgbClr val="C00000"/>
                </a:solidFill>
              </a:rPr>
              <a:t>Notes</a:t>
            </a:r>
          </a:p>
          <a:p>
            <a:pPr marL="700088" indent="-227013"/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9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Let’s warm up…</a:t>
            </a:r>
            <a:endParaRPr/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Think about how a teacher/principal/superintendent interacts with assessments: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In that role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How often are they interacting with assessments?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What kinds of information do they need from assessments?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What issues/pitfalls with assessment might they run into?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Take a few minutes and write down your thoughts on these things.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We’ll come back to this at the end of the morning.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8504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5E2D7-0652-5C4C-87A9-A201BDB84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"/>
            <a:ext cx="11887200" cy="129539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+mn-lt"/>
              </a:rPr>
              <a:t>Where Does Assessment Fit Into Our Delectable Educational Policy Sandwich?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EE5C0-C3A9-D449-88EB-4FFB68389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What indicators of progress should be immediately evident?</a:t>
            </a:r>
            <a:endParaRPr lang="en-US" sz="2400" dirty="0">
              <a:solidFill>
                <a:srgbClr val="C00000"/>
              </a:solidFill>
            </a:endParaRPr>
          </a:p>
          <a:p>
            <a:pPr marL="700088" indent="-227013"/>
            <a:r>
              <a:rPr lang="en-US" sz="2400" dirty="0">
                <a:solidFill>
                  <a:srgbClr val="C00000"/>
                </a:solidFill>
              </a:rPr>
              <a:t>Notes</a:t>
            </a:r>
          </a:p>
          <a:p>
            <a:pPr marL="700088" indent="-227013"/>
            <a:endParaRPr lang="en-US" sz="2400" dirty="0">
              <a:solidFill>
                <a:srgbClr val="C00000"/>
              </a:solidFill>
            </a:endParaRPr>
          </a:p>
          <a:p>
            <a:pPr marL="700088" indent="-227013"/>
            <a:endParaRPr lang="en-US" sz="24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400" dirty="0"/>
              <a:t>What assessment characteristics match?</a:t>
            </a:r>
            <a:endParaRPr lang="en-US" sz="2400" dirty="0">
              <a:solidFill>
                <a:srgbClr val="C00000"/>
              </a:solidFill>
            </a:endParaRPr>
          </a:p>
          <a:p>
            <a:pPr marL="700088" indent="-227013"/>
            <a:r>
              <a:rPr lang="en-US" sz="2400" dirty="0">
                <a:solidFill>
                  <a:srgbClr val="C00000"/>
                </a:solidFill>
              </a:rPr>
              <a:t>Notes</a:t>
            </a:r>
          </a:p>
        </p:txBody>
      </p:sp>
    </p:spTree>
    <p:extLst>
      <p:ext uri="{BB962C8B-B14F-4D97-AF65-F5344CB8AC3E}">
        <p14:creationId xmlns:p14="http://schemas.microsoft.com/office/powerpoint/2010/main" val="1661207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5E2D7-0652-5C4C-87A9-A201BDB84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"/>
            <a:ext cx="11887200" cy="129539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+mn-lt"/>
              </a:rPr>
              <a:t>Where Does Assessment Fit Into Our Delectable Educational Policy Sandwich?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EE5C0-C3A9-D449-88EB-4FFB68389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What conditions encourage taking the necessary actions?</a:t>
            </a:r>
            <a:endParaRPr lang="en-US" sz="2400" dirty="0">
              <a:solidFill>
                <a:srgbClr val="C00000"/>
              </a:solidFill>
            </a:endParaRPr>
          </a:p>
          <a:p>
            <a:pPr marL="700088" indent="-227013"/>
            <a:r>
              <a:rPr lang="en-US" sz="2400" dirty="0">
                <a:solidFill>
                  <a:srgbClr val="C00000"/>
                </a:solidFill>
              </a:rPr>
              <a:t>Notes</a:t>
            </a:r>
          </a:p>
          <a:p>
            <a:pPr marL="17463" indent="0">
              <a:buNone/>
            </a:pPr>
            <a:endParaRPr lang="en-US" sz="2400" dirty="0">
              <a:solidFill>
                <a:srgbClr val="C00000"/>
              </a:solidFill>
            </a:endParaRPr>
          </a:p>
          <a:p>
            <a:pPr marL="17463" indent="0">
              <a:buNone/>
            </a:pPr>
            <a:r>
              <a:rPr lang="en-US" sz="2400" dirty="0"/>
              <a:t>What assessment characteristics match?</a:t>
            </a:r>
          </a:p>
          <a:p>
            <a:pPr marL="700088" indent="-227013"/>
            <a:r>
              <a:rPr lang="en-US" sz="2400" dirty="0">
                <a:solidFill>
                  <a:srgbClr val="C00000"/>
                </a:solidFill>
              </a:rPr>
              <a:t>Notes</a:t>
            </a:r>
          </a:p>
        </p:txBody>
      </p:sp>
    </p:spTree>
    <p:extLst>
      <p:ext uri="{BB962C8B-B14F-4D97-AF65-F5344CB8AC3E}">
        <p14:creationId xmlns:p14="http://schemas.microsoft.com/office/powerpoint/2010/main" val="26281570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5E2D7-0652-5C4C-87A9-A201BDB84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"/>
            <a:ext cx="11887200" cy="129539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+mn-lt"/>
              </a:rPr>
              <a:t>Where Does Assessment Fit Into Our Delectable Educational Policy Sandwich?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EE5C0-C3A9-D449-88EB-4FFB68389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What supports (resources, tools) help those people to take those actions in a sound manner?</a:t>
            </a:r>
            <a:endParaRPr lang="en-US" sz="2400" dirty="0">
              <a:solidFill>
                <a:srgbClr val="C00000"/>
              </a:solidFill>
            </a:endParaRPr>
          </a:p>
          <a:p>
            <a:pPr marL="700088" indent="-227013"/>
            <a:r>
              <a:rPr lang="en-US" sz="2400" dirty="0">
                <a:solidFill>
                  <a:srgbClr val="C00000"/>
                </a:solidFill>
              </a:rPr>
              <a:t>Notes</a:t>
            </a:r>
          </a:p>
          <a:p>
            <a:pPr marL="700088" indent="-227013"/>
            <a:endParaRPr lang="en-US" sz="24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400" dirty="0"/>
              <a:t>What assessment characteristics match?</a:t>
            </a:r>
            <a:endParaRPr lang="en-US" sz="2400" dirty="0">
              <a:solidFill>
                <a:srgbClr val="C00000"/>
              </a:solidFill>
            </a:endParaRPr>
          </a:p>
          <a:p>
            <a:pPr marL="700088" indent="-227013"/>
            <a:r>
              <a:rPr lang="en-US" sz="2400" dirty="0">
                <a:solidFill>
                  <a:srgbClr val="C00000"/>
                </a:solidFill>
              </a:rPr>
              <a:t>Notes</a:t>
            </a:r>
          </a:p>
          <a:p>
            <a:pPr marL="700088" indent="-227013"/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479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6D586-4B8B-0C47-AE4C-171F837D4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4A680-A8E1-8941-97EA-DCC8EBFCF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a current state</a:t>
            </a:r>
          </a:p>
          <a:p>
            <a:r>
              <a:rPr lang="en-US" dirty="0"/>
              <a:t>Identify a desired end state that doesn’t require too many different roles to cooperate (otherwise, it’s a lengthy process)</a:t>
            </a:r>
          </a:p>
          <a:p>
            <a:r>
              <a:rPr lang="en-US" dirty="0"/>
              <a:t>Develop a theory of action using outline described above</a:t>
            </a:r>
          </a:p>
          <a:p>
            <a:r>
              <a:rPr lang="en-US" dirty="0"/>
              <a:t>We will wander between groups</a:t>
            </a:r>
          </a:p>
          <a:p>
            <a:r>
              <a:rPr lang="en-US" dirty="0"/>
              <a:t>We will call you back with 15 minutes left</a:t>
            </a:r>
          </a:p>
        </p:txBody>
      </p:sp>
    </p:spTree>
    <p:extLst>
      <p:ext uri="{BB962C8B-B14F-4D97-AF65-F5344CB8AC3E}">
        <p14:creationId xmlns:p14="http://schemas.microsoft.com/office/powerpoint/2010/main" val="16588635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21">
            <a:extLst>
              <a:ext uri="{FF2B5EF4-FFF2-40B4-BE49-F238E27FC236}">
                <a16:creationId xmlns:a16="http://schemas.microsoft.com/office/drawing/2014/main" id="{96043557-7587-4D39-952E-3694B2F08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 algn="ctr">
              <a:spcBef>
                <a:spcPts val="450"/>
              </a:spcBef>
              <a:defRPr/>
            </a:pPr>
            <a:r>
              <a:rPr lang="en-US" altLang="en-US" sz="3600" b="1" dirty="0">
                <a:ea typeface="Franklin Gothic Book" panose="020B0503020102020204" pitchFamily="34" charset="0"/>
              </a:rPr>
              <a:t>A  Balanced Assessment System</a:t>
            </a:r>
            <a:endParaRPr sz="3600" b="1" dirty="0">
              <a:latin typeface="Verdana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8D9204-EE1B-4540-AF01-79C42B03A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eaLnBrk="1" hangingPunct="1"/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401C028B-CF75-41D5-B763-09044D485ED4}"/>
              </a:ext>
            </a:extLst>
          </p:cNvPr>
          <p:cNvSpPr/>
          <p:nvPr/>
        </p:nvSpPr>
        <p:spPr>
          <a:xfrm>
            <a:off x="2731295" y="2814639"/>
            <a:ext cx="1109663" cy="2026444"/>
          </a:xfrm>
          <a:prstGeom prst="roundRect">
            <a:avLst>
              <a:gd name="adj" fmla="val 7177"/>
            </a:avLst>
          </a:prstGeom>
          <a:solidFill>
            <a:schemeClr val="bg2"/>
          </a:solidFill>
          <a:ln w="13970">
            <a:noFill/>
          </a:ln>
          <a:effectLst>
            <a:outerShdw blurRad="508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90" rIns="34290" anchor="ctr"/>
          <a:lstStyle/>
          <a:p>
            <a:pPr algn="ctr">
              <a:defRPr/>
            </a:pPr>
            <a:r>
              <a:rPr lang="en-US" sz="13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Michigan State Standards specify </a:t>
            </a:r>
          </a:p>
          <a:p>
            <a:pPr algn="ctr">
              <a:defRPr/>
            </a:pPr>
            <a:r>
              <a:rPr lang="en-US" sz="13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K-12 expectations for career and college readiness</a:t>
            </a:r>
            <a:endParaRPr lang="en-US" sz="1350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Notched Right Arrow 67">
            <a:extLst>
              <a:ext uri="{FF2B5EF4-FFF2-40B4-BE49-F238E27FC236}">
                <a16:creationId xmlns:a16="http://schemas.microsoft.com/office/drawing/2014/main" id="{655613F4-EBDC-44E9-B614-5864389383B2}"/>
              </a:ext>
            </a:extLst>
          </p:cNvPr>
          <p:cNvSpPr/>
          <p:nvPr/>
        </p:nvSpPr>
        <p:spPr>
          <a:xfrm>
            <a:off x="4087417" y="3480199"/>
            <a:ext cx="823913" cy="439340"/>
          </a:xfrm>
          <a:prstGeom prst="notchedRightArrow">
            <a:avLst/>
          </a:prstGeom>
          <a:solidFill>
            <a:schemeClr val="tx1"/>
          </a:solidFill>
          <a:ln w="19050">
            <a:noFill/>
          </a:ln>
          <a:effectLst>
            <a:outerShdw blurRad="508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ED69E72A-30A7-4E52-9076-3F96F5D8151F}"/>
              </a:ext>
            </a:extLst>
          </p:cNvPr>
          <p:cNvSpPr/>
          <p:nvPr/>
        </p:nvSpPr>
        <p:spPr>
          <a:xfrm>
            <a:off x="8402241" y="2814639"/>
            <a:ext cx="1110853" cy="2026444"/>
          </a:xfrm>
          <a:prstGeom prst="roundRect">
            <a:avLst>
              <a:gd name="adj" fmla="val 7177"/>
            </a:avLst>
          </a:prstGeom>
          <a:solidFill>
            <a:schemeClr val="bg2"/>
          </a:solidFill>
          <a:ln w="13970">
            <a:noFill/>
          </a:ln>
          <a:effectLst>
            <a:outerShdw blurRad="50800" dist="508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3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All students leave </a:t>
            </a:r>
            <a:br>
              <a:rPr lang="en-US" sz="13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13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high school career and college ready </a:t>
            </a:r>
          </a:p>
        </p:txBody>
      </p:sp>
      <p:sp>
        <p:nvSpPr>
          <p:cNvPr id="21" name="Notched Right Arrow 20">
            <a:extLst>
              <a:ext uri="{FF2B5EF4-FFF2-40B4-BE49-F238E27FC236}">
                <a16:creationId xmlns:a16="http://schemas.microsoft.com/office/drawing/2014/main" id="{5A574EEA-88E6-4390-83A3-6B743869278E}"/>
              </a:ext>
            </a:extLst>
          </p:cNvPr>
          <p:cNvSpPr/>
          <p:nvPr/>
        </p:nvSpPr>
        <p:spPr>
          <a:xfrm>
            <a:off x="7271147" y="3480199"/>
            <a:ext cx="822722" cy="439340"/>
          </a:xfrm>
          <a:prstGeom prst="notchedRightArrow">
            <a:avLst/>
          </a:prstGeom>
          <a:solidFill>
            <a:schemeClr val="tx1"/>
          </a:solidFill>
          <a:ln w="19050">
            <a:noFill/>
          </a:ln>
          <a:effectLst>
            <a:outerShdw blurRad="508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A5B88DA0-B160-4ACE-B3B1-2C721D9B0558}"/>
              </a:ext>
            </a:extLst>
          </p:cNvPr>
          <p:cNvSpPr/>
          <p:nvPr/>
        </p:nvSpPr>
        <p:spPr>
          <a:xfrm>
            <a:off x="4650582" y="2372918"/>
            <a:ext cx="2777729" cy="2593181"/>
          </a:xfrm>
          <a:prstGeom prst="triangle">
            <a:avLst/>
          </a:prstGeom>
          <a:solidFill>
            <a:schemeClr val="tx1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35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Teachers and schools have information and tools they need to improve teaching and learning</a:t>
            </a:r>
          </a:p>
          <a:p>
            <a:pPr algn="ctr">
              <a:defRPr/>
            </a:pPr>
            <a:endParaRPr lang="en-US" sz="135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en-US" sz="135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6E3F2965-472E-43FD-8DB5-0DE1C0BA7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7962" y="4716066"/>
            <a:ext cx="1557338" cy="884634"/>
          </a:xfrm>
          <a:prstGeom prst="roundRect">
            <a:avLst>
              <a:gd name="adj" fmla="val 16667"/>
            </a:avLst>
          </a:prstGeom>
          <a:solidFill>
            <a:schemeClr val="tx1">
              <a:lumMod val="20000"/>
              <a:lumOff val="80000"/>
            </a:schemeClr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anchor="ctr"/>
          <a:lstStyle/>
          <a:p>
            <a:pPr algn="ctr" defTabSz="533400">
              <a:lnSpc>
                <a:spcPct val="90000"/>
              </a:lnSpc>
              <a:defRPr/>
            </a:pPr>
            <a:r>
              <a:rPr lang="en-US" sz="105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Interim assessments </a:t>
            </a:r>
            <a:br>
              <a:rPr lang="en-US" sz="105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05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Flexible, open, </a:t>
            </a:r>
          </a:p>
          <a:p>
            <a:pPr algn="ctr" defTabSz="533400">
              <a:lnSpc>
                <a:spcPct val="90000"/>
              </a:lnSpc>
              <a:defRPr/>
            </a:pPr>
            <a:r>
              <a:rPr lang="en-US" sz="105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used for actionable feedback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08BF8F39-42B1-41D6-ADBD-7FAFF2DAE9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6851" y="2209801"/>
            <a:ext cx="1554956" cy="881063"/>
          </a:xfrm>
          <a:prstGeom prst="roundRect">
            <a:avLst>
              <a:gd name="adj" fmla="val 16667"/>
            </a:avLst>
          </a:prstGeom>
          <a:solidFill>
            <a:schemeClr val="tx1">
              <a:lumMod val="20000"/>
              <a:lumOff val="80000"/>
            </a:schemeClr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anchor="ctr"/>
          <a:lstStyle/>
          <a:p>
            <a:pPr algn="ctr" defTabSz="533400">
              <a:lnSpc>
                <a:spcPct val="90000"/>
              </a:lnSpc>
              <a:defRPr/>
            </a:pPr>
            <a:r>
              <a:rPr lang="en-US" sz="105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Summative assessments </a:t>
            </a:r>
          </a:p>
          <a:p>
            <a:pPr algn="ctr" defTabSz="533400">
              <a:lnSpc>
                <a:spcPct val="90000"/>
              </a:lnSpc>
              <a:defRPr/>
            </a:pPr>
            <a:r>
              <a:rPr lang="en-US" sz="105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Benchmarked to career and college readiness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B7D4CF30-FD92-441B-BE83-C9FC0265039A}"/>
              </a:ext>
            </a:extLst>
          </p:cNvPr>
          <p:cNvSpPr/>
          <p:nvPr/>
        </p:nvSpPr>
        <p:spPr>
          <a:xfrm>
            <a:off x="4030268" y="4704160"/>
            <a:ext cx="1553765" cy="884634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anchor="ctr"/>
          <a:lstStyle/>
          <a:p>
            <a:pPr algn="ctr" defTabSz="533400">
              <a:lnSpc>
                <a:spcPct val="90000"/>
              </a:lnSpc>
              <a:defRPr/>
            </a:pPr>
            <a:r>
              <a:rPr lang="en-US" sz="105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Teacher resources for </a:t>
            </a:r>
          </a:p>
          <a:p>
            <a:pPr algn="ctr" defTabSz="533400">
              <a:lnSpc>
                <a:spcPct val="90000"/>
              </a:lnSpc>
              <a:defRPr/>
            </a:pPr>
            <a:r>
              <a:rPr lang="en-US" sz="105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formative assessment practices</a:t>
            </a:r>
          </a:p>
          <a:p>
            <a:pPr algn="ctr" defTabSz="533400">
              <a:lnSpc>
                <a:spcPct val="90000"/>
              </a:lnSpc>
              <a:defRPr/>
            </a:pPr>
            <a:r>
              <a:rPr lang="en-US" sz="105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 improve instruction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D7921F99-A3A6-4CA2-B59B-F2C64A46DA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600" y="5933732"/>
            <a:ext cx="1743530" cy="668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1564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>
                <a:ea typeface="ＭＳ Ｐゴシック" panose="020B0600070205080204" pitchFamily="34" charset="-128"/>
              </a:rPr>
              <a:t>Assessment </a:t>
            </a:r>
            <a:r>
              <a:rPr lang="en-US" altLang="en-US" sz="4000" b="1" i="1" dirty="0">
                <a:ea typeface="ＭＳ Ｐゴシック" panose="020B0600070205080204" pitchFamily="34" charset="-128"/>
              </a:rPr>
              <a:t>of</a:t>
            </a:r>
            <a:r>
              <a:rPr lang="en-US" altLang="en-US" sz="4000" b="1" dirty="0">
                <a:ea typeface="ＭＳ Ｐゴシック" panose="020B0600070205080204" pitchFamily="34" charset="-128"/>
              </a:rPr>
              <a:t> and </a:t>
            </a:r>
            <a:r>
              <a:rPr lang="en-US" altLang="en-US" sz="4000" b="1" i="1" dirty="0">
                <a:ea typeface="ＭＳ Ｐゴシック" panose="020B0600070205080204" pitchFamily="34" charset="-128"/>
              </a:rPr>
              <a:t>for</a:t>
            </a:r>
            <a:r>
              <a:rPr lang="en-US" altLang="en-US" sz="4000" b="1" dirty="0">
                <a:ea typeface="ＭＳ Ｐゴシック" panose="020B0600070205080204" pitchFamily="34" charset="-128"/>
              </a:rPr>
              <a:t> Learning</a:t>
            </a:r>
          </a:p>
        </p:txBody>
      </p:sp>
      <p:sp>
        <p:nvSpPr>
          <p:cNvPr id="8192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Assessment </a:t>
            </a:r>
            <a:r>
              <a:rPr lang="en-US" altLang="en-US" i="1" u="sng">
                <a:ea typeface="ＭＳ Ｐゴシック" panose="020B0600070205080204" pitchFamily="34" charset="-128"/>
              </a:rPr>
              <a:t>for</a:t>
            </a:r>
            <a:r>
              <a:rPr lang="en-US" altLang="en-US">
                <a:ea typeface="ＭＳ Ｐゴシック" panose="020B0600070205080204" pitchFamily="34" charset="-128"/>
              </a:rPr>
              <a:t> Learning – Assessment that occurs while learning is still underway, so that instruction can be adjusted to increase its effectiveness (formative)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Assessment </a:t>
            </a:r>
            <a:r>
              <a:rPr lang="en-US" altLang="en-US" i="1" u="sng">
                <a:ea typeface="ＭＳ Ｐゴシック" panose="020B0600070205080204" pitchFamily="34" charset="-128"/>
              </a:rPr>
              <a:t>o</a:t>
            </a:r>
            <a:r>
              <a:rPr lang="en-US" altLang="en-US" i="1">
                <a:ea typeface="ＭＳ Ｐゴシック" panose="020B0600070205080204" pitchFamily="34" charset="-128"/>
              </a:rPr>
              <a:t>f </a:t>
            </a:r>
            <a:r>
              <a:rPr lang="en-US" altLang="en-US">
                <a:ea typeface="ＭＳ Ｐゴシック" panose="020B0600070205080204" pitchFamily="34" charset="-128"/>
              </a:rPr>
              <a:t>Learning – Assessment that takes place after learning has occurred to determine if it did (summative)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Both types of assessment help to create a </a:t>
            </a:r>
            <a:r>
              <a:rPr lang="en-US" altLang="en-US" i="1">
                <a:ea typeface="ＭＳ Ｐゴシック" panose="020B0600070205080204" pitchFamily="34" charset="-128"/>
              </a:rPr>
              <a:t>balanced</a:t>
            </a:r>
            <a:r>
              <a:rPr lang="en-US" altLang="en-US">
                <a:ea typeface="ＭＳ Ｐゴシック" panose="020B0600070205080204" pitchFamily="34" charset="-128"/>
              </a:rPr>
              <a:t> assessment system</a:t>
            </a:r>
          </a:p>
        </p:txBody>
      </p:sp>
      <p:sp>
        <p:nvSpPr>
          <p:cNvPr id="74756" name="Slide Number Placeholder 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fld id="{6F7F7F7F-BC6A-480D-8FB7-2CE501D1A004}" type="slidenum">
              <a:rPr lang="en-US" altLang="en-US" sz="1600">
                <a:solidFill>
                  <a:srgbClr val="FFFFFF"/>
                </a:solidFill>
                <a:latin typeface="+mn-lt"/>
              </a:rPr>
              <a:pPr>
                <a:defRPr/>
              </a:pPr>
              <a:t>25</a:t>
            </a:fld>
            <a:endParaRPr lang="en-US" altLang="en-US" sz="16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9790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>
                <a:ea typeface="ＭＳ Ｐゴシック" panose="020B0600070205080204" pitchFamily="34" charset="-128"/>
              </a:rPr>
              <a:t>Assessment </a:t>
            </a:r>
            <a:r>
              <a:rPr lang="en-US" altLang="en-US" sz="4000" b="1" i="1" dirty="0">
                <a:ea typeface="ＭＳ Ｐゴシック" panose="020B0600070205080204" pitchFamily="34" charset="-128"/>
              </a:rPr>
              <a:t>for</a:t>
            </a:r>
            <a:r>
              <a:rPr lang="en-US" altLang="en-US" sz="4000" b="1" dirty="0">
                <a:ea typeface="ＭＳ Ｐゴシック" panose="020B0600070205080204" pitchFamily="34" charset="-128"/>
              </a:rPr>
              <a:t> Learning versus Assessment </a:t>
            </a:r>
            <a:r>
              <a:rPr lang="en-US" altLang="en-US" sz="4000" b="1" i="1" dirty="0">
                <a:ea typeface="ＭＳ Ｐゴシック" panose="020B0600070205080204" pitchFamily="34" charset="-128"/>
              </a:rPr>
              <a:t>of </a:t>
            </a:r>
            <a:r>
              <a:rPr lang="en-US" altLang="en-US" sz="4000" b="1" dirty="0">
                <a:ea typeface="ＭＳ Ｐゴシック" panose="020B0600070205080204" pitchFamily="34" charset="-128"/>
              </a:rPr>
              <a:t>Learning</a:t>
            </a:r>
          </a:p>
        </p:txBody>
      </p:sp>
      <p:graphicFrame>
        <p:nvGraphicFramePr>
          <p:cNvPr id="583725" name="Group 45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078290"/>
        </p:xfrm>
        <a:graphic>
          <a:graphicData uri="http://schemas.openxmlformats.org/drawingml/2006/table">
            <a:tbl>
              <a:tblPr/>
              <a:tblGrid>
                <a:gridCol w="216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0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99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2828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123713" marR="123713" marT="45654" marB="4565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Assessment </a:t>
                      </a:r>
                      <a:r>
                        <a:rPr kumimoji="0" lang="en-US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for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 Learning</a:t>
                      </a:r>
                    </a:p>
                  </a:txBody>
                  <a:tcPr marL="123713" marR="123713" marT="45654" marB="456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Assessment </a:t>
                      </a:r>
                      <a:r>
                        <a:rPr kumimoji="0" lang="en-US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of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 Learning</a:t>
                      </a:r>
                    </a:p>
                  </a:txBody>
                  <a:tcPr marL="123713" marR="123713" marT="45654" marB="456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268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Reasons for Assessment</a:t>
                      </a:r>
                    </a:p>
                  </a:txBody>
                  <a:tcPr marL="123713" marR="123713" marT="45654" marB="4565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68275" indent="-168275"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68275" marR="0" lvl="0" indent="-1682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Help more students achieve</a:t>
                      </a:r>
                    </a:p>
                    <a:p>
                      <a:pPr marL="168275" marR="0" lvl="0" indent="-1682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Support student growth</a:t>
                      </a:r>
                    </a:p>
                  </a:txBody>
                  <a:tcPr marL="123713" marR="123713" marT="45654" marB="456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68275" indent="-168275"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68275" marR="0" lvl="0" indent="-1682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Document student achievement</a:t>
                      </a:r>
                    </a:p>
                    <a:p>
                      <a:pPr marL="168275" marR="0" lvl="0" indent="-1682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Accountability</a:t>
                      </a:r>
                    </a:p>
                  </a:txBody>
                  <a:tcPr marL="123713" marR="123713" marT="45654" marB="456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268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Audience</a:t>
                      </a:r>
                    </a:p>
                  </a:txBody>
                  <a:tcPr marL="123713" marR="123713" marT="45654" marB="4565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Students</a:t>
                      </a:r>
                    </a:p>
                  </a:txBody>
                  <a:tcPr marL="123713" marR="123713" marT="45654" marB="456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Policy makers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Educators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Parents</a:t>
                      </a:r>
                    </a:p>
                  </a:txBody>
                  <a:tcPr marL="123713" marR="123713" marT="45654" marB="456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6978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Focus of Assessment</a:t>
                      </a:r>
                    </a:p>
                  </a:txBody>
                  <a:tcPr marL="123713" marR="123713" marT="45654" marB="4565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68275" indent="-168275"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68275" marR="0" lvl="0" indent="-1682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Achievement targets selected by the teacher</a:t>
                      </a:r>
                    </a:p>
                  </a:txBody>
                  <a:tcPr marL="123713" marR="123713" marT="45654" marB="456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68275" indent="-168275"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68275" marR="0" lvl="0" indent="-1682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Achievement targets common to all schools</a:t>
                      </a:r>
                    </a:p>
                  </a:txBody>
                  <a:tcPr marL="123713" marR="123713" marT="45654" marB="456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9948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Place in Time</a:t>
                      </a:r>
                    </a:p>
                  </a:txBody>
                  <a:tcPr marL="123713" marR="123713" marT="45654" marB="4565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During learning</a:t>
                      </a:r>
                    </a:p>
                  </a:txBody>
                  <a:tcPr marL="123713" marR="123713" marT="45654" marB="456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After learning</a:t>
                      </a:r>
                    </a:p>
                  </a:txBody>
                  <a:tcPr marL="123713" marR="123713" marT="45654" marB="456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5805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9652000" y="6286500"/>
            <a:ext cx="2540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fld id="{B43E67BF-139F-49F3-B5BE-A15A987E2AB4}" type="slidenum">
              <a:rPr lang="en-US" altLang="en-US" sz="1600">
                <a:solidFill>
                  <a:srgbClr val="FFFFFF"/>
                </a:solidFill>
                <a:latin typeface="+mn-lt"/>
              </a:rPr>
              <a:pPr>
                <a:defRPr/>
              </a:pPr>
              <a:t>26</a:t>
            </a:fld>
            <a:endParaRPr lang="en-US" altLang="en-US" sz="16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35665765"/>
      </p:ext>
    </p:extLst>
  </p:cSld>
  <p:clrMapOvr>
    <a:masterClrMapping/>
  </p:clrMapOvr>
  <p:transition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dirty="0">
                <a:ea typeface="ＭＳ Ｐゴシック" panose="020B0600070205080204" pitchFamily="34" charset="-128"/>
              </a:rPr>
              <a:t>Assessment </a:t>
            </a:r>
            <a:r>
              <a:rPr lang="en-US" altLang="en-US" sz="3600" b="1" i="1" dirty="0">
                <a:ea typeface="ＭＳ Ｐゴシック" panose="020B0600070205080204" pitchFamily="34" charset="-128"/>
              </a:rPr>
              <a:t>for</a:t>
            </a:r>
            <a:r>
              <a:rPr lang="en-US" altLang="en-US" sz="3600" b="1" dirty="0">
                <a:ea typeface="ＭＳ Ｐゴシック" panose="020B0600070205080204" pitchFamily="34" charset="-128"/>
              </a:rPr>
              <a:t> Learning versus Assessment </a:t>
            </a:r>
            <a:r>
              <a:rPr lang="en-US" altLang="en-US" sz="3600" b="1" i="1" dirty="0">
                <a:ea typeface="ＭＳ Ｐゴシック" panose="020B0600070205080204" pitchFamily="34" charset="-128"/>
              </a:rPr>
              <a:t>of </a:t>
            </a:r>
            <a:r>
              <a:rPr lang="en-US" altLang="en-US" sz="3600" b="1" dirty="0">
                <a:ea typeface="ＭＳ Ｐゴシック" panose="020B0600070205080204" pitchFamily="34" charset="-128"/>
              </a:rPr>
              <a:t>Learning</a:t>
            </a:r>
          </a:p>
        </p:txBody>
      </p:sp>
      <p:graphicFrame>
        <p:nvGraphicFramePr>
          <p:cNvPr id="586828" name="Group 76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573589"/>
        </p:xfrm>
        <a:graphic>
          <a:graphicData uri="http://schemas.openxmlformats.org/drawingml/2006/table">
            <a:tbl>
              <a:tblPr/>
              <a:tblGrid>
                <a:gridCol w="2237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1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870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96938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122487" marR="122487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Assessment </a:t>
                      </a:r>
                      <a:r>
                        <a:rPr kumimoji="0" lang="en-US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for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 Learning</a:t>
                      </a:r>
                    </a:p>
                  </a:txBody>
                  <a:tcPr marL="122487" marR="122487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Assessment </a:t>
                      </a:r>
                      <a:r>
                        <a:rPr kumimoji="0" lang="en-US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of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 Learning</a:t>
                      </a:r>
                    </a:p>
                  </a:txBody>
                  <a:tcPr marL="122487" marR="122487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9038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Primary Users</a:t>
                      </a:r>
                    </a:p>
                  </a:txBody>
                  <a:tcPr marL="122487" marR="122487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Students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Teachers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Parents</a:t>
                      </a:r>
                    </a:p>
                  </a:txBody>
                  <a:tcPr marL="122487" marR="122487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Policy makers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Program planners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Program supervisors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Teachers</a:t>
                      </a:r>
                    </a:p>
                  </a:txBody>
                  <a:tcPr marL="122487" marR="122487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8575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Typical Uses</a:t>
                      </a:r>
                    </a:p>
                  </a:txBody>
                  <a:tcPr marL="122487" marR="122487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68275" indent="-168275"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68275" marR="0" lvl="0" indent="-1682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Help students improve their learning</a:t>
                      </a:r>
                    </a:p>
                    <a:p>
                      <a:pPr marL="168275" marR="0" lvl="0" indent="-1682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Help teachers diagnose &amp; respond to student needs</a:t>
                      </a:r>
                    </a:p>
                  </a:txBody>
                  <a:tcPr marL="122487" marR="122487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68275" indent="-168275"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68275" marR="0" lvl="0" indent="-1682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Certify proficiency </a:t>
                      </a:r>
                    </a:p>
                    <a:p>
                      <a:pPr marL="168275" marR="0" lvl="0" indent="-1682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Determine progress of the school or district</a:t>
                      </a:r>
                    </a:p>
                  </a:txBody>
                  <a:tcPr marL="122487" marR="122487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9038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Teacher Role</a:t>
                      </a:r>
                    </a:p>
                  </a:txBody>
                  <a:tcPr marL="122487" marR="122487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68275" indent="-168275"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68275" marR="0" lvl="0" indent="-1682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Teach to targets and use the assessments to adjust instruction based on results</a:t>
                      </a:r>
                    </a:p>
                  </a:txBody>
                  <a:tcPr marL="122487" marR="122487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68275" indent="-168275"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68275" marR="0" lvl="0" indent="-1682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Administer tests and use results to adjust curriculum for future years</a:t>
                      </a:r>
                    </a:p>
                  </a:txBody>
                  <a:tcPr marL="122487" marR="122487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7849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9652000" y="6286500"/>
            <a:ext cx="2540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fld id="{67E3CCAF-CAAD-48B8-9322-C946CAC5CA42}" type="slidenum">
              <a:rPr lang="en-US" altLang="en-US" sz="1600">
                <a:solidFill>
                  <a:srgbClr val="FFFFFF"/>
                </a:solidFill>
                <a:latin typeface="+mn-lt"/>
              </a:rPr>
              <a:pPr>
                <a:defRPr/>
              </a:pPr>
              <a:t>27</a:t>
            </a:fld>
            <a:endParaRPr lang="en-US" altLang="en-US" sz="16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10334265"/>
      </p:ext>
    </p:extLst>
  </p:cSld>
  <p:clrMapOvr>
    <a:masterClrMapping/>
  </p:clrMapOvr>
  <p:transition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dirty="0">
                <a:ea typeface="ＭＳ Ｐゴシック" panose="020B0600070205080204" pitchFamily="34" charset="-128"/>
              </a:rPr>
              <a:t>Assessment </a:t>
            </a:r>
            <a:r>
              <a:rPr lang="en-US" altLang="en-US" sz="3600" b="1" i="1" dirty="0">
                <a:ea typeface="ＭＳ Ｐゴシック" panose="020B0600070205080204" pitchFamily="34" charset="-128"/>
              </a:rPr>
              <a:t>for</a:t>
            </a:r>
            <a:r>
              <a:rPr lang="en-US" altLang="en-US" sz="3600" b="1" dirty="0">
                <a:ea typeface="ＭＳ Ｐゴシック" panose="020B0600070205080204" pitchFamily="34" charset="-128"/>
              </a:rPr>
              <a:t> Learning versus Assessment </a:t>
            </a:r>
            <a:r>
              <a:rPr lang="en-US" altLang="en-US" sz="3600" b="1" i="1" dirty="0">
                <a:ea typeface="ＭＳ Ｐゴシック" panose="020B0600070205080204" pitchFamily="34" charset="-128"/>
              </a:rPr>
              <a:t>of </a:t>
            </a:r>
            <a:r>
              <a:rPr lang="en-US" altLang="en-US" sz="3600" b="1" dirty="0">
                <a:ea typeface="ＭＳ Ｐゴシック" panose="020B0600070205080204" pitchFamily="34" charset="-128"/>
              </a:rPr>
              <a:t>Learning</a:t>
            </a:r>
          </a:p>
        </p:txBody>
      </p:sp>
      <p:graphicFrame>
        <p:nvGraphicFramePr>
          <p:cNvPr id="585779" name="Group 51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3817938"/>
        </p:xfrm>
        <a:graphic>
          <a:graphicData uri="http://schemas.openxmlformats.org/drawingml/2006/table">
            <a:tbl>
              <a:tblPr/>
              <a:tblGrid>
                <a:gridCol w="2165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9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05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8200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118555" marR="1185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Assessment </a:t>
                      </a:r>
                      <a:r>
                        <a:rPr kumimoji="0" lang="en-US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for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 Learning</a:t>
                      </a:r>
                    </a:p>
                  </a:txBody>
                  <a:tcPr marL="118555" marR="1185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Assessment </a:t>
                      </a:r>
                      <a:r>
                        <a:rPr kumimoji="0" lang="en-US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of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 Learning</a:t>
                      </a:r>
                    </a:p>
                  </a:txBody>
                  <a:tcPr marL="118555" marR="1185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0275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Student Role</a:t>
                      </a:r>
                    </a:p>
                  </a:txBody>
                  <a:tcPr marL="118555" marR="1185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68275" indent="-168275"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68275" marR="0" lvl="0" indent="-1682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Self-assess, set goals and  act on assessment results to do better next time</a:t>
                      </a:r>
                    </a:p>
                  </a:txBody>
                  <a:tcPr marL="118555" marR="1185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68275" indent="-168275"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68275" marR="0" lvl="0" indent="-1682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Study, then take the test by working hard on it</a:t>
                      </a:r>
                    </a:p>
                  </a:txBody>
                  <a:tcPr marL="118555" marR="1185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8200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Primary Motivator</a:t>
                      </a:r>
                    </a:p>
                  </a:txBody>
                  <a:tcPr marL="118555" marR="1185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68275" indent="-168275"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68275" marR="0" lvl="0" indent="-1682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Belief that success in learning is achievable</a:t>
                      </a:r>
                    </a:p>
                  </a:txBody>
                  <a:tcPr marL="118555" marR="1185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68275" indent="-168275"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68275" marR="0" lvl="0" indent="-1682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Threat of punishment and the  promise of rewards</a:t>
                      </a:r>
                    </a:p>
                  </a:txBody>
                  <a:tcPr marL="118555" marR="1185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1263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Examples</a:t>
                      </a:r>
                    </a:p>
                  </a:txBody>
                  <a:tcPr marL="118555" marR="1185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Using rubrics with students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Student self-assessment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Descriptive feedback to students</a:t>
                      </a:r>
                    </a:p>
                  </a:txBody>
                  <a:tcPr marL="118555" marR="1185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4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595959"/>
                          </a:solidFill>
                          <a:latin typeface="News Gothic MT" pitchFamily="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Achievement tests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Final exams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Placement tests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anose="020B0600070205080204" pitchFamily="34" charset="-128"/>
                        </a:rPr>
                        <a:t>• Short cycle assessments</a:t>
                      </a:r>
                    </a:p>
                  </a:txBody>
                  <a:tcPr marL="118555" marR="1185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9898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9652000" y="6286500"/>
            <a:ext cx="2540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fld id="{2A4A3646-3EEC-4F5A-AAD0-15DC194E4134}" type="slidenum">
              <a:rPr lang="en-US" altLang="en-US" sz="1600">
                <a:solidFill>
                  <a:srgbClr val="FFFFFF"/>
                </a:solidFill>
                <a:latin typeface="+mn-lt"/>
              </a:rPr>
              <a:pPr>
                <a:defRPr/>
              </a:pPr>
              <a:t>28</a:t>
            </a:fld>
            <a:endParaRPr lang="en-US" altLang="en-US" sz="16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88089" name="Text Box 52"/>
          <p:cNvSpPr txBox="1">
            <a:spLocks noChangeArrowheads="1"/>
          </p:cNvSpPr>
          <p:nvPr/>
        </p:nvSpPr>
        <p:spPr bwMode="auto">
          <a:xfrm>
            <a:off x="1905000" y="5937251"/>
            <a:ext cx="7772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200">
                <a:solidFill>
                  <a:srgbClr val="000000"/>
                </a:solidFill>
                <a:latin typeface="Comic Sans MS" panose="030F0702030302020204" pitchFamily="66" charset="0"/>
              </a:rPr>
              <a:t>Adapted from </a:t>
            </a:r>
            <a:r>
              <a:rPr lang="en-US" altLang="en-US" sz="1200" i="1">
                <a:solidFill>
                  <a:srgbClr val="000000"/>
                </a:solidFill>
                <a:latin typeface="Comic Sans MS" panose="030F0702030302020204" pitchFamily="66" charset="0"/>
              </a:rPr>
              <a:t>Understanding School Assessment,</a:t>
            </a:r>
            <a:r>
              <a:rPr lang="en-US" altLang="en-US" sz="1200">
                <a:solidFill>
                  <a:srgbClr val="000000"/>
                </a:solidFill>
                <a:latin typeface="Comic Sans MS" panose="030F0702030302020204" pitchFamily="66" charset="0"/>
              </a:rPr>
              <a:t> J Chappuis and S. Chappuis, Assessment Training Institute, copyright 2002. </a:t>
            </a:r>
          </a:p>
        </p:txBody>
      </p:sp>
    </p:spTree>
    <p:extLst>
      <p:ext uri="{BB962C8B-B14F-4D97-AF65-F5344CB8AC3E}">
        <p14:creationId xmlns:p14="http://schemas.microsoft.com/office/powerpoint/2010/main" val="2877081139"/>
      </p:ext>
    </p:extLst>
  </p:cSld>
  <p:clrMapOvr>
    <a:masterClrMapping/>
  </p:clrMapOvr>
  <p:transition>
    <p:fade thruBlk="1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2" name="Picture 1026" descr="j032658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251" y="1785289"/>
            <a:ext cx="3219994" cy="487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27" name="Rectangle 1027"/>
          <p:cNvSpPr>
            <a:spLocks noChangeArrowheads="1"/>
          </p:cNvSpPr>
          <p:nvPr/>
        </p:nvSpPr>
        <p:spPr bwMode="auto">
          <a:xfrm>
            <a:off x="4459289" y="4948093"/>
            <a:ext cx="6553200" cy="17107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600" b="1" dirty="0">
              <a:solidFill>
                <a:srgbClr val="000000"/>
              </a:solidFill>
              <a:latin typeface="Tahoma" panose="020B0604030504040204" pitchFamily="34" charset="0"/>
              <a:ea typeface="ヒラギノ角ゴ Pro W3" pitchFamily="8" charset="-128"/>
            </a:endParaRPr>
          </a:p>
        </p:txBody>
      </p:sp>
      <p:sp>
        <p:nvSpPr>
          <p:cNvPr id="103428" name="Rectangle 1028"/>
          <p:cNvSpPr>
            <a:spLocks noChangeArrowheads="1"/>
          </p:cNvSpPr>
          <p:nvPr/>
        </p:nvSpPr>
        <p:spPr bwMode="auto">
          <a:xfrm>
            <a:off x="4800600" y="3594969"/>
            <a:ext cx="5873704" cy="12188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prstClr val="black"/>
                </a:solidFill>
                <a:latin typeface="Tahoma" charset="0"/>
                <a:ea typeface="ヒラギノ角ゴ Pro W3" charset="-128"/>
              </a:rPr>
              <a:t>Benchmark Assessments/Unit/Chapter</a:t>
            </a:r>
          </a:p>
          <a:p>
            <a:pPr algn="ctr" eaLnBrk="1" hangingPunct="1">
              <a:defRPr/>
            </a:pPr>
            <a:r>
              <a:rPr lang="en-US" sz="2000" dirty="0">
                <a:solidFill>
                  <a:prstClr val="black"/>
                </a:solidFill>
                <a:latin typeface="Tahoma" charset="0"/>
                <a:ea typeface="ヒラギノ角ゴ Pro W3" charset="-128"/>
              </a:rPr>
              <a:t>Short-Cycle Summative Assessments</a:t>
            </a:r>
          </a:p>
          <a:p>
            <a:pPr algn="ctr" eaLnBrk="1" hangingPunct="1">
              <a:defRPr/>
            </a:pPr>
            <a:r>
              <a:rPr lang="en-US" sz="2000" dirty="0">
                <a:solidFill>
                  <a:prstClr val="black"/>
                </a:solidFill>
                <a:latin typeface="Tahoma" charset="0"/>
                <a:ea typeface="ヒラギノ角ゴ Pro W3" charset="-128"/>
              </a:rPr>
              <a:t>Did students learn the important parts of this unit?</a:t>
            </a:r>
          </a:p>
        </p:txBody>
      </p:sp>
      <p:sp>
        <p:nvSpPr>
          <p:cNvPr id="103429" name="Rectangle 1029"/>
          <p:cNvSpPr>
            <a:spLocks noChangeArrowheads="1"/>
          </p:cNvSpPr>
          <p:nvPr/>
        </p:nvSpPr>
        <p:spPr bwMode="auto">
          <a:xfrm>
            <a:off x="5102384" y="2147412"/>
            <a:ext cx="5057503" cy="13411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solidFill>
                  <a:srgbClr val="000000"/>
                </a:solidFill>
                <a:latin typeface="Tahoma" panose="020B0604030504040204" pitchFamily="34" charset="0"/>
                <a:ea typeface="ヒラギノ角ゴ Pro W3" pitchFamily="8" charset="-128"/>
              </a:rPr>
              <a:t>M-STEP/MI-Access/WIDA/End of Course</a:t>
            </a:r>
          </a:p>
          <a:p>
            <a:pPr algn="ctr" eaLnBrk="1" hangingPunct="1">
              <a:defRPr/>
            </a:pPr>
            <a:r>
              <a:rPr lang="en-US" altLang="en-US" sz="2000" dirty="0">
                <a:solidFill>
                  <a:srgbClr val="000000"/>
                </a:solidFill>
                <a:latin typeface="Tahoma" panose="020B0604030504040204" pitchFamily="34" charset="0"/>
                <a:ea typeface="ヒラギノ角ゴ Pro W3" pitchFamily="8" charset="-128"/>
              </a:rPr>
              <a:t>Summative – Assessment </a:t>
            </a:r>
            <a:r>
              <a:rPr lang="en-US" altLang="en-US" sz="2000" b="1" dirty="0">
                <a:solidFill>
                  <a:srgbClr val="000000"/>
                </a:solidFill>
                <a:latin typeface="Tahoma" panose="020B0604030504040204" pitchFamily="34" charset="0"/>
                <a:ea typeface="ヒラギノ角ゴ Pro W3" pitchFamily="8" charset="-128"/>
              </a:rPr>
              <a:t>of </a:t>
            </a:r>
            <a:r>
              <a:rPr lang="en-US" altLang="en-US" sz="2000" dirty="0">
                <a:solidFill>
                  <a:srgbClr val="000000"/>
                </a:solidFill>
                <a:latin typeface="Tahoma" panose="020B0604030504040204" pitchFamily="34" charset="0"/>
                <a:ea typeface="ヒラギノ角ゴ Pro W3" pitchFamily="8" charset="-128"/>
              </a:rPr>
              <a:t>Learning</a:t>
            </a:r>
          </a:p>
          <a:p>
            <a:pPr algn="ctr" eaLnBrk="1" hangingPunct="1">
              <a:defRPr/>
            </a:pPr>
            <a:r>
              <a:rPr lang="en-US" altLang="en-US" sz="2000" dirty="0">
                <a:solidFill>
                  <a:srgbClr val="000000"/>
                </a:solidFill>
                <a:latin typeface="Tahoma" panose="020B0604030504040204" pitchFamily="34" charset="0"/>
                <a:ea typeface="ヒラギノ角ゴ Pro W3" pitchFamily="8" charset="-128"/>
              </a:rPr>
              <a:t>Are students proficient?</a:t>
            </a:r>
          </a:p>
        </p:txBody>
      </p:sp>
      <p:sp>
        <p:nvSpPr>
          <p:cNvPr id="92166" name="Rectangle 10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dirty="0">
                <a:ea typeface="ＭＳ Ｐゴシック" panose="020B0600070205080204" pitchFamily="34" charset="-128"/>
              </a:rPr>
              <a:t>Comprehensive Balanced Assessment System</a:t>
            </a:r>
          </a:p>
        </p:txBody>
      </p:sp>
      <p:sp>
        <p:nvSpPr>
          <p:cNvPr id="92167" name="Text Box 1031"/>
          <p:cNvSpPr txBox="1">
            <a:spLocks noChangeArrowheads="1"/>
          </p:cNvSpPr>
          <p:nvPr/>
        </p:nvSpPr>
        <p:spPr bwMode="auto">
          <a:xfrm>
            <a:off x="4572000" y="1456200"/>
            <a:ext cx="644048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9213B"/>
                </a:solidFill>
                <a:latin typeface="Tahoma" panose="020B0604030504040204" pitchFamily="34" charset="0"/>
                <a:ea typeface="ヒラギノ角ゴ Pro W3" pitchFamily="8" charset="-128"/>
              </a:rPr>
              <a:t>Aligned to Content Standards</a:t>
            </a:r>
          </a:p>
        </p:txBody>
      </p:sp>
      <p:sp>
        <p:nvSpPr>
          <p:cNvPr id="92168" name="Rectangle 1"/>
          <p:cNvSpPr>
            <a:spLocks noChangeArrowheads="1"/>
          </p:cNvSpPr>
          <p:nvPr/>
        </p:nvSpPr>
        <p:spPr bwMode="auto">
          <a:xfrm>
            <a:off x="4267201" y="4987835"/>
            <a:ext cx="693737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000" dirty="0">
                <a:solidFill>
                  <a:srgbClr val="000000"/>
                </a:solidFill>
                <a:latin typeface="Tahoma" panose="020B0604030504040204" pitchFamily="34" charset="0"/>
                <a:ea typeface="ヒラギノ角ゴ Pro W3" pitchFamily="8" charset="-128"/>
              </a:rPr>
              <a:t>Classroom Assessment Practices</a:t>
            </a:r>
          </a:p>
          <a:p>
            <a:pPr algn="ctr" eaLnBrk="1" hangingPunct="1"/>
            <a:r>
              <a:rPr lang="en-US" altLang="en-US" sz="2000" dirty="0">
                <a:solidFill>
                  <a:srgbClr val="000000"/>
                </a:solidFill>
                <a:latin typeface="Tahoma" panose="020B0604030504040204" pitchFamily="34" charset="0"/>
                <a:ea typeface="ヒラギノ角ゴ Pro W3" pitchFamily="8" charset="-128"/>
              </a:rPr>
              <a:t>Formative – Assessment </a:t>
            </a:r>
            <a:r>
              <a:rPr lang="en-US" altLang="en-US" sz="2000" b="1" dirty="0">
                <a:solidFill>
                  <a:srgbClr val="000000"/>
                </a:solidFill>
                <a:latin typeface="Tahoma" panose="020B0604030504040204" pitchFamily="34" charset="0"/>
                <a:ea typeface="ヒラギノ角ゴ Pro W3" pitchFamily="8" charset="-128"/>
              </a:rPr>
              <a:t>for </a:t>
            </a:r>
            <a:r>
              <a:rPr lang="en-US" altLang="en-US" sz="2000" dirty="0">
                <a:solidFill>
                  <a:srgbClr val="000000"/>
                </a:solidFill>
                <a:latin typeface="Tahoma" panose="020B0604030504040204" pitchFamily="34" charset="0"/>
                <a:ea typeface="ヒラギノ角ゴ Pro W3" pitchFamily="8" charset="-128"/>
              </a:rPr>
              <a:t>Learning</a:t>
            </a:r>
          </a:p>
          <a:p>
            <a:pPr algn="ctr" eaLnBrk="1" hangingPunct="1"/>
            <a:r>
              <a:rPr lang="en-US" altLang="en-US" sz="2000" dirty="0">
                <a:solidFill>
                  <a:srgbClr val="000000"/>
                </a:solidFill>
                <a:latin typeface="Tahoma" panose="020B0604030504040204" pitchFamily="34" charset="0"/>
                <a:ea typeface="ヒラギノ角ゴ Pro W3" pitchFamily="8" charset="-128"/>
              </a:rPr>
              <a:t>Did the student learn what I </a:t>
            </a:r>
            <a:r>
              <a:rPr lang="en-US" altLang="en-US" sz="2000" i="1" dirty="0">
                <a:solidFill>
                  <a:srgbClr val="000000"/>
                </a:solidFill>
                <a:latin typeface="Tahoma" panose="020B0604030504040204" pitchFamily="34" charset="0"/>
                <a:ea typeface="ヒラギノ角ゴ Pro W3" pitchFamily="8" charset="-128"/>
              </a:rPr>
              <a:t>just</a:t>
            </a:r>
            <a:r>
              <a:rPr lang="en-US" altLang="en-US" sz="2000" dirty="0">
                <a:solidFill>
                  <a:srgbClr val="000000"/>
                </a:solidFill>
                <a:latin typeface="Tahoma" panose="020B0604030504040204" pitchFamily="34" charset="0"/>
                <a:ea typeface="ヒラギノ角ゴ Pro W3" pitchFamily="8" charset="-128"/>
              </a:rPr>
              <a:t> taught them?</a:t>
            </a:r>
            <a:endParaRPr lang="en-US" altLang="en-US" sz="2000" b="1" dirty="0">
              <a:solidFill>
                <a:srgbClr val="000000"/>
              </a:solidFill>
              <a:latin typeface="Tahoma" panose="020B0604030504040204" pitchFamily="34" charset="0"/>
              <a:ea typeface="ヒラギノ角ゴ Pro W3" pitchFamily="8" charset="-128"/>
            </a:endParaRPr>
          </a:p>
          <a:p>
            <a:pPr algn="ctr" eaLnBrk="1" hangingPunct="1"/>
            <a:r>
              <a:rPr lang="en-US" altLang="en-US" sz="2000" dirty="0">
                <a:solidFill>
                  <a:srgbClr val="000000"/>
                </a:solidFill>
                <a:latin typeface="Tahoma" panose="020B0604030504040204" pitchFamily="34" charset="0"/>
                <a:ea typeface="ヒラギノ角ゴ Pro W3" pitchFamily="8" charset="-128"/>
              </a:rPr>
              <a:t>Teacher - How might I adjust my instructional strategies?</a:t>
            </a:r>
          </a:p>
          <a:p>
            <a:pPr algn="ctr" eaLnBrk="1" hangingPunct="1"/>
            <a:r>
              <a:rPr lang="en-US" altLang="en-US" sz="2000" dirty="0">
                <a:solidFill>
                  <a:srgbClr val="000000"/>
                </a:solidFill>
                <a:latin typeface="Tahoma" panose="020B0604030504040204" pitchFamily="34" charset="0"/>
                <a:ea typeface="ヒラギノ角ゴ Pro W3" pitchFamily="8" charset="-128"/>
              </a:rPr>
              <a:t>Student – How might I adjust my learning strategies?</a:t>
            </a:r>
          </a:p>
        </p:txBody>
      </p:sp>
    </p:spTree>
    <p:extLst>
      <p:ext uri="{BB962C8B-B14F-4D97-AF65-F5344CB8AC3E}">
        <p14:creationId xmlns:p14="http://schemas.microsoft.com/office/powerpoint/2010/main" val="422537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A532B-CE1C-8F4A-8B82-DE96AEBC5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+mn-lt"/>
              </a:rPr>
              <a:t>Let’s go back to the very beginning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5B1AA-A3E9-1845-A556-DABC2EC45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/>
          </a:p>
          <a:p>
            <a:pPr marL="0" indent="0">
              <a:buNone/>
            </a:pPr>
            <a:r>
              <a:rPr lang="en-US" sz="3600" dirty="0"/>
              <a:t>Like the very, very beginning</a:t>
            </a:r>
          </a:p>
          <a:p>
            <a:endParaRPr lang="en-US" sz="3600" dirty="0"/>
          </a:p>
          <a:p>
            <a:pPr marL="0" indent="0">
              <a:buNone/>
            </a:pPr>
            <a:r>
              <a:rPr lang="en-US" sz="3600" dirty="0"/>
              <a:t>Meaning working backward from what we ultimately want to achieve</a:t>
            </a:r>
          </a:p>
          <a:p>
            <a:endParaRPr lang="en-US" sz="3600" dirty="0"/>
          </a:p>
          <a:p>
            <a:pPr marL="0" indent="0">
              <a:buNone/>
            </a:pPr>
            <a:r>
              <a:rPr lang="en-US" sz="3600" dirty="0"/>
              <a:t>Which means developing a theory of action</a:t>
            </a:r>
          </a:p>
        </p:txBody>
      </p:sp>
    </p:spTree>
    <p:extLst>
      <p:ext uri="{BB962C8B-B14F-4D97-AF65-F5344CB8AC3E}">
        <p14:creationId xmlns:p14="http://schemas.microsoft.com/office/powerpoint/2010/main" val="1410923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98D4EEAD-80E0-8A4E-A5AC-FD3FB9DF4F69}"/>
              </a:ext>
            </a:extLst>
          </p:cNvPr>
          <p:cNvGrpSpPr/>
          <p:nvPr/>
        </p:nvGrpSpPr>
        <p:grpSpPr>
          <a:xfrm>
            <a:off x="640080" y="2057400"/>
            <a:ext cx="10908792" cy="2743200"/>
            <a:chOff x="640080" y="2194560"/>
            <a:chExt cx="10908792" cy="2743200"/>
          </a:xfrm>
        </p:grpSpPr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8FC252D5-4EA6-FC4B-BA6D-1EAA5E0B0225}"/>
                </a:ext>
              </a:extLst>
            </p:cNvPr>
            <p:cNvSpPr/>
            <p:nvPr/>
          </p:nvSpPr>
          <p:spPr>
            <a:xfrm>
              <a:off x="9354312" y="2651760"/>
              <a:ext cx="2194560" cy="1828800"/>
            </a:xfrm>
            <a:prstGeom prst="roundRect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Desired</a:t>
              </a:r>
            </a:p>
            <a:p>
              <a:pPr algn="ctr"/>
              <a:r>
                <a:rPr lang="en-US" sz="4000" dirty="0"/>
                <a:t>State</a:t>
              </a:r>
            </a:p>
          </p:txBody>
        </p:sp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18DC1D82-F539-E440-8CF3-2B700925E0E5}"/>
                </a:ext>
              </a:extLst>
            </p:cNvPr>
            <p:cNvSpPr/>
            <p:nvPr/>
          </p:nvSpPr>
          <p:spPr>
            <a:xfrm>
              <a:off x="640080" y="2651760"/>
              <a:ext cx="2194560" cy="1828800"/>
            </a:xfrm>
            <a:prstGeom prst="roundRect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Current</a:t>
              </a:r>
            </a:p>
            <a:p>
              <a:pPr algn="ctr"/>
              <a:r>
                <a:rPr lang="en-US" sz="4000" dirty="0"/>
                <a:t>State</a:t>
              </a:r>
            </a:p>
          </p:txBody>
        </p:sp>
        <p:sp>
          <p:nvSpPr>
            <p:cNvPr id="9" name="Cloud 8">
              <a:extLst>
                <a:ext uri="{FF2B5EF4-FFF2-40B4-BE49-F238E27FC236}">
                  <a16:creationId xmlns:a16="http://schemas.microsoft.com/office/drawing/2014/main" id="{310F5548-7731-BA46-95E2-B0F3079C1C79}"/>
                </a:ext>
              </a:extLst>
            </p:cNvPr>
            <p:cNvSpPr/>
            <p:nvPr/>
          </p:nvSpPr>
          <p:spPr>
            <a:xfrm>
              <a:off x="3939540" y="2194560"/>
              <a:ext cx="4389120" cy="2743200"/>
            </a:xfrm>
            <a:prstGeom prst="cloud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4800" b="1" dirty="0">
                  <a:ln>
                    <a:solidFill>
                      <a:schemeClr val="bg1"/>
                    </a:solidFill>
                  </a:ln>
                  <a:solidFill>
                    <a:srgbClr val="0070C0"/>
                  </a:solidFill>
                </a:rPr>
                <a:t>Assessment!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F92CEFC8-D87E-D84F-9497-443E33A8386D}"/>
                </a:ext>
              </a:extLst>
            </p:cNvPr>
            <p:cNvCxnSpPr>
              <a:stCxn id="6" idx="3"/>
              <a:endCxn id="9" idx="2"/>
            </p:cNvCxnSpPr>
            <p:nvPr/>
          </p:nvCxnSpPr>
          <p:spPr>
            <a:xfrm>
              <a:off x="2834640" y="3566160"/>
              <a:ext cx="1118514" cy="0"/>
            </a:xfrm>
            <a:prstGeom prst="straightConnector1">
              <a:avLst/>
            </a:prstGeom>
            <a:ln w="317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E27C9ADA-22AD-9544-916B-2E8F39D14C9D}"/>
                </a:ext>
              </a:extLst>
            </p:cNvPr>
            <p:cNvCxnSpPr>
              <a:cxnSpLocks/>
              <a:stCxn id="9" idx="0"/>
              <a:endCxn id="5" idx="1"/>
            </p:cNvCxnSpPr>
            <p:nvPr/>
          </p:nvCxnSpPr>
          <p:spPr>
            <a:xfrm>
              <a:off x="8325002" y="3566160"/>
              <a:ext cx="1029310" cy="0"/>
            </a:xfrm>
            <a:prstGeom prst="straightConnector1">
              <a:avLst/>
            </a:prstGeom>
            <a:ln w="317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30506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98D4EEAD-80E0-8A4E-A5AC-FD3FB9DF4F69}"/>
              </a:ext>
            </a:extLst>
          </p:cNvPr>
          <p:cNvGrpSpPr/>
          <p:nvPr/>
        </p:nvGrpSpPr>
        <p:grpSpPr>
          <a:xfrm>
            <a:off x="640080" y="2057400"/>
            <a:ext cx="10908792" cy="2743200"/>
            <a:chOff x="640080" y="2194560"/>
            <a:chExt cx="10908792" cy="2743200"/>
          </a:xfrm>
        </p:grpSpPr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8FC252D5-4EA6-FC4B-BA6D-1EAA5E0B0225}"/>
                </a:ext>
              </a:extLst>
            </p:cNvPr>
            <p:cNvSpPr/>
            <p:nvPr/>
          </p:nvSpPr>
          <p:spPr>
            <a:xfrm>
              <a:off x="9354312" y="2651760"/>
              <a:ext cx="2194560" cy="1828800"/>
            </a:xfrm>
            <a:prstGeom prst="roundRect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Desired</a:t>
              </a:r>
            </a:p>
            <a:p>
              <a:pPr algn="ctr"/>
              <a:r>
                <a:rPr lang="en-US" sz="4000" dirty="0"/>
                <a:t>State</a:t>
              </a:r>
            </a:p>
          </p:txBody>
        </p:sp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18DC1D82-F539-E440-8CF3-2B700925E0E5}"/>
                </a:ext>
              </a:extLst>
            </p:cNvPr>
            <p:cNvSpPr/>
            <p:nvPr/>
          </p:nvSpPr>
          <p:spPr>
            <a:xfrm>
              <a:off x="640080" y="2651760"/>
              <a:ext cx="2194560" cy="1828800"/>
            </a:xfrm>
            <a:prstGeom prst="roundRect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Current</a:t>
              </a:r>
            </a:p>
            <a:p>
              <a:pPr algn="ctr"/>
              <a:r>
                <a:rPr lang="en-US" sz="4000" dirty="0"/>
                <a:t>State</a:t>
              </a:r>
            </a:p>
          </p:txBody>
        </p:sp>
        <p:sp>
          <p:nvSpPr>
            <p:cNvPr id="9" name="Cloud 8">
              <a:extLst>
                <a:ext uri="{FF2B5EF4-FFF2-40B4-BE49-F238E27FC236}">
                  <a16:creationId xmlns:a16="http://schemas.microsoft.com/office/drawing/2014/main" id="{310F5548-7731-BA46-95E2-B0F3079C1C79}"/>
                </a:ext>
              </a:extLst>
            </p:cNvPr>
            <p:cNvSpPr/>
            <p:nvPr/>
          </p:nvSpPr>
          <p:spPr>
            <a:xfrm>
              <a:off x="3939540" y="2194560"/>
              <a:ext cx="4389120" cy="2743200"/>
            </a:xfrm>
            <a:prstGeom prst="cloud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4800" b="1" dirty="0">
                  <a:ln>
                    <a:solidFill>
                      <a:schemeClr val="bg1"/>
                    </a:solidFill>
                  </a:ln>
                  <a:solidFill>
                    <a:srgbClr val="0070C0"/>
                  </a:solidFill>
                </a:rPr>
                <a:t>Assessment!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F92CEFC8-D87E-D84F-9497-443E33A8386D}"/>
                </a:ext>
              </a:extLst>
            </p:cNvPr>
            <p:cNvCxnSpPr>
              <a:stCxn id="6" idx="3"/>
              <a:endCxn id="9" idx="2"/>
            </p:cNvCxnSpPr>
            <p:nvPr/>
          </p:nvCxnSpPr>
          <p:spPr>
            <a:xfrm>
              <a:off x="2834640" y="3566160"/>
              <a:ext cx="1118514" cy="0"/>
            </a:xfrm>
            <a:prstGeom prst="straightConnector1">
              <a:avLst/>
            </a:prstGeom>
            <a:ln w="317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E27C9ADA-22AD-9544-916B-2E8F39D14C9D}"/>
                </a:ext>
              </a:extLst>
            </p:cNvPr>
            <p:cNvCxnSpPr>
              <a:cxnSpLocks/>
              <a:stCxn id="9" idx="0"/>
              <a:endCxn id="5" idx="1"/>
            </p:cNvCxnSpPr>
            <p:nvPr/>
          </p:nvCxnSpPr>
          <p:spPr>
            <a:xfrm>
              <a:off x="8325002" y="3566160"/>
              <a:ext cx="1029310" cy="0"/>
            </a:xfrm>
            <a:prstGeom prst="straightConnector1">
              <a:avLst/>
            </a:prstGeom>
            <a:ln w="317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CA247FDD-2C10-E947-A0FE-4F401DEF2BB3}"/>
              </a:ext>
            </a:extLst>
          </p:cNvPr>
          <p:cNvSpPr/>
          <p:nvPr/>
        </p:nvSpPr>
        <p:spPr>
          <a:xfrm>
            <a:off x="640081" y="671746"/>
            <a:ext cx="1090879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C00000"/>
                </a:solidFill>
              </a:rPr>
              <a:t>This. Is. Not. A. Helpful. Theory. Of. Action.</a:t>
            </a:r>
          </a:p>
        </p:txBody>
      </p:sp>
    </p:spTree>
    <p:extLst>
      <p:ext uri="{BB962C8B-B14F-4D97-AF65-F5344CB8AC3E}">
        <p14:creationId xmlns:p14="http://schemas.microsoft.com/office/powerpoint/2010/main" val="1226900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98D4EEAD-80E0-8A4E-A5AC-FD3FB9DF4F69}"/>
              </a:ext>
            </a:extLst>
          </p:cNvPr>
          <p:cNvGrpSpPr/>
          <p:nvPr/>
        </p:nvGrpSpPr>
        <p:grpSpPr>
          <a:xfrm>
            <a:off x="640080" y="2057400"/>
            <a:ext cx="10908792" cy="2743200"/>
            <a:chOff x="640080" y="2194560"/>
            <a:chExt cx="10908792" cy="2743200"/>
          </a:xfrm>
        </p:grpSpPr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8FC252D5-4EA6-FC4B-BA6D-1EAA5E0B0225}"/>
                </a:ext>
              </a:extLst>
            </p:cNvPr>
            <p:cNvSpPr/>
            <p:nvPr/>
          </p:nvSpPr>
          <p:spPr>
            <a:xfrm>
              <a:off x="9354312" y="2651760"/>
              <a:ext cx="2194560" cy="1828800"/>
            </a:xfrm>
            <a:prstGeom prst="roundRect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Desired</a:t>
              </a:r>
            </a:p>
            <a:p>
              <a:pPr algn="ctr"/>
              <a:r>
                <a:rPr lang="en-US" sz="4000" dirty="0"/>
                <a:t>State</a:t>
              </a:r>
            </a:p>
          </p:txBody>
        </p:sp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18DC1D82-F539-E440-8CF3-2B700925E0E5}"/>
                </a:ext>
              </a:extLst>
            </p:cNvPr>
            <p:cNvSpPr/>
            <p:nvPr/>
          </p:nvSpPr>
          <p:spPr>
            <a:xfrm>
              <a:off x="640080" y="2651760"/>
              <a:ext cx="2194560" cy="1828800"/>
            </a:xfrm>
            <a:prstGeom prst="roundRect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Current</a:t>
              </a:r>
            </a:p>
            <a:p>
              <a:pPr algn="ctr"/>
              <a:r>
                <a:rPr lang="en-US" sz="4000" dirty="0"/>
                <a:t>State</a:t>
              </a:r>
            </a:p>
          </p:txBody>
        </p:sp>
        <p:sp>
          <p:nvSpPr>
            <p:cNvPr id="9" name="Cloud 8">
              <a:extLst>
                <a:ext uri="{FF2B5EF4-FFF2-40B4-BE49-F238E27FC236}">
                  <a16:creationId xmlns:a16="http://schemas.microsoft.com/office/drawing/2014/main" id="{310F5548-7731-BA46-95E2-B0F3079C1C79}"/>
                </a:ext>
              </a:extLst>
            </p:cNvPr>
            <p:cNvSpPr/>
            <p:nvPr/>
          </p:nvSpPr>
          <p:spPr>
            <a:xfrm>
              <a:off x="3939540" y="2194560"/>
              <a:ext cx="4389120" cy="2743200"/>
            </a:xfrm>
            <a:prstGeom prst="cloud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4800" b="1" dirty="0">
                  <a:ln>
                    <a:solidFill>
                      <a:schemeClr val="bg1"/>
                    </a:solidFill>
                  </a:ln>
                  <a:solidFill>
                    <a:srgbClr val="0070C0"/>
                  </a:solidFill>
                </a:rPr>
                <a:t>Assessment!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F92CEFC8-D87E-D84F-9497-443E33A8386D}"/>
                </a:ext>
              </a:extLst>
            </p:cNvPr>
            <p:cNvCxnSpPr>
              <a:stCxn id="6" idx="3"/>
              <a:endCxn id="9" idx="2"/>
            </p:cNvCxnSpPr>
            <p:nvPr/>
          </p:nvCxnSpPr>
          <p:spPr>
            <a:xfrm>
              <a:off x="2834640" y="3566160"/>
              <a:ext cx="1118514" cy="0"/>
            </a:xfrm>
            <a:prstGeom prst="straightConnector1">
              <a:avLst/>
            </a:prstGeom>
            <a:ln w="317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E27C9ADA-22AD-9544-916B-2E8F39D14C9D}"/>
                </a:ext>
              </a:extLst>
            </p:cNvPr>
            <p:cNvCxnSpPr>
              <a:cxnSpLocks/>
              <a:stCxn id="9" idx="0"/>
              <a:endCxn id="5" idx="1"/>
            </p:cNvCxnSpPr>
            <p:nvPr/>
          </p:nvCxnSpPr>
          <p:spPr>
            <a:xfrm>
              <a:off x="8325002" y="3566160"/>
              <a:ext cx="1029310" cy="0"/>
            </a:xfrm>
            <a:prstGeom prst="straightConnector1">
              <a:avLst/>
            </a:prstGeom>
            <a:ln w="317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CA247FDD-2C10-E947-A0FE-4F401DEF2BB3}"/>
              </a:ext>
            </a:extLst>
          </p:cNvPr>
          <p:cNvSpPr/>
          <p:nvPr/>
        </p:nvSpPr>
        <p:spPr>
          <a:xfrm>
            <a:off x="640081" y="671746"/>
            <a:ext cx="1090879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C00000"/>
                </a:solidFill>
              </a:rPr>
              <a:t>This. Is. Not. A. Helpful. Theory. Of. Action.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915FC9-5DC9-654D-AA85-6222A1D3C980}"/>
              </a:ext>
            </a:extLst>
          </p:cNvPr>
          <p:cNvSpPr/>
          <p:nvPr/>
        </p:nvSpPr>
        <p:spPr>
          <a:xfrm>
            <a:off x="640081" y="5359493"/>
            <a:ext cx="1090879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C00000"/>
                </a:solidFill>
              </a:rPr>
              <a:t>But it is a common theory of action</a:t>
            </a:r>
          </a:p>
        </p:txBody>
      </p:sp>
    </p:spTree>
    <p:extLst>
      <p:ext uri="{BB962C8B-B14F-4D97-AF65-F5344CB8AC3E}">
        <p14:creationId xmlns:p14="http://schemas.microsoft.com/office/powerpoint/2010/main" val="645734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98D4EEAD-80E0-8A4E-A5AC-FD3FB9DF4F69}"/>
              </a:ext>
            </a:extLst>
          </p:cNvPr>
          <p:cNvGrpSpPr/>
          <p:nvPr/>
        </p:nvGrpSpPr>
        <p:grpSpPr>
          <a:xfrm>
            <a:off x="640080" y="2057400"/>
            <a:ext cx="10908792" cy="2743200"/>
            <a:chOff x="640080" y="2194560"/>
            <a:chExt cx="10908792" cy="2743200"/>
          </a:xfrm>
        </p:grpSpPr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8FC252D5-4EA6-FC4B-BA6D-1EAA5E0B0225}"/>
                </a:ext>
              </a:extLst>
            </p:cNvPr>
            <p:cNvSpPr/>
            <p:nvPr/>
          </p:nvSpPr>
          <p:spPr>
            <a:xfrm>
              <a:off x="9354312" y="2651760"/>
              <a:ext cx="2194560" cy="1828800"/>
            </a:xfrm>
            <a:prstGeom prst="roundRect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Desired</a:t>
              </a:r>
            </a:p>
            <a:p>
              <a:pPr algn="ctr"/>
              <a:r>
                <a:rPr lang="en-US" sz="4000" dirty="0"/>
                <a:t>State</a:t>
              </a:r>
            </a:p>
          </p:txBody>
        </p:sp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18DC1D82-F539-E440-8CF3-2B700925E0E5}"/>
                </a:ext>
              </a:extLst>
            </p:cNvPr>
            <p:cNvSpPr/>
            <p:nvPr/>
          </p:nvSpPr>
          <p:spPr>
            <a:xfrm>
              <a:off x="640080" y="2651760"/>
              <a:ext cx="2194560" cy="1828800"/>
            </a:xfrm>
            <a:prstGeom prst="roundRect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Current</a:t>
              </a:r>
            </a:p>
            <a:p>
              <a:pPr algn="ctr"/>
              <a:r>
                <a:rPr lang="en-US" sz="4000" dirty="0"/>
                <a:t>State</a:t>
              </a:r>
            </a:p>
          </p:txBody>
        </p:sp>
        <p:sp>
          <p:nvSpPr>
            <p:cNvPr id="9" name="Cloud 8">
              <a:extLst>
                <a:ext uri="{FF2B5EF4-FFF2-40B4-BE49-F238E27FC236}">
                  <a16:creationId xmlns:a16="http://schemas.microsoft.com/office/drawing/2014/main" id="{310F5548-7731-BA46-95E2-B0F3079C1C79}"/>
                </a:ext>
              </a:extLst>
            </p:cNvPr>
            <p:cNvSpPr/>
            <p:nvPr/>
          </p:nvSpPr>
          <p:spPr>
            <a:xfrm>
              <a:off x="3939540" y="2194560"/>
              <a:ext cx="4389120" cy="2743200"/>
            </a:xfrm>
            <a:prstGeom prst="cloud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4800" b="1" dirty="0">
                  <a:ln>
                    <a:solidFill>
                      <a:schemeClr val="bg1"/>
                    </a:solidFill>
                  </a:ln>
                  <a:solidFill>
                    <a:srgbClr val="0070C0"/>
                  </a:solidFill>
                </a:rPr>
                <a:t>Assessment!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F92CEFC8-D87E-D84F-9497-443E33A8386D}"/>
                </a:ext>
              </a:extLst>
            </p:cNvPr>
            <p:cNvCxnSpPr>
              <a:stCxn id="6" idx="3"/>
              <a:endCxn id="9" idx="2"/>
            </p:cNvCxnSpPr>
            <p:nvPr/>
          </p:nvCxnSpPr>
          <p:spPr>
            <a:xfrm>
              <a:off x="2834640" y="3566160"/>
              <a:ext cx="1118514" cy="0"/>
            </a:xfrm>
            <a:prstGeom prst="straightConnector1">
              <a:avLst/>
            </a:prstGeom>
            <a:ln w="317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E27C9ADA-22AD-9544-916B-2E8F39D14C9D}"/>
                </a:ext>
              </a:extLst>
            </p:cNvPr>
            <p:cNvCxnSpPr>
              <a:cxnSpLocks/>
              <a:stCxn id="9" idx="0"/>
              <a:endCxn id="5" idx="1"/>
            </p:cNvCxnSpPr>
            <p:nvPr/>
          </p:nvCxnSpPr>
          <p:spPr>
            <a:xfrm>
              <a:off x="8325002" y="3566160"/>
              <a:ext cx="1029310" cy="0"/>
            </a:xfrm>
            <a:prstGeom prst="straightConnector1">
              <a:avLst/>
            </a:prstGeom>
            <a:ln w="317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CA247FDD-2C10-E947-A0FE-4F401DEF2BB3}"/>
              </a:ext>
            </a:extLst>
          </p:cNvPr>
          <p:cNvSpPr/>
          <p:nvPr/>
        </p:nvSpPr>
        <p:spPr>
          <a:xfrm>
            <a:off x="640081" y="671746"/>
            <a:ext cx="1090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</a:rPr>
              <a:t>Think About the Theory of Action Implicit in NCLB</a:t>
            </a:r>
          </a:p>
        </p:txBody>
      </p:sp>
    </p:spTree>
    <p:extLst>
      <p:ext uri="{BB962C8B-B14F-4D97-AF65-F5344CB8AC3E}">
        <p14:creationId xmlns:p14="http://schemas.microsoft.com/office/powerpoint/2010/main" val="2191571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98D4EEAD-80E0-8A4E-A5AC-FD3FB9DF4F69}"/>
              </a:ext>
            </a:extLst>
          </p:cNvPr>
          <p:cNvGrpSpPr/>
          <p:nvPr/>
        </p:nvGrpSpPr>
        <p:grpSpPr>
          <a:xfrm>
            <a:off x="640080" y="2057400"/>
            <a:ext cx="10908792" cy="2743200"/>
            <a:chOff x="640080" y="2194560"/>
            <a:chExt cx="10908792" cy="2743200"/>
          </a:xfrm>
        </p:grpSpPr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8FC252D5-4EA6-FC4B-BA6D-1EAA5E0B0225}"/>
                </a:ext>
              </a:extLst>
            </p:cNvPr>
            <p:cNvSpPr/>
            <p:nvPr/>
          </p:nvSpPr>
          <p:spPr>
            <a:xfrm>
              <a:off x="9262872" y="2651760"/>
              <a:ext cx="2286000" cy="1828800"/>
            </a:xfrm>
            <a:prstGeom prst="roundRect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100% proficiency by 2014</a:t>
              </a:r>
            </a:p>
          </p:txBody>
        </p:sp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18DC1D82-F539-E440-8CF3-2B700925E0E5}"/>
                </a:ext>
              </a:extLst>
            </p:cNvPr>
            <p:cNvSpPr/>
            <p:nvPr/>
          </p:nvSpPr>
          <p:spPr>
            <a:xfrm>
              <a:off x="640080" y="2651760"/>
              <a:ext cx="2286000" cy="1828800"/>
            </a:xfrm>
            <a:prstGeom prst="roundRect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Poor proficiency rates, particularly for disadvantaged students</a:t>
              </a:r>
            </a:p>
          </p:txBody>
        </p:sp>
        <p:sp>
          <p:nvSpPr>
            <p:cNvPr id="9" name="Cloud 8">
              <a:extLst>
                <a:ext uri="{FF2B5EF4-FFF2-40B4-BE49-F238E27FC236}">
                  <a16:creationId xmlns:a16="http://schemas.microsoft.com/office/drawing/2014/main" id="{310F5548-7731-BA46-95E2-B0F3079C1C79}"/>
                </a:ext>
              </a:extLst>
            </p:cNvPr>
            <p:cNvSpPr/>
            <p:nvPr/>
          </p:nvSpPr>
          <p:spPr>
            <a:xfrm>
              <a:off x="3939540" y="2194560"/>
              <a:ext cx="4389120" cy="2743200"/>
            </a:xfrm>
            <a:prstGeom prst="cloud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4800" b="1" dirty="0">
                  <a:ln>
                    <a:solidFill>
                      <a:schemeClr val="bg1"/>
                    </a:solidFill>
                  </a:ln>
                  <a:solidFill>
                    <a:srgbClr val="0070C0"/>
                  </a:solidFill>
                </a:rPr>
                <a:t>Assessment!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F92CEFC8-D87E-D84F-9497-443E33A8386D}"/>
                </a:ext>
              </a:extLst>
            </p:cNvPr>
            <p:cNvCxnSpPr>
              <a:cxnSpLocks/>
              <a:stCxn id="6" idx="3"/>
              <a:endCxn id="9" idx="2"/>
            </p:cNvCxnSpPr>
            <p:nvPr/>
          </p:nvCxnSpPr>
          <p:spPr>
            <a:xfrm>
              <a:off x="2926080" y="3566160"/>
              <a:ext cx="1027074" cy="0"/>
            </a:xfrm>
            <a:prstGeom prst="straightConnector1">
              <a:avLst/>
            </a:prstGeom>
            <a:ln w="317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E27C9ADA-22AD-9544-916B-2E8F39D14C9D}"/>
                </a:ext>
              </a:extLst>
            </p:cNvPr>
            <p:cNvCxnSpPr>
              <a:cxnSpLocks/>
              <a:stCxn id="9" idx="0"/>
              <a:endCxn id="5" idx="1"/>
            </p:cNvCxnSpPr>
            <p:nvPr/>
          </p:nvCxnSpPr>
          <p:spPr>
            <a:xfrm>
              <a:off x="8325002" y="3566160"/>
              <a:ext cx="937870" cy="0"/>
            </a:xfrm>
            <a:prstGeom prst="straightConnector1">
              <a:avLst/>
            </a:prstGeom>
            <a:ln w="317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CA247FDD-2C10-E947-A0FE-4F401DEF2BB3}"/>
              </a:ext>
            </a:extLst>
          </p:cNvPr>
          <p:cNvSpPr/>
          <p:nvPr/>
        </p:nvSpPr>
        <p:spPr>
          <a:xfrm>
            <a:off x="640081" y="671746"/>
            <a:ext cx="1090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</a:rPr>
              <a:t>Think About the Theory of Action Implicit in NCLB</a:t>
            </a:r>
          </a:p>
        </p:txBody>
      </p:sp>
    </p:spTree>
    <p:extLst>
      <p:ext uri="{BB962C8B-B14F-4D97-AF65-F5344CB8AC3E}">
        <p14:creationId xmlns:p14="http://schemas.microsoft.com/office/powerpoint/2010/main" val="1036379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98D4EEAD-80E0-8A4E-A5AC-FD3FB9DF4F69}"/>
              </a:ext>
            </a:extLst>
          </p:cNvPr>
          <p:cNvGrpSpPr/>
          <p:nvPr/>
        </p:nvGrpSpPr>
        <p:grpSpPr>
          <a:xfrm>
            <a:off x="640080" y="2057400"/>
            <a:ext cx="10908792" cy="2743200"/>
            <a:chOff x="640080" y="2194560"/>
            <a:chExt cx="10908792" cy="2743200"/>
          </a:xfrm>
        </p:grpSpPr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8FC252D5-4EA6-FC4B-BA6D-1EAA5E0B0225}"/>
                </a:ext>
              </a:extLst>
            </p:cNvPr>
            <p:cNvSpPr/>
            <p:nvPr/>
          </p:nvSpPr>
          <p:spPr>
            <a:xfrm>
              <a:off x="9262872" y="2651760"/>
              <a:ext cx="2286000" cy="1828800"/>
            </a:xfrm>
            <a:prstGeom prst="roundRect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100% proficiency by 2014</a:t>
              </a:r>
            </a:p>
          </p:txBody>
        </p:sp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18DC1D82-F539-E440-8CF3-2B700925E0E5}"/>
                </a:ext>
              </a:extLst>
            </p:cNvPr>
            <p:cNvSpPr/>
            <p:nvPr/>
          </p:nvSpPr>
          <p:spPr>
            <a:xfrm>
              <a:off x="640080" y="2651760"/>
              <a:ext cx="2286000" cy="1828800"/>
            </a:xfrm>
            <a:prstGeom prst="roundRect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Poor proficiency rates, particularly for disadvantaged students</a:t>
              </a:r>
            </a:p>
          </p:txBody>
        </p:sp>
        <p:sp>
          <p:nvSpPr>
            <p:cNvPr id="9" name="Cloud 8">
              <a:extLst>
                <a:ext uri="{FF2B5EF4-FFF2-40B4-BE49-F238E27FC236}">
                  <a16:creationId xmlns:a16="http://schemas.microsoft.com/office/drawing/2014/main" id="{310F5548-7731-BA46-95E2-B0F3079C1C79}"/>
                </a:ext>
              </a:extLst>
            </p:cNvPr>
            <p:cNvSpPr/>
            <p:nvPr/>
          </p:nvSpPr>
          <p:spPr>
            <a:xfrm>
              <a:off x="3939540" y="2194560"/>
              <a:ext cx="4389120" cy="2743200"/>
            </a:xfrm>
            <a:prstGeom prst="cloud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4800" b="1" dirty="0">
                  <a:ln>
                    <a:solidFill>
                      <a:schemeClr val="bg1"/>
                    </a:solidFill>
                  </a:ln>
                  <a:solidFill>
                    <a:srgbClr val="0070C0"/>
                  </a:solidFill>
                </a:rPr>
                <a:t>    Assessment!</a:t>
              </a:r>
              <a:endParaRPr lang="en-US" b="1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</a:endParaRPr>
            </a:p>
            <a:p>
              <a:pPr algn="ctr"/>
              <a:endParaRPr lang="en-US" sz="4800" b="1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</a:endParaRP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F92CEFC8-D87E-D84F-9497-443E33A8386D}"/>
                </a:ext>
              </a:extLst>
            </p:cNvPr>
            <p:cNvCxnSpPr>
              <a:cxnSpLocks/>
              <a:stCxn id="6" idx="3"/>
              <a:endCxn id="9" idx="2"/>
            </p:cNvCxnSpPr>
            <p:nvPr/>
          </p:nvCxnSpPr>
          <p:spPr>
            <a:xfrm>
              <a:off x="2926080" y="3566160"/>
              <a:ext cx="1027074" cy="0"/>
            </a:xfrm>
            <a:prstGeom prst="straightConnector1">
              <a:avLst/>
            </a:prstGeom>
            <a:ln w="317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E27C9ADA-22AD-9544-916B-2E8F39D14C9D}"/>
                </a:ext>
              </a:extLst>
            </p:cNvPr>
            <p:cNvCxnSpPr>
              <a:cxnSpLocks/>
              <a:stCxn id="9" idx="0"/>
              <a:endCxn id="5" idx="1"/>
            </p:cNvCxnSpPr>
            <p:nvPr/>
          </p:nvCxnSpPr>
          <p:spPr>
            <a:xfrm>
              <a:off x="8325002" y="3566160"/>
              <a:ext cx="937870" cy="0"/>
            </a:xfrm>
            <a:prstGeom prst="straightConnector1">
              <a:avLst/>
            </a:prstGeom>
            <a:ln w="317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CA247FDD-2C10-E947-A0FE-4F401DEF2BB3}"/>
              </a:ext>
            </a:extLst>
          </p:cNvPr>
          <p:cNvSpPr/>
          <p:nvPr/>
        </p:nvSpPr>
        <p:spPr>
          <a:xfrm>
            <a:off x="640081" y="671746"/>
            <a:ext cx="1090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</a:rPr>
              <a:t>Think About the Theory of Action Implicit in NCLB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2BFD538-B449-964D-80F4-A4EE5E3058AD}"/>
              </a:ext>
            </a:extLst>
          </p:cNvPr>
          <p:cNvSpPr/>
          <p:nvPr/>
        </p:nvSpPr>
        <p:spPr>
          <a:xfrm>
            <a:off x="4220810" y="3429000"/>
            <a:ext cx="3747334" cy="3108543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dirty="0">
                <a:ln w="12700">
                  <a:noFill/>
                </a:ln>
                <a:solidFill>
                  <a:srgbClr val="C00000"/>
                </a:solidFill>
              </a:rPr>
              <a:t>Shine a light on the issues, offer choice, transportation, and tutoring, and educators</a:t>
            </a:r>
          </a:p>
          <a:p>
            <a:r>
              <a:rPr lang="en-US" sz="2800" dirty="0">
                <a:ln w="12700">
                  <a:noFill/>
                </a:ln>
                <a:solidFill>
                  <a:srgbClr val="C00000"/>
                </a:solidFill>
              </a:rPr>
              <a:t>will work harder and</a:t>
            </a:r>
          </a:p>
          <a:p>
            <a:r>
              <a:rPr lang="en-US" sz="2800" dirty="0">
                <a:ln w="12700">
                  <a:noFill/>
                </a:ln>
                <a:solidFill>
                  <a:srgbClr val="C00000"/>
                </a:solidFill>
              </a:rPr>
              <a:t>smarter to avoid the</a:t>
            </a:r>
          </a:p>
          <a:p>
            <a:r>
              <a:rPr lang="en-US" sz="2800" dirty="0">
                <a:ln w="12700">
                  <a:noFill/>
                </a:ln>
                <a:solidFill>
                  <a:srgbClr val="C00000"/>
                </a:solidFill>
              </a:rPr>
              <a:t>consequences.</a:t>
            </a:r>
            <a:endParaRPr lang="en-US" sz="2800" dirty="0">
              <a:ln w="12700"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784614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1520</Words>
  <Application>Microsoft Macintosh PowerPoint</Application>
  <PresentationFormat>Widescreen</PresentationFormat>
  <Paragraphs>236</Paragraphs>
  <Slides>29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</vt:lpstr>
      <vt:lpstr>Calibri</vt:lpstr>
      <vt:lpstr>Calibri Light</vt:lpstr>
      <vt:lpstr>Comic Sans MS</vt:lpstr>
      <vt:lpstr>Helvetica</vt:lpstr>
      <vt:lpstr>Tahoma</vt:lpstr>
      <vt:lpstr>Times New Roman</vt:lpstr>
      <vt:lpstr>Verdana</vt:lpstr>
      <vt:lpstr>Office Theme</vt:lpstr>
      <vt:lpstr>What Assessment Can and Cannot Do: All that Glitters Is Not Gold and Sometimes Chaos Can be a Good Thing</vt:lpstr>
      <vt:lpstr>Let’s warm up…</vt:lpstr>
      <vt:lpstr>Let’s go back to the very beginning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Think of a Theory of Action as a Delectable Educational Policy Sandwich</vt:lpstr>
      <vt:lpstr>Think of a Theory of Action as a Delectable Educational Policy Sandwich</vt:lpstr>
      <vt:lpstr>Think of a Theory of Action as a Delectable Educational Policy Sandwich</vt:lpstr>
      <vt:lpstr>Where Does Assessment Fit Into Our Delectable Educational Policy Sandwich?</vt:lpstr>
      <vt:lpstr>Key Questions About Assessment In Our Delectable Educational Policy Sandwich</vt:lpstr>
      <vt:lpstr>Matching Characteristics of Assessment to Needs</vt:lpstr>
      <vt:lpstr>Purposes and Uses of Assessment</vt:lpstr>
      <vt:lpstr>Practicing on a Simple Theory of Action</vt:lpstr>
      <vt:lpstr>Where Does Assessment Fit Into Our Delectable Educational Policy Sandwich?</vt:lpstr>
      <vt:lpstr>Where Does Assessment Fit Into Our Delectable Educational Policy Sandwich?</vt:lpstr>
      <vt:lpstr>Where Does Assessment Fit Into Our Delectable Educational Policy Sandwich?</vt:lpstr>
      <vt:lpstr>Where Does Assessment Fit Into Our Delectable Educational Policy Sandwich?</vt:lpstr>
      <vt:lpstr>Where Does Assessment Fit Into Our Delectable Educational Policy Sandwich?</vt:lpstr>
      <vt:lpstr>Small Groups</vt:lpstr>
      <vt:lpstr>A  Balanced Assessment System</vt:lpstr>
      <vt:lpstr>Assessment of and for Learning</vt:lpstr>
      <vt:lpstr>Assessment for Learning versus Assessment of Learning</vt:lpstr>
      <vt:lpstr>Assessment for Learning versus Assessment of Learning</vt:lpstr>
      <vt:lpstr>Assessment for Learning versus Assessment of Learning</vt:lpstr>
      <vt:lpstr>Comprehensive Balanced Assessment System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Assessment Can and Cannot Do: All that Glitters Is Not Gold and Sometimes Chaos Can be a Good Thing</dc:title>
  <dc:creator>Martineau, Joseph A</dc:creator>
  <cp:lastModifiedBy>Martineau, Joseph A</cp:lastModifiedBy>
  <cp:revision>13</cp:revision>
  <dcterms:created xsi:type="dcterms:W3CDTF">2020-02-10T17:24:22Z</dcterms:created>
  <dcterms:modified xsi:type="dcterms:W3CDTF">2020-02-11T14:38:17Z</dcterms:modified>
</cp:coreProperties>
</file>