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notesMasterIdLst>
    <p:notesMasterId r:id="rId39"/>
  </p:notesMasterIdLst>
  <p:handoutMasterIdLst>
    <p:handoutMasterId r:id="rId40"/>
  </p:handoutMasterIdLst>
  <p:sldIdLst>
    <p:sldId id="892" r:id="rId2"/>
    <p:sldId id="845" r:id="rId3"/>
    <p:sldId id="893" r:id="rId4"/>
    <p:sldId id="920" r:id="rId5"/>
    <p:sldId id="930" r:id="rId6"/>
    <p:sldId id="931" r:id="rId7"/>
    <p:sldId id="921" r:id="rId8"/>
    <p:sldId id="978" r:id="rId9"/>
    <p:sldId id="949" r:id="rId10"/>
    <p:sldId id="964" r:id="rId11"/>
    <p:sldId id="965" r:id="rId12"/>
    <p:sldId id="979" r:id="rId13"/>
    <p:sldId id="958" r:id="rId14"/>
    <p:sldId id="959" r:id="rId15"/>
    <p:sldId id="966" r:id="rId16"/>
    <p:sldId id="967" r:id="rId17"/>
    <p:sldId id="960" r:id="rId18"/>
    <p:sldId id="928" r:id="rId19"/>
    <p:sldId id="952" r:id="rId20"/>
    <p:sldId id="968" r:id="rId21"/>
    <p:sldId id="951" r:id="rId22"/>
    <p:sldId id="974" r:id="rId23"/>
    <p:sldId id="976" r:id="rId24"/>
    <p:sldId id="969" r:id="rId25"/>
    <p:sldId id="971" r:id="rId26"/>
    <p:sldId id="970" r:id="rId27"/>
    <p:sldId id="943" r:id="rId28"/>
    <p:sldId id="939" r:id="rId29"/>
    <p:sldId id="940" r:id="rId30"/>
    <p:sldId id="941" r:id="rId31"/>
    <p:sldId id="977" r:id="rId32"/>
    <p:sldId id="955" r:id="rId33"/>
    <p:sldId id="944" r:id="rId34"/>
    <p:sldId id="948" r:id="rId35"/>
    <p:sldId id="947" r:id="rId36"/>
    <p:sldId id="980" r:id="rId37"/>
    <p:sldId id="956" r:id="rId38"/>
  </p:sldIdLst>
  <p:sldSz cx="9144000" cy="5715000" type="screen16x10"/>
  <p:notesSz cx="7010400" cy="9296400"/>
  <p:custDataLst>
    <p:tags r:id="rId41"/>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6699"/>
    <a:srgbClr val="9933FF"/>
    <a:srgbClr val="000066"/>
    <a:srgbClr val="660066"/>
    <a:srgbClr val="6699FF"/>
    <a:srgbClr val="080808"/>
    <a:srgbClr val="FF0066"/>
    <a:srgbClr val="FF99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73383" autoAdjust="0"/>
  </p:normalViewPr>
  <p:slideViewPr>
    <p:cSldViewPr>
      <p:cViewPr varScale="1">
        <p:scale>
          <a:sx n="59" d="100"/>
          <a:sy n="59" d="100"/>
        </p:scale>
        <p:origin x="-826" y="-77"/>
      </p:cViewPr>
      <p:guideLst>
        <p:guide orient="horz" pos="1800"/>
        <p:guide pos="2880"/>
      </p:guideLst>
    </p:cSldViewPr>
  </p:slideViewPr>
  <p:outlineViewPr>
    <p:cViewPr>
      <p:scale>
        <a:sx n="33" d="100"/>
        <a:sy n="33" d="100"/>
      </p:scale>
      <p:origin x="18" y="0"/>
    </p:cViewPr>
  </p:outlineViewPr>
  <p:notesTextViewPr>
    <p:cViewPr>
      <p:scale>
        <a:sx n="100" d="100"/>
        <a:sy n="100" d="100"/>
      </p:scale>
      <p:origin x="0" y="0"/>
    </p:cViewPr>
  </p:notesTextViewPr>
  <p:sorterViewPr>
    <p:cViewPr>
      <p:scale>
        <a:sx n="70" d="100"/>
        <a:sy n="7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8546" name="Rectangle 2"/>
          <p:cNvSpPr>
            <a:spLocks noGrp="1" noChangeArrowheads="1"/>
          </p:cNvSpPr>
          <p:nvPr>
            <p:ph type="hdr" sz="quarter"/>
          </p:nvPr>
        </p:nvSpPr>
        <p:spPr bwMode="auto">
          <a:xfrm>
            <a:off x="0" y="0"/>
            <a:ext cx="3036888" cy="465138"/>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defTabSz="932415" eaLnBrk="0" hangingPunct="0">
              <a:defRPr sz="1200"/>
            </a:lvl1pPr>
          </a:lstStyle>
          <a:p>
            <a:pPr>
              <a:defRPr/>
            </a:pPr>
            <a:r>
              <a:rPr lang="en-US"/>
              <a:t>19R Validity Module</a:t>
            </a:r>
          </a:p>
        </p:txBody>
      </p:sp>
      <p:sp>
        <p:nvSpPr>
          <p:cNvPr id="108547" name="Rectangle 3"/>
          <p:cNvSpPr>
            <a:spLocks noGrp="1" noChangeArrowheads="1"/>
          </p:cNvSpPr>
          <p:nvPr>
            <p:ph type="dt" sz="quarter" idx="1"/>
          </p:nvPr>
        </p:nvSpPr>
        <p:spPr bwMode="auto">
          <a:xfrm>
            <a:off x="3973513" y="0"/>
            <a:ext cx="3036887" cy="465138"/>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defTabSz="932415" eaLnBrk="0" hangingPunct="0">
              <a:defRPr sz="1200"/>
            </a:lvl1pPr>
          </a:lstStyle>
          <a:p>
            <a:pPr>
              <a:defRPr/>
            </a:pPr>
            <a:fld id="{60ED3AD3-DC9E-4731-921D-AA47551198F1}" type="datetime1">
              <a:rPr lang="en-US"/>
              <a:pPr>
                <a:defRPr/>
              </a:pPr>
              <a:t>6/30/2011</a:t>
            </a:fld>
            <a:endParaRPr lang="en-US"/>
          </a:p>
        </p:txBody>
      </p:sp>
      <p:sp>
        <p:nvSpPr>
          <p:cNvPr id="108548" name="Rectangle 4"/>
          <p:cNvSpPr>
            <a:spLocks noGrp="1" noChangeArrowheads="1"/>
          </p:cNvSpPr>
          <p:nvPr>
            <p:ph type="ftr" sz="quarter" idx="2"/>
          </p:nvPr>
        </p:nvSpPr>
        <p:spPr bwMode="auto">
          <a:xfrm>
            <a:off x="0" y="8831263"/>
            <a:ext cx="3036888" cy="465137"/>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defTabSz="932415" eaLnBrk="0" hangingPunct="0">
              <a:defRPr sz="1200"/>
            </a:lvl1pPr>
          </a:lstStyle>
          <a:p>
            <a:pPr>
              <a:defRPr/>
            </a:pPr>
            <a:r>
              <a:rPr lang="en-US"/>
              <a:t>MAC CAD PD Series</a:t>
            </a:r>
          </a:p>
        </p:txBody>
      </p:sp>
      <p:sp>
        <p:nvSpPr>
          <p:cNvPr id="108549" name="Rectangle 5"/>
          <p:cNvSpPr>
            <a:spLocks noGrp="1" noChangeArrowheads="1"/>
          </p:cNvSpPr>
          <p:nvPr>
            <p:ph type="sldNum" sz="quarter" idx="3"/>
          </p:nvPr>
        </p:nvSpPr>
        <p:spPr bwMode="auto">
          <a:xfrm>
            <a:off x="3973513" y="8831263"/>
            <a:ext cx="3036887" cy="465137"/>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r" defTabSz="932415" eaLnBrk="0" hangingPunct="0">
              <a:defRPr sz="1200"/>
            </a:lvl1pPr>
          </a:lstStyle>
          <a:p>
            <a:pPr>
              <a:defRPr/>
            </a:pPr>
            <a:fld id="{D3790B69-A189-46D7-ABD3-E699B2D75531}" type="slidenum">
              <a:rPr lang="en-US"/>
              <a:pPr>
                <a:defRPr/>
              </a:pPr>
              <a:t>‹#›</a:t>
            </a:fld>
            <a:endParaRPr lang="en-US" dirty="0"/>
          </a:p>
        </p:txBody>
      </p:sp>
    </p:spTree>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7938" name="Rectangle 2"/>
          <p:cNvSpPr>
            <a:spLocks noGrp="1" noChangeArrowheads="1"/>
          </p:cNvSpPr>
          <p:nvPr>
            <p:ph type="hdr" sz="quarter"/>
          </p:nvPr>
        </p:nvSpPr>
        <p:spPr bwMode="auto">
          <a:xfrm>
            <a:off x="0" y="0"/>
            <a:ext cx="3036888" cy="4651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eaLnBrk="1" hangingPunct="1">
              <a:defRPr sz="1200"/>
            </a:lvl1pPr>
          </a:lstStyle>
          <a:p>
            <a:pPr>
              <a:defRPr/>
            </a:pPr>
            <a:r>
              <a:rPr lang="en-US"/>
              <a:t>19R Validity Module</a:t>
            </a:r>
          </a:p>
        </p:txBody>
      </p:sp>
      <p:sp>
        <p:nvSpPr>
          <p:cNvPr id="167939" name="Rectangle 3"/>
          <p:cNvSpPr>
            <a:spLocks noGrp="1" noChangeArrowheads="1"/>
          </p:cNvSpPr>
          <p:nvPr>
            <p:ph type="dt" idx="1"/>
          </p:nvPr>
        </p:nvSpPr>
        <p:spPr bwMode="auto">
          <a:xfrm>
            <a:off x="3971925" y="0"/>
            <a:ext cx="3036888" cy="4651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eaLnBrk="1" hangingPunct="1">
              <a:defRPr sz="1200"/>
            </a:lvl1pPr>
          </a:lstStyle>
          <a:p>
            <a:pPr>
              <a:defRPr/>
            </a:pPr>
            <a:fld id="{177528A3-7CF1-481C-8D18-1981AE3E320C}" type="datetime1">
              <a:rPr lang="en-US"/>
              <a:pPr>
                <a:defRPr/>
              </a:pPr>
              <a:t>6/30/2011</a:t>
            </a:fld>
            <a:endParaRPr lang="en-US"/>
          </a:p>
        </p:txBody>
      </p:sp>
      <p:sp>
        <p:nvSpPr>
          <p:cNvPr id="39940" name="Rectangle 4"/>
          <p:cNvSpPr>
            <a:spLocks noGrp="1" noRot="1" noChangeAspect="1" noChangeArrowheads="1" noTextEdit="1"/>
          </p:cNvSpPr>
          <p:nvPr>
            <p:ph type="sldImg" idx="2"/>
          </p:nvPr>
        </p:nvSpPr>
        <p:spPr bwMode="auto">
          <a:xfrm>
            <a:off x="715963" y="696913"/>
            <a:ext cx="5578475" cy="3486150"/>
          </a:xfrm>
          <a:prstGeom prst="rect">
            <a:avLst/>
          </a:prstGeom>
          <a:noFill/>
          <a:ln w="9525">
            <a:solidFill>
              <a:srgbClr val="000000"/>
            </a:solidFill>
            <a:miter lim="800000"/>
            <a:headEnd/>
            <a:tailEnd/>
          </a:ln>
        </p:spPr>
      </p:sp>
      <p:sp>
        <p:nvSpPr>
          <p:cNvPr id="167941"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67942" name="Rectangle 6"/>
          <p:cNvSpPr>
            <a:spLocks noGrp="1" noChangeArrowheads="1"/>
          </p:cNvSpPr>
          <p:nvPr>
            <p:ph type="ftr" sz="quarter" idx="4"/>
          </p:nvPr>
        </p:nvSpPr>
        <p:spPr bwMode="auto">
          <a:xfrm>
            <a:off x="0" y="8829675"/>
            <a:ext cx="3036888" cy="465138"/>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eaLnBrk="1" hangingPunct="1">
              <a:defRPr sz="1200"/>
            </a:lvl1pPr>
          </a:lstStyle>
          <a:p>
            <a:pPr>
              <a:defRPr/>
            </a:pPr>
            <a:r>
              <a:rPr lang="en-US"/>
              <a:t>MAC CAD PD Series</a:t>
            </a:r>
          </a:p>
        </p:txBody>
      </p:sp>
      <p:sp>
        <p:nvSpPr>
          <p:cNvPr id="167943" name="Rectangle 7"/>
          <p:cNvSpPr>
            <a:spLocks noGrp="1" noChangeArrowheads="1"/>
          </p:cNvSpPr>
          <p:nvPr>
            <p:ph type="sldNum" sz="quarter" idx="5"/>
          </p:nvPr>
        </p:nvSpPr>
        <p:spPr bwMode="auto">
          <a:xfrm>
            <a:off x="3971925" y="8829675"/>
            <a:ext cx="3036888" cy="465138"/>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eaLnBrk="1" hangingPunct="1">
              <a:defRPr sz="1200"/>
            </a:lvl1pPr>
          </a:lstStyle>
          <a:p>
            <a:pPr>
              <a:defRPr/>
            </a:pPr>
            <a:fld id="{74B2180C-54B4-4CAA-8506-71E38A1D3E27}" type="slidenum">
              <a:rPr lang="en-US"/>
              <a:pPr>
                <a:defRPr/>
              </a:pPr>
              <a:t>‹#›</a:t>
            </a:fld>
            <a:endParaRPr lang="en-US" dirty="0"/>
          </a:p>
        </p:txBody>
      </p:sp>
    </p:spTree>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xfrm>
            <a:off x="715963" y="696913"/>
            <a:ext cx="5578475" cy="3486150"/>
          </a:xfrm>
          <a:ln/>
        </p:spPr>
      </p:sp>
      <p:sp>
        <p:nvSpPr>
          <p:cNvPr id="40963" name="Notes Placeholder 2"/>
          <p:cNvSpPr>
            <a:spLocks noGrp="1"/>
          </p:cNvSpPr>
          <p:nvPr>
            <p:ph type="body" idx="1"/>
          </p:nvPr>
        </p:nvSpPr>
        <p:spPr>
          <a:noFill/>
          <a:ln/>
        </p:spPr>
        <p:txBody>
          <a:bodyPr/>
          <a:lstStyle/>
          <a:p>
            <a:r>
              <a:rPr lang="en-US" dirty="0" smtClean="0"/>
              <a:t>[ Establishing Validity 20110630-0753.pptx ]</a:t>
            </a:r>
          </a:p>
        </p:txBody>
      </p:sp>
      <p:sp>
        <p:nvSpPr>
          <p:cNvPr id="40964" name="Slide Number Placeholder 3"/>
          <p:cNvSpPr>
            <a:spLocks noGrp="1"/>
          </p:cNvSpPr>
          <p:nvPr>
            <p:ph type="sldNum" sz="quarter" idx="5"/>
          </p:nvPr>
        </p:nvSpPr>
        <p:spPr>
          <a:noFill/>
        </p:spPr>
        <p:txBody>
          <a:bodyPr/>
          <a:lstStyle/>
          <a:p>
            <a:fld id="{71D3B484-B03B-446E-99D4-9E47E6AE7E80}" type="slidenum">
              <a:rPr lang="en-US" smtClean="0"/>
              <a:pPr/>
              <a:t>1</a:t>
            </a:fld>
            <a:endParaRPr lang="en-US" smtClean="0"/>
          </a:p>
        </p:txBody>
      </p:sp>
      <p:sp>
        <p:nvSpPr>
          <p:cNvPr id="40965" name="Date Placeholder 4"/>
          <p:cNvSpPr>
            <a:spLocks noGrp="1"/>
          </p:cNvSpPr>
          <p:nvPr>
            <p:ph type="dt" sz="quarter" idx="1"/>
          </p:nvPr>
        </p:nvSpPr>
        <p:spPr>
          <a:noFill/>
        </p:spPr>
        <p:txBody>
          <a:bodyPr/>
          <a:lstStyle/>
          <a:p>
            <a:fld id="{CED98407-A4EE-4887-8E64-4092448057A4}" type="datetime1">
              <a:rPr lang="en-US" smtClean="0"/>
              <a:pPr/>
              <a:t>6/30/2011</a:t>
            </a:fld>
            <a:endParaRPr lang="en-US" smtClean="0"/>
          </a:p>
        </p:txBody>
      </p:sp>
      <p:sp>
        <p:nvSpPr>
          <p:cNvPr id="40966" name="Footer Placeholder 5"/>
          <p:cNvSpPr>
            <a:spLocks noGrp="1"/>
          </p:cNvSpPr>
          <p:nvPr>
            <p:ph type="ftr" sz="quarter" idx="4"/>
          </p:nvPr>
        </p:nvSpPr>
        <p:spPr>
          <a:noFill/>
        </p:spPr>
        <p:txBody>
          <a:bodyPr/>
          <a:lstStyle/>
          <a:p>
            <a:r>
              <a:rPr lang="en-US" smtClean="0"/>
              <a:t>MAC CAD PD Series</a:t>
            </a:r>
          </a:p>
        </p:txBody>
      </p:sp>
      <p:sp>
        <p:nvSpPr>
          <p:cNvPr id="40967" name="Header Placeholder 6"/>
          <p:cNvSpPr>
            <a:spLocks noGrp="1"/>
          </p:cNvSpPr>
          <p:nvPr>
            <p:ph type="hdr" sz="quarter"/>
          </p:nvPr>
        </p:nvSpPr>
        <p:spPr>
          <a:noFill/>
        </p:spPr>
        <p:txBody>
          <a:bodyPr/>
          <a:lstStyle/>
          <a:p>
            <a:r>
              <a:rPr lang="en-US" smtClean="0"/>
              <a:t>19R Validity Module</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715963" y="696913"/>
            <a:ext cx="5578475" cy="3486150"/>
          </a:xfrm>
          <a:ln/>
        </p:spPr>
      </p:sp>
      <p:sp>
        <p:nvSpPr>
          <p:cNvPr id="50179" name="Notes Placeholder 2"/>
          <p:cNvSpPr>
            <a:spLocks noGrp="1"/>
          </p:cNvSpPr>
          <p:nvPr>
            <p:ph type="body" idx="1"/>
          </p:nvPr>
        </p:nvSpPr>
        <p:spPr>
          <a:noFill/>
          <a:ln/>
        </p:spPr>
        <p:txBody>
          <a:bodyPr/>
          <a:lstStyle/>
          <a:p>
            <a:r>
              <a:rPr lang="en-US" smtClean="0"/>
              <a:t>One of the things that can cause your test to lack accuracy, and therefore reduce the validity of using the results, is bias.  We have also talked about this in a previous module.  Recall that a test is biased, and therefore unfair, when the performance of some test-takers is affected by certain characteristics unrelated to their content knowledge and skill in the learning targets.</a:t>
            </a:r>
          </a:p>
          <a:p>
            <a:endParaRPr lang="en-US" smtClean="0"/>
          </a:p>
          <a:p>
            <a:r>
              <a:rPr lang="en-US" smtClean="0"/>
              <a:t>A test can be biased and still be reliable, so this really is something you have to pay attention to.  Only when you know that your tests are reliable and fair, can you even consider whether valid use can be made of the results.  However, having a reliable, unbiased test, does not guarantee the valid use of results; this must be independently established for each intended use.  And you always have to keep in mind that all educational testing contains “error”.  The results are at best a good indicator or estimate of what we are trying to measure.</a:t>
            </a:r>
          </a:p>
        </p:txBody>
      </p:sp>
      <p:sp>
        <p:nvSpPr>
          <p:cNvPr id="50180" name="Slide Number Placeholder 3"/>
          <p:cNvSpPr>
            <a:spLocks noGrp="1"/>
          </p:cNvSpPr>
          <p:nvPr>
            <p:ph type="sldNum" sz="quarter" idx="5"/>
          </p:nvPr>
        </p:nvSpPr>
        <p:spPr>
          <a:noFill/>
        </p:spPr>
        <p:txBody>
          <a:bodyPr/>
          <a:lstStyle/>
          <a:p>
            <a:fld id="{67DD2572-0DBA-4197-BD3F-D43889F17EC6}" type="slidenum">
              <a:rPr lang="en-US" smtClean="0"/>
              <a:pPr/>
              <a:t>10</a:t>
            </a:fld>
            <a:endParaRPr lang="en-US" smtClean="0"/>
          </a:p>
        </p:txBody>
      </p:sp>
      <p:sp>
        <p:nvSpPr>
          <p:cNvPr id="50181" name="Date Placeholder 4"/>
          <p:cNvSpPr>
            <a:spLocks noGrp="1"/>
          </p:cNvSpPr>
          <p:nvPr>
            <p:ph type="dt" sz="quarter" idx="1"/>
          </p:nvPr>
        </p:nvSpPr>
        <p:spPr>
          <a:noFill/>
        </p:spPr>
        <p:txBody>
          <a:bodyPr/>
          <a:lstStyle/>
          <a:p>
            <a:fld id="{70527565-0D3F-4DD6-BB81-DA074EE44DDA}" type="datetime1">
              <a:rPr lang="en-US" smtClean="0"/>
              <a:pPr/>
              <a:t>6/30/2011</a:t>
            </a:fld>
            <a:endParaRPr lang="en-US" smtClean="0"/>
          </a:p>
        </p:txBody>
      </p:sp>
      <p:sp>
        <p:nvSpPr>
          <p:cNvPr id="50182" name="Footer Placeholder 5"/>
          <p:cNvSpPr>
            <a:spLocks noGrp="1"/>
          </p:cNvSpPr>
          <p:nvPr>
            <p:ph type="ftr" sz="quarter" idx="4"/>
          </p:nvPr>
        </p:nvSpPr>
        <p:spPr>
          <a:noFill/>
        </p:spPr>
        <p:txBody>
          <a:bodyPr/>
          <a:lstStyle/>
          <a:p>
            <a:r>
              <a:rPr lang="en-US" smtClean="0"/>
              <a:t>MAC CAD PD Series</a:t>
            </a:r>
          </a:p>
        </p:txBody>
      </p:sp>
      <p:sp>
        <p:nvSpPr>
          <p:cNvPr id="50183" name="Header Placeholder 6"/>
          <p:cNvSpPr>
            <a:spLocks noGrp="1"/>
          </p:cNvSpPr>
          <p:nvPr>
            <p:ph type="hdr" sz="quarter"/>
          </p:nvPr>
        </p:nvSpPr>
        <p:spPr>
          <a:noFill/>
        </p:spPr>
        <p:txBody>
          <a:bodyPr/>
          <a:lstStyle/>
          <a:p>
            <a:r>
              <a:rPr lang="en-US" smtClean="0"/>
              <a:t>19R Validity Module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xfrm>
            <a:off x="715963" y="696913"/>
            <a:ext cx="5578475" cy="3486150"/>
          </a:xfrm>
          <a:ln/>
        </p:spPr>
      </p:sp>
      <p:sp>
        <p:nvSpPr>
          <p:cNvPr id="51203" name="Notes Placeholder 2"/>
          <p:cNvSpPr>
            <a:spLocks noGrp="1"/>
          </p:cNvSpPr>
          <p:nvPr>
            <p:ph type="body" idx="1"/>
          </p:nvPr>
        </p:nvSpPr>
        <p:spPr>
          <a:noFill/>
          <a:ln/>
        </p:spPr>
        <p:txBody>
          <a:bodyPr/>
          <a:lstStyle/>
          <a:p>
            <a:r>
              <a:rPr lang="en-US" smtClean="0"/>
              <a:t>To finish up with our weight example, no matter how precise (reliable) and accurate (free from error) your measurement is, it still may not be appropriate.  If you want to know how fast someone can run, or how good their eyesight is, a instrument that determines weight is the wrong instrument.  Weight might have some relationship to speed, but it is not a measurement of speed.  Weight and eye color?  Probably nothing in common.</a:t>
            </a:r>
          </a:p>
          <a:p>
            <a:endParaRPr lang="en-US" smtClean="0"/>
          </a:p>
          <a:p>
            <a:r>
              <a:rPr lang="en-US" smtClean="0"/>
              <a:t>Before we look at a few examples from educational assessment, take a minute and discuss at your table examples of what you consider inappropriate use of educational assessment.</a:t>
            </a:r>
          </a:p>
          <a:p>
            <a:endParaRPr lang="en-US" smtClean="0"/>
          </a:p>
          <a:p>
            <a:r>
              <a:rPr lang="en-US" b="1" smtClean="0"/>
              <a:t>[ Give participants a minute or two to do this.  Ask for a few volunteers to report out. ]</a:t>
            </a:r>
          </a:p>
        </p:txBody>
      </p:sp>
      <p:sp>
        <p:nvSpPr>
          <p:cNvPr id="51204" name="Slide Number Placeholder 3"/>
          <p:cNvSpPr>
            <a:spLocks noGrp="1"/>
          </p:cNvSpPr>
          <p:nvPr>
            <p:ph type="sldNum" sz="quarter" idx="5"/>
          </p:nvPr>
        </p:nvSpPr>
        <p:spPr>
          <a:noFill/>
        </p:spPr>
        <p:txBody>
          <a:bodyPr/>
          <a:lstStyle/>
          <a:p>
            <a:fld id="{5E41C9A0-53A4-479E-9C03-EB5C9C363BF3}" type="slidenum">
              <a:rPr lang="en-US" smtClean="0"/>
              <a:pPr/>
              <a:t>11</a:t>
            </a:fld>
            <a:endParaRPr lang="en-US" smtClean="0"/>
          </a:p>
        </p:txBody>
      </p:sp>
      <p:sp>
        <p:nvSpPr>
          <p:cNvPr id="51205" name="Date Placeholder 4"/>
          <p:cNvSpPr>
            <a:spLocks noGrp="1"/>
          </p:cNvSpPr>
          <p:nvPr>
            <p:ph type="dt" sz="quarter" idx="1"/>
          </p:nvPr>
        </p:nvSpPr>
        <p:spPr>
          <a:noFill/>
        </p:spPr>
        <p:txBody>
          <a:bodyPr/>
          <a:lstStyle/>
          <a:p>
            <a:fld id="{B258E8BD-1DD3-4233-BDE9-F0E94FB4BDB3}" type="datetime1">
              <a:rPr lang="en-US" smtClean="0"/>
              <a:pPr/>
              <a:t>6/30/2011</a:t>
            </a:fld>
            <a:endParaRPr lang="en-US" smtClean="0"/>
          </a:p>
        </p:txBody>
      </p:sp>
      <p:sp>
        <p:nvSpPr>
          <p:cNvPr id="51206" name="Footer Placeholder 5"/>
          <p:cNvSpPr>
            <a:spLocks noGrp="1"/>
          </p:cNvSpPr>
          <p:nvPr>
            <p:ph type="ftr" sz="quarter" idx="4"/>
          </p:nvPr>
        </p:nvSpPr>
        <p:spPr>
          <a:noFill/>
        </p:spPr>
        <p:txBody>
          <a:bodyPr/>
          <a:lstStyle/>
          <a:p>
            <a:r>
              <a:rPr lang="en-US" smtClean="0"/>
              <a:t>MAC CAD PD Series</a:t>
            </a:r>
          </a:p>
        </p:txBody>
      </p:sp>
      <p:sp>
        <p:nvSpPr>
          <p:cNvPr id="51207" name="Header Placeholder 6"/>
          <p:cNvSpPr>
            <a:spLocks noGrp="1"/>
          </p:cNvSpPr>
          <p:nvPr>
            <p:ph type="hdr" sz="quarter"/>
          </p:nvPr>
        </p:nvSpPr>
        <p:spPr>
          <a:noFill/>
        </p:spPr>
        <p:txBody>
          <a:bodyPr/>
          <a:lstStyle/>
          <a:p>
            <a:r>
              <a:rPr lang="en-US" smtClean="0"/>
              <a:t>19R Validity Module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5963" y="696913"/>
            <a:ext cx="5578475" cy="34861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smtClean="0"/>
              <a:t>19R Validity Module</a:t>
            </a:r>
            <a:endParaRPr lang="en-US"/>
          </a:p>
        </p:txBody>
      </p:sp>
      <p:sp>
        <p:nvSpPr>
          <p:cNvPr id="5" name="Date Placeholder 4"/>
          <p:cNvSpPr>
            <a:spLocks noGrp="1"/>
          </p:cNvSpPr>
          <p:nvPr>
            <p:ph type="dt" idx="11"/>
          </p:nvPr>
        </p:nvSpPr>
        <p:spPr/>
        <p:txBody>
          <a:bodyPr/>
          <a:lstStyle/>
          <a:p>
            <a:pPr>
              <a:defRPr/>
            </a:pPr>
            <a:fld id="{177528A3-7CF1-481C-8D18-1981AE3E320C}" type="datetime1">
              <a:rPr lang="en-US" smtClean="0"/>
              <a:pPr>
                <a:defRPr/>
              </a:pPr>
              <a:t>6/30/2011</a:t>
            </a:fld>
            <a:endParaRPr lang="en-US"/>
          </a:p>
        </p:txBody>
      </p:sp>
      <p:sp>
        <p:nvSpPr>
          <p:cNvPr id="6" name="Footer Placeholder 5"/>
          <p:cNvSpPr>
            <a:spLocks noGrp="1"/>
          </p:cNvSpPr>
          <p:nvPr>
            <p:ph type="ftr" sz="quarter" idx="12"/>
          </p:nvPr>
        </p:nvSpPr>
        <p:spPr/>
        <p:txBody>
          <a:bodyPr/>
          <a:lstStyle/>
          <a:p>
            <a:pPr>
              <a:defRPr/>
            </a:pPr>
            <a:r>
              <a:rPr lang="en-US" smtClean="0"/>
              <a:t>MAC CAD PD Series</a:t>
            </a:r>
            <a:endParaRPr lang="en-US"/>
          </a:p>
        </p:txBody>
      </p:sp>
      <p:sp>
        <p:nvSpPr>
          <p:cNvPr id="7" name="Slide Number Placeholder 6"/>
          <p:cNvSpPr>
            <a:spLocks noGrp="1"/>
          </p:cNvSpPr>
          <p:nvPr>
            <p:ph type="sldNum" sz="quarter" idx="13"/>
          </p:nvPr>
        </p:nvSpPr>
        <p:spPr/>
        <p:txBody>
          <a:bodyPr/>
          <a:lstStyle/>
          <a:p>
            <a:pPr>
              <a:defRPr/>
            </a:pPr>
            <a:fld id="{74B2180C-54B4-4CAA-8506-71E38A1D3E27}" type="slidenum">
              <a:rPr lang="en-US" smtClean="0"/>
              <a:pPr>
                <a:defRPr/>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xfrm>
            <a:off x="715963" y="696913"/>
            <a:ext cx="5578475" cy="3486150"/>
          </a:xfrm>
          <a:ln/>
        </p:spPr>
      </p:sp>
      <p:sp>
        <p:nvSpPr>
          <p:cNvPr id="53251" name="Notes Placeholder 2"/>
          <p:cNvSpPr>
            <a:spLocks noGrp="1"/>
          </p:cNvSpPr>
          <p:nvPr>
            <p:ph type="body" idx="1"/>
          </p:nvPr>
        </p:nvSpPr>
        <p:spPr>
          <a:noFill/>
          <a:ln/>
        </p:spPr>
        <p:txBody>
          <a:bodyPr/>
          <a:lstStyle/>
          <a:p>
            <a:r>
              <a:rPr lang="en-US" smtClean="0"/>
              <a:t>In each of the previous examples, the use of the test results was valid for one situation but not the other, so clearly, validity is not a property of the test or measurement instrument.  What is also clear is that the valid use of results is directly tied to the purpose of the assessment – why you constructed it and how you intended to use the results.  This is why this professional development series started with the idea of purpose and continues to emphasize it.</a:t>
            </a:r>
          </a:p>
        </p:txBody>
      </p:sp>
      <p:sp>
        <p:nvSpPr>
          <p:cNvPr id="53252" name="Slide Number Placeholder 3"/>
          <p:cNvSpPr>
            <a:spLocks noGrp="1"/>
          </p:cNvSpPr>
          <p:nvPr>
            <p:ph type="sldNum" sz="quarter" idx="5"/>
          </p:nvPr>
        </p:nvSpPr>
        <p:spPr>
          <a:noFill/>
        </p:spPr>
        <p:txBody>
          <a:bodyPr/>
          <a:lstStyle/>
          <a:p>
            <a:fld id="{DF270E64-E5E1-4269-A351-4544B3E1E07F}" type="slidenum">
              <a:rPr lang="en-US" smtClean="0"/>
              <a:pPr/>
              <a:t>13</a:t>
            </a:fld>
            <a:endParaRPr lang="en-US" smtClean="0"/>
          </a:p>
        </p:txBody>
      </p:sp>
      <p:sp>
        <p:nvSpPr>
          <p:cNvPr id="53253" name="Date Placeholder 4"/>
          <p:cNvSpPr>
            <a:spLocks noGrp="1"/>
          </p:cNvSpPr>
          <p:nvPr>
            <p:ph type="dt" sz="quarter" idx="1"/>
          </p:nvPr>
        </p:nvSpPr>
        <p:spPr>
          <a:noFill/>
        </p:spPr>
        <p:txBody>
          <a:bodyPr/>
          <a:lstStyle/>
          <a:p>
            <a:fld id="{E37AEF6E-0AA9-41EF-B3B1-3EF1575D102E}" type="datetime1">
              <a:rPr lang="en-US" smtClean="0"/>
              <a:pPr/>
              <a:t>6/30/2011</a:t>
            </a:fld>
            <a:endParaRPr lang="en-US" smtClean="0"/>
          </a:p>
        </p:txBody>
      </p:sp>
      <p:sp>
        <p:nvSpPr>
          <p:cNvPr id="53254" name="Footer Placeholder 5"/>
          <p:cNvSpPr>
            <a:spLocks noGrp="1"/>
          </p:cNvSpPr>
          <p:nvPr>
            <p:ph type="ftr" sz="quarter" idx="4"/>
          </p:nvPr>
        </p:nvSpPr>
        <p:spPr>
          <a:noFill/>
        </p:spPr>
        <p:txBody>
          <a:bodyPr/>
          <a:lstStyle/>
          <a:p>
            <a:r>
              <a:rPr lang="en-US" smtClean="0"/>
              <a:t>MAC CAD PD Series</a:t>
            </a:r>
          </a:p>
        </p:txBody>
      </p:sp>
      <p:sp>
        <p:nvSpPr>
          <p:cNvPr id="53255" name="Header Placeholder 6"/>
          <p:cNvSpPr>
            <a:spLocks noGrp="1"/>
          </p:cNvSpPr>
          <p:nvPr>
            <p:ph type="hdr" sz="quarter"/>
          </p:nvPr>
        </p:nvSpPr>
        <p:spPr>
          <a:noFill/>
        </p:spPr>
        <p:txBody>
          <a:bodyPr/>
          <a:lstStyle/>
          <a:p>
            <a:r>
              <a:rPr lang="en-US" smtClean="0"/>
              <a:t>19R Validity Module</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715963" y="696913"/>
            <a:ext cx="5578475" cy="3486150"/>
          </a:xfrm>
          <a:ln/>
        </p:spPr>
      </p:sp>
      <p:sp>
        <p:nvSpPr>
          <p:cNvPr id="54275" name="Notes Placeholder 2"/>
          <p:cNvSpPr>
            <a:spLocks noGrp="1"/>
          </p:cNvSpPr>
          <p:nvPr>
            <p:ph type="body" idx="1"/>
          </p:nvPr>
        </p:nvSpPr>
        <p:spPr>
          <a:noFill/>
          <a:ln/>
        </p:spPr>
        <p:txBody>
          <a:bodyPr/>
          <a:lstStyle/>
          <a:p>
            <a:r>
              <a:rPr lang="en-US" smtClean="0"/>
              <a:t>Recall from earlier modules that there are many possible purposes or uses that educators and others may have in mind for their common assessments.  Foremost among them is that we want to measure or assess something in a way that is comparable across students, classrooms, schools.  At some level, educators might even be concerned about comparability across districts, states, or nations, but that purpose is generally beyond our interest in locally developed common assessments.</a:t>
            </a:r>
          </a:p>
          <a:p>
            <a:endParaRPr lang="en-US" smtClean="0"/>
          </a:p>
          <a:p>
            <a:r>
              <a:rPr lang="en-US" smtClean="0"/>
              <a:t>Perhaps you want to measure student achievement of a body of knowledge or set of skills.  This could be in a unit of instruction, a semester, a course, or a broader set of courses such as high school completion.  The validity question for this purpose is whether the assessment appropriately measures the intended content and what will be done with the test results.  Will students use these results to obtain information about their own knowledge and skill and make decisions about their own learning?  Will teachers use this information to make decisions about their lesson planning and instruction?  Will other educators use this information to make curriculum decisions?  Or will these results be used to evaluate the effectiveness of teachers and administrators?  All of these possible uses require, at a minimum, what is usually referred to as “content validity,” and we will look at this in more depth later in the module.</a:t>
            </a:r>
          </a:p>
        </p:txBody>
      </p:sp>
      <p:sp>
        <p:nvSpPr>
          <p:cNvPr id="54276" name="Slide Number Placeholder 3"/>
          <p:cNvSpPr>
            <a:spLocks noGrp="1"/>
          </p:cNvSpPr>
          <p:nvPr>
            <p:ph type="sldNum" sz="quarter" idx="5"/>
          </p:nvPr>
        </p:nvSpPr>
        <p:spPr>
          <a:noFill/>
        </p:spPr>
        <p:txBody>
          <a:bodyPr/>
          <a:lstStyle/>
          <a:p>
            <a:fld id="{C594872D-7C56-4072-8FAA-B0BC8C0C0190}" type="slidenum">
              <a:rPr lang="en-US" smtClean="0"/>
              <a:pPr/>
              <a:t>14</a:t>
            </a:fld>
            <a:endParaRPr lang="en-US" smtClean="0"/>
          </a:p>
        </p:txBody>
      </p:sp>
      <p:sp>
        <p:nvSpPr>
          <p:cNvPr id="54277" name="Date Placeholder 4"/>
          <p:cNvSpPr>
            <a:spLocks noGrp="1"/>
          </p:cNvSpPr>
          <p:nvPr>
            <p:ph type="dt" sz="quarter" idx="1"/>
          </p:nvPr>
        </p:nvSpPr>
        <p:spPr>
          <a:noFill/>
        </p:spPr>
        <p:txBody>
          <a:bodyPr/>
          <a:lstStyle/>
          <a:p>
            <a:fld id="{E97C6FC6-1A64-41BE-8372-DA971D436536}" type="datetime1">
              <a:rPr lang="en-US" smtClean="0"/>
              <a:pPr/>
              <a:t>6/30/2011</a:t>
            </a:fld>
            <a:endParaRPr lang="en-US" smtClean="0"/>
          </a:p>
        </p:txBody>
      </p:sp>
      <p:sp>
        <p:nvSpPr>
          <p:cNvPr id="54278" name="Footer Placeholder 5"/>
          <p:cNvSpPr>
            <a:spLocks noGrp="1"/>
          </p:cNvSpPr>
          <p:nvPr>
            <p:ph type="ftr" sz="quarter" idx="4"/>
          </p:nvPr>
        </p:nvSpPr>
        <p:spPr>
          <a:noFill/>
        </p:spPr>
        <p:txBody>
          <a:bodyPr/>
          <a:lstStyle/>
          <a:p>
            <a:r>
              <a:rPr lang="en-US" smtClean="0"/>
              <a:t>MAC CAD PD Series</a:t>
            </a:r>
          </a:p>
        </p:txBody>
      </p:sp>
      <p:sp>
        <p:nvSpPr>
          <p:cNvPr id="54279" name="Header Placeholder 6"/>
          <p:cNvSpPr>
            <a:spLocks noGrp="1"/>
          </p:cNvSpPr>
          <p:nvPr>
            <p:ph type="hdr" sz="quarter"/>
          </p:nvPr>
        </p:nvSpPr>
        <p:spPr>
          <a:noFill/>
        </p:spPr>
        <p:txBody>
          <a:bodyPr/>
          <a:lstStyle/>
          <a:p>
            <a:r>
              <a:rPr lang="en-US" smtClean="0"/>
              <a:t>19R Validity Module</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xfrm>
            <a:off x="715963" y="696913"/>
            <a:ext cx="5578475" cy="3486150"/>
          </a:xfrm>
          <a:ln/>
        </p:spPr>
      </p:sp>
      <p:sp>
        <p:nvSpPr>
          <p:cNvPr id="3" name="Notes Placeholder 2"/>
          <p:cNvSpPr>
            <a:spLocks noGrp="1"/>
          </p:cNvSpPr>
          <p:nvPr>
            <p:ph type="body" idx="1"/>
          </p:nvPr>
        </p:nvSpPr>
        <p:spPr/>
        <p:txBody>
          <a:bodyPr>
            <a:normAutofit lnSpcReduction="10000"/>
          </a:bodyPr>
          <a:lstStyle/>
          <a:p>
            <a:pPr>
              <a:defRPr/>
            </a:pPr>
            <a:r>
              <a:rPr lang="en-US" dirty="0" smtClean="0"/>
              <a:t>You might also want to use your common assessment to predict student performance on some other measure or outcome.  An interim or periodic assessment, for instance, might be used to predict end-of-course performance or results on state assessments at some later time.  This is usually referred to as “predictive validity.”  Establishing evidence for this use requires quantitative methods to determine the relationship between at least two sets of test scores.  We will explore this in a little more detail as well later in this module.</a:t>
            </a:r>
          </a:p>
          <a:p>
            <a:pPr>
              <a:defRPr/>
            </a:pPr>
            <a:endParaRPr lang="en-US" dirty="0" smtClean="0"/>
          </a:p>
          <a:p>
            <a:pPr>
              <a:defRPr/>
            </a:pPr>
            <a:r>
              <a:rPr lang="en-US" dirty="0" smtClean="0"/>
              <a:t>No test is a perfect measure, so if you need to make higher-stakes decisions, you may want to have multiple assessments available.  Establishing that different tests give consistent results is usually referred to as “concurrent validity,” although educators often refer to this as “triangulation.”  To be used in this manner, you would need to establish evidence that these tests, when administered fairly close together in time, generally produce very similar results.  Again, some of the methods for doing this are quantitative.  In practice, the difference between predictive and concurrent validity has to do with how far apart in time the tests are given.</a:t>
            </a:r>
          </a:p>
          <a:p>
            <a:pPr>
              <a:defRPr/>
            </a:pPr>
            <a:endParaRPr lang="en-US" dirty="0" smtClean="0"/>
          </a:p>
          <a:p>
            <a:pPr>
              <a:defRPr/>
            </a:pPr>
            <a:r>
              <a:rPr lang="en-US" dirty="0" smtClean="0"/>
              <a:t>Another reason to establish evidence of concurrent validity is that you may want to replace a current assessment that is deemed to be too expensive or time-consuming to administer with one that is less complex, less time-consuming, or less expensive.  This substitution is only reasonable if you can demonstrate the two assessments produce comparable results.</a:t>
            </a:r>
          </a:p>
        </p:txBody>
      </p:sp>
      <p:sp>
        <p:nvSpPr>
          <p:cNvPr id="55300" name="Slide Number Placeholder 3"/>
          <p:cNvSpPr>
            <a:spLocks noGrp="1"/>
          </p:cNvSpPr>
          <p:nvPr>
            <p:ph type="sldNum" sz="quarter" idx="5"/>
          </p:nvPr>
        </p:nvSpPr>
        <p:spPr>
          <a:noFill/>
        </p:spPr>
        <p:txBody>
          <a:bodyPr/>
          <a:lstStyle/>
          <a:p>
            <a:fld id="{4CB58EE0-B9FF-43D1-BC0F-621F3714CE30}" type="slidenum">
              <a:rPr lang="en-US" smtClean="0"/>
              <a:pPr/>
              <a:t>15</a:t>
            </a:fld>
            <a:endParaRPr lang="en-US" smtClean="0"/>
          </a:p>
        </p:txBody>
      </p:sp>
      <p:sp>
        <p:nvSpPr>
          <p:cNvPr id="55301" name="Date Placeholder 4"/>
          <p:cNvSpPr>
            <a:spLocks noGrp="1"/>
          </p:cNvSpPr>
          <p:nvPr>
            <p:ph type="dt" sz="quarter" idx="1"/>
          </p:nvPr>
        </p:nvSpPr>
        <p:spPr>
          <a:noFill/>
        </p:spPr>
        <p:txBody>
          <a:bodyPr/>
          <a:lstStyle/>
          <a:p>
            <a:fld id="{8C24FC73-4194-4E9D-B2DF-102DC0D7BC26}" type="datetime1">
              <a:rPr lang="en-US" smtClean="0"/>
              <a:pPr/>
              <a:t>6/30/2011</a:t>
            </a:fld>
            <a:endParaRPr lang="en-US" smtClean="0"/>
          </a:p>
        </p:txBody>
      </p:sp>
      <p:sp>
        <p:nvSpPr>
          <p:cNvPr id="55302" name="Footer Placeholder 5"/>
          <p:cNvSpPr>
            <a:spLocks noGrp="1"/>
          </p:cNvSpPr>
          <p:nvPr>
            <p:ph type="ftr" sz="quarter" idx="4"/>
          </p:nvPr>
        </p:nvSpPr>
        <p:spPr>
          <a:noFill/>
        </p:spPr>
        <p:txBody>
          <a:bodyPr/>
          <a:lstStyle/>
          <a:p>
            <a:r>
              <a:rPr lang="en-US" smtClean="0"/>
              <a:t>MAC CAD PD Series</a:t>
            </a:r>
          </a:p>
        </p:txBody>
      </p:sp>
      <p:sp>
        <p:nvSpPr>
          <p:cNvPr id="55303" name="Header Placeholder 6"/>
          <p:cNvSpPr>
            <a:spLocks noGrp="1"/>
          </p:cNvSpPr>
          <p:nvPr>
            <p:ph type="hdr" sz="quarter"/>
          </p:nvPr>
        </p:nvSpPr>
        <p:spPr>
          <a:noFill/>
        </p:spPr>
        <p:txBody>
          <a:bodyPr/>
          <a:lstStyle/>
          <a:p>
            <a:r>
              <a:rPr lang="en-US" smtClean="0"/>
              <a:t>19R Validity Module</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xfrm>
            <a:off x="715963" y="696913"/>
            <a:ext cx="5578475" cy="3486150"/>
          </a:xfrm>
          <a:ln/>
        </p:spPr>
      </p:sp>
      <p:sp>
        <p:nvSpPr>
          <p:cNvPr id="56323" name="Notes Placeholder 2"/>
          <p:cNvSpPr>
            <a:spLocks noGrp="1"/>
          </p:cNvSpPr>
          <p:nvPr>
            <p:ph type="body" idx="1"/>
          </p:nvPr>
        </p:nvSpPr>
        <p:spPr>
          <a:noFill/>
          <a:ln/>
        </p:spPr>
        <p:txBody>
          <a:bodyPr/>
          <a:lstStyle/>
          <a:p>
            <a:r>
              <a:rPr lang="en-US" smtClean="0"/>
              <a:t>Another way to look at this is whether the use of test results produce decisions, or consequences, for the test-taker that turn out to be “correct.”  This is usually referred to as “consequential validity.”</a:t>
            </a:r>
          </a:p>
          <a:p>
            <a:endParaRPr lang="en-US" smtClean="0"/>
          </a:p>
          <a:p>
            <a:r>
              <a:rPr lang="en-US" smtClean="0"/>
              <a:t>For example, assessments used to identify students’ strengths and deficits, as part of a identification and selection process for program placement or special services, certainly need evidence to support this kind of use.  Decisions about eligibility or ineligibility for access to educational resources are usually quite consequential for the students involved and for their families.</a:t>
            </a:r>
          </a:p>
          <a:p>
            <a:endParaRPr lang="en-US" smtClean="0"/>
          </a:p>
          <a:p>
            <a:r>
              <a:rPr lang="en-US" smtClean="0"/>
              <a:t>There are certainly other purposes for assessment in schools, but these purposes cover many of the most common reasons why educators build and use common assessments.</a:t>
            </a:r>
          </a:p>
        </p:txBody>
      </p:sp>
      <p:sp>
        <p:nvSpPr>
          <p:cNvPr id="56324" name="Slide Number Placeholder 3"/>
          <p:cNvSpPr>
            <a:spLocks noGrp="1"/>
          </p:cNvSpPr>
          <p:nvPr>
            <p:ph type="sldNum" sz="quarter" idx="5"/>
          </p:nvPr>
        </p:nvSpPr>
        <p:spPr>
          <a:noFill/>
        </p:spPr>
        <p:txBody>
          <a:bodyPr/>
          <a:lstStyle/>
          <a:p>
            <a:fld id="{F76E8E8C-CE06-46B3-A182-F5F0B4C846CA}" type="slidenum">
              <a:rPr lang="en-US" smtClean="0"/>
              <a:pPr/>
              <a:t>16</a:t>
            </a:fld>
            <a:endParaRPr lang="en-US" smtClean="0"/>
          </a:p>
        </p:txBody>
      </p:sp>
      <p:sp>
        <p:nvSpPr>
          <p:cNvPr id="56325" name="Date Placeholder 4"/>
          <p:cNvSpPr>
            <a:spLocks noGrp="1"/>
          </p:cNvSpPr>
          <p:nvPr>
            <p:ph type="dt" sz="quarter" idx="1"/>
          </p:nvPr>
        </p:nvSpPr>
        <p:spPr>
          <a:noFill/>
        </p:spPr>
        <p:txBody>
          <a:bodyPr/>
          <a:lstStyle/>
          <a:p>
            <a:fld id="{6D589ADB-A3E0-4C3D-AAB8-4354E1102B8C}" type="datetime1">
              <a:rPr lang="en-US" smtClean="0"/>
              <a:pPr/>
              <a:t>6/30/2011</a:t>
            </a:fld>
            <a:endParaRPr lang="en-US" smtClean="0"/>
          </a:p>
        </p:txBody>
      </p:sp>
      <p:sp>
        <p:nvSpPr>
          <p:cNvPr id="56326" name="Footer Placeholder 5"/>
          <p:cNvSpPr>
            <a:spLocks noGrp="1"/>
          </p:cNvSpPr>
          <p:nvPr>
            <p:ph type="ftr" sz="quarter" idx="4"/>
          </p:nvPr>
        </p:nvSpPr>
        <p:spPr>
          <a:noFill/>
        </p:spPr>
        <p:txBody>
          <a:bodyPr/>
          <a:lstStyle/>
          <a:p>
            <a:r>
              <a:rPr lang="en-US" smtClean="0"/>
              <a:t>MAC CAD PD Series</a:t>
            </a:r>
          </a:p>
        </p:txBody>
      </p:sp>
      <p:sp>
        <p:nvSpPr>
          <p:cNvPr id="56327" name="Header Placeholder 6"/>
          <p:cNvSpPr>
            <a:spLocks noGrp="1"/>
          </p:cNvSpPr>
          <p:nvPr>
            <p:ph type="hdr" sz="quarter"/>
          </p:nvPr>
        </p:nvSpPr>
        <p:spPr>
          <a:noFill/>
        </p:spPr>
        <p:txBody>
          <a:bodyPr/>
          <a:lstStyle/>
          <a:p>
            <a:r>
              <a:rPr lang="en-US" smtClean="0"/>
              <a:t>19R Validity Module</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xfrm>
            <a:off x="715963" y="696913"/>
            <a:ext cx="5578475" cy="3486150"/>
          </a:xfrm>
          <a:ln/>
        </p:spPr>
      </p:sp>
      <p:sp>
        <p:nvSpPr>
          <p:cNvPr id="57347" name="Notes Placeholder 2"/>
          <p:cNvSpPr>
            <a:spLocks noGrp="1"/>
          </p:cNvSpPr>
          <p:nvPr>
            <p:ph type="body" idx="1"/>
          </p:nvPr>
        </p:nvSpPr>
        <p:spPr>
          <a:noFill/>
          <a:ln/>
        </p:spPr>
        <p:txBody>
          <a:bodyPr/>
          <a:lstStyle/>
          <a:p>
            <a:r>
              <a:rPr lang="en-US" smtClean="0"/>
              <a:t>As we have mentioned several times, you need to establish the valid use of your common assessment results for each intended purpose.  A word of caution here – it is a fair amount of work, sometimes difficult, to establish the valid use of an assessment.  More purposes or uses, more work.  The good news is that some of the evidence you need will be common to most uses, and you are already well on your way to having it!</a:t>
            </a:r>
          </a:p>
        </p:txBody>
      </p:sp>
      <p:sp>
        <p:nvSpPr>
          <p:cNvPr id="57348" name="Slide Number Placeholder 3"/>
          <p:cNvSpPr>
            <a:spLocks noGrp="1"/>
          </p:cNvSpPr>
          <p:nvPr>
            <p:ph type="sldNum" sz="quarter" idx="5"/>
          </p:nvPr>
        </p:nvSpPr>
        <p:spPr>
          <a:noFill/>
        </p:spPr>
        <p:txBody>
          <a:bodyPr/>
          <a:lstStyle/>
          <a:p>
            <a:fld id="{3DA3D6AC-512C-4BCF-AEA3-A08011953D6B}" type="slidenum">
              <a:rPr lang="en-US" smtClean="0"/>
              <a:pPr/>
              <a:t>17</a:t>
            </a:fld>
            <a:endParaRPr lang="en-US" smtClean="0"/>
          </a:p>
        </p:txBody>
      </p:sp>
      <p:sp>
        <p:nvSpPr>
          <p:cNvPr id="57349" name="Date Placeholder 4"/>
          <p:cNvSpPr>
            <a:spLocks noGrp="1"/>
          </p:cNvSpPr>
          <p:nvPr>
            <p:ph type="dt" sz="quarter" idx="1"/>
          </p:nvPr>
        </p:nvSpPr>
        <p:spPr>
          <a:noFill/>
        </p:spPr>
        <p:txBody>
          <a:bodyPr/>
          <a:lstStyle/>
          <a:p>
            <a:fld id="{15CE6139-B684-4640-A317-3BC57000628C}" type="datetime1">
              <a:rPr lang="en-US" smtClean="0"/>
              <a:pPr/>
              <a:t>6/30/2011</a:t>
            </a:fld>
            <a:endParaRPr lang="en-US" smtClean="0"/>
          </a:p>
        </p:txBody>
      </p:sp>
      <p:sp>
        <p:nvSpPr>
          <p:cNvPr id="57350" name="Footer Placeholder 5"/>
          <p:cNvSpPr>
            <a:spLocks noGrp="1"/>
          </p:cNvSpPr>
          <p:nvPr>
            <p:ph type="ftr" sz="quarter" idx="4"/>
          </p:nvPr>
        </p:nvSpPr>
        <p:spPr>
          <a:noFill/>
        </p:spPr>
        <p:txBody>
          <a:bodyPr/>
          <a:lstStyle/>
          <a:p>
            <a:r>
              <a:rPr lang="en-US" smtClean="0"/>
              <a:t>MAC CAD PD Series</a:t>
            </a:r>
          </a:p>
        </p:txBody>
      </p:sp>
      <p:sp>
        <p:nvSpPr>
          <p:cNvPr id="57351" name="Header Placeholder 6"/>
          <p:cNvSpPr>
            <a:spLocks noGrp="1"/>
          </p:cNvSpPr>
          <p:nvPr>
            <p:ph type="hdr" sz="quarter"/>
          </p:nvPr>
        </p:nvSpPr>
        <p:spPr>
          <a:noFill/>
        </p:spPr>
        <p:txBody>
          <a:bodyPr/>
          <a:lstStyle/>
          <a:p>
            <a:r>
              <a:rPr lang="en-US" smtClean="0"/>
              <a:t>19R Validity Module</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xfrm>
            <a:off x="715963" y="696913"/>
            <a:ext cx="5578475" cy="3486150"/>
          </a:xfrm>
          <a:ln/>
        </p:spPr>
      </p:sp>
      <p:sp>
        <p:nvSpPr>
          <p:cNvPr id="58371" name="Notes Placeholder 2"/>
          <p:cNvSpPr>
            <a:spLocks noGrp="1"/>
          </p:cNvSpPr>
          <p:nvPr>
            <p:ph type="body" idx="1"/>
          </p:nvPr>
        </p:nvSpPr>
        <p:spPr>
          <a:noFill/>
          <a:ln/>
        </p:spPr>
        <p:txBody>
          <a:bodyPr/>
          <a:lstStyle/>
          <a:p>
            <a:r>
              <a:rPr lang="en-US" smtClean="0"/>
              <a:t>The idea or vocabulary of “types of validity” is left over from the “traditional” view of the subject, but has been retained in current usage with a shift in emphasis towards sources of evidence for valid use.  Much of what we have just covered in the preceding few slides is shown here to fall into the two broad categories of Internal Validity and External Validity, although the line between these is not always sharply drawn.</a:t>
            </a:r>
          </a:p>
          <a:p>
            <a:endParaRPr lang="en-US" smtClean="0"/>
          </a:p>
          <a:p>
            <a:r>
              <a:rPr lang="en-US" smtClean="0"/>
              <a:t>As the name suggests, internal sources of evidence for validity tend to be related to the processes and criteria used to develop, administer, and analyze tests, including such things as content standards, performance standards, or other theoretical constructs, as well as the processes used to bring these things to bear.  Thus, </a:t>
            </a:r>
            <a:r>
              <a:rPr lang="en-US" i="1" smtClean="0"/>
              <a:t>a major source of evidence of internal validity is the existence of these criteria, standards, constructs, and processes, and the proof of their rigorous application.</a:t>
            </a:r>
          </a:p>
          <a:p>
            <a:endParaRPr lang="en-US" smtClean="0"/>
          </a:p>
          <a:p>
            <a:r>
              <a:rPr lang="en-US" smtClean="0"/>
              <a:t>By contrast, external sources of evidence for validity tend to involve patterns of association between the results for the newly developed test and the results for other existing tests or data related to decisions based on the results of the test.</a:t>
            </a:r>
          </a:p>
        </p:txBody>
      </p:sp>
      <p:sp>
        <p:nvSpPr>
          <p:cNvPr id="58372" name="Slide Number Placeholder 3"/>
          <p:cNvSpPr>
            <a:spLocks noGrp="1"/>
          </p:cNvSpPr>
          <p:nvPr>
            <p:ph type="sldNum" sz="quarter" idx="5"/>
          </p:nvPr>
        </p:nvSpPr>
        <p:spPr>
          <a:noFill/>
        </p:spPr>
        <p:txBody>
          <a:bodyPr/>
          <a:lstStyle/>
          <a:p>
            <a:fld id="{8DA9016C-2112-4E4A-B851-5B68C1BF5E1B}" type="slidenum">
              <a:rPr lang="en-US" smtClean="0"/>
              <a:pPr/>
              <a:t>18</a:t>
            </a:fld>
            <a:endParaRPr lang="en-US" smtClean="0"/>
          </a:p>
        </p:txBody>
      </p:sp>
      <p:sp>
        <p:nvSpPr>
          <p:cNvPr id="58373" name="Date Placeholder 4"/>
          <p:cNvSpPr>
            <a:spLocks noGrp="1"/>
          </p:cNvSpPr>
          <p:nvPr>
            <p:ph type="dt" sz="quarter" idx="1"/>
          </p:nvPr>
        </p:nvSpPr>
        <p:spPr>
          <a:noFill/>
        </p:spPr>
        <p:txBody>
          <a:bodyPr/>
          <a:lstStyle/>
          <a:p>
            <a:fld id="{023906B2-89D4-497E-90E3-50CF553A213C}" type="datetime1">
              <a:rPr lang="en-US" smtClean="0"/>
              <a:pPr/>
              <a:t>6/30/2011</a:t>
            </a:fld>
            <a:endParaRPr lang="en-US" smtClean="0"/>
          </a:p>
        </p:txBody>
      </p:sp>
      <p:sp>
        <p:nvSpPr>
          <p:cNvPr id="58374" name="Footer Placeholder 5"/>
          <p:cNvSpPr>
            <a:spLocks noGrp="1"/>
          </p:cNvSpPr>
          <p:nvPr>
            <p:ph type="ftr" sz="quarter" idx="4"/>
          </p:nvPr>
        </p:nvSpPr>
        <p:spPr>
          <a:noFill/>
        </p:spPr>
        <p:txBody>
          <a:bodyPr/>
          <a:lstStyle/>
          <a:p>
            <a:r>
              <a:rPr lang="en-US" smtClean="0"/>
              <a:t>MAC CAD PD Series</a:t>
            </a:r>
          </a:p>
        </p:txBody>
      </p:sp>
      <p:sp>
        <p:nvSpPr>
          <p:cNvPr id="58375" name="Header Placeholder 6"/>
          <p:cNvSpPr>
            <a:spLocks noGrp="1"/>
          </p:cNvSpPr>
          <p:nvPr>
            <p:ph type="hdr" sz="quarter"/>
          </p:nvPr>
        </p:nvSpPr>
        <p:spPr>
          <a:noFill/>
        </p:spPr>
        <p:txBody>
          <a:bodyPr/>
          <a:lstStyle/>
          <a:p>
            <a:r>
              <a:rPr lang="en-US" smtClean="0"/>
              <a:t>19R Validity Module</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xfrm>
            <a:off x="715963" y="696913"/>
            <a:ext cx="5578475" cy="3486150"/>
          </a:xfrm>
          <a:ln/>
        </p:spPr>
      </p:sp>
      <p:sp>
        <p:nvSpPr>
          <p:cNvPr id="59395" name="Notes Placeholder 2"/>
          <p:cNvSpPr>
            <a:spLocks noGrp="1"/>
          </p:cNvSpPr>
          <p:nvPr>
            <p:ph type="body" idx="1"/>
          </p:nvPr>
        </p:nvSpPr>
        <p:spPr>
          <a:noFill/>
          <a:ln/>
        </p:spPr>
        <p:txBody>
          <a:bodyPr/>
          <a:lstStyle/>
          <a:p>
            <a:r>
              <a:rPr lang="en-US" smtClean="0"/>
              <a:t>Of the five internal sources of validity, Face Validity is the weakest, and Construct is the most abstract and difficult, both to establish and to understand.</a:t>
            </a:r>
          </a:p>
          <a:p>
            <a:endParaRPr lang="en-US" smtClean="0"/>
          </a:p>
          <a:p>
            <a:r>
              <a:rPr lang="en-US" smtClean="0"/>
              <a:t>The idea of face validity goes something like this: “I showed my test to a bunch of people, and they agreed that it looks like a math test.”  So, “on its face” it appears to be a math test.  That’s pretty weak, even if the people looking at the test have expertise in the subject matter.  So called “face validity” is not regarded as a real source of evidence for validity.</a:t>
            </a:r>
          </a:p>
          <a:p>
            <a:endParaRPr lang="en-US" smtClean="0"/>
          </a:p>
          <a:p>
            <a:r>
              <a:rPr lang="en-US" smtClean="0"/>
              <a:t>At the other extreme, construct validity refers to the degree to which the results of a test correspond to the theoretical constructs it is designed to measure.  Neither of these sounds like what we need, so let’s look at the other three.</a:t>
            </a:r>
          </a:p>
        </p:txBody>
      </p:sp>
      <p:sp>
        <p:nvSpPr>
          <p:cNvPr id="59396" name="Slide Number Placeholder 3"/>
          <p:cNvSpPr>
            <a:spLocks noGrp="1"/>
          </p:cNvSpPr>
          <p:nvPr>
            <p:ph type="sldNum" sz="quarter" idx="5"/>
          </p:nvPr>
        </p:nvSpPr>
        <p:spPr>
          <a:noFill/>
        </p:spPr>
        <p:txBody>
          <a:bodyPr/>
          <a:lstStyle/>
          <a:p>
            <a:fld id="{7C7F19C9-FB12-4F8E-9F38-DE7974B0AEA5}" type="slidenum">
              <a:rPr lang="en-US" smtClean="0"/>
              <a:pPr/>
              <a:t>19</a:t>
            </a:fld>
            <a:endParaRPr lang="en-US" smtClean="0"/>
          </a:p>
        </p:txBody>
      </p:sp>
      <p:sp>
        <p:nvSpPr>
          <p:cNvPr id="59397" name="Date Placeholder 4"/>
          <p:cNvSpPr>
            <a:spLocks noGrp="1"/>
          </p:cNvSpPr>
          <p:nvPr>
            <p:ph type="dt" sz="quarter" idx="1"/>
          </p:nvPr>
        </p:nvSpPr>
        <p:spPr>
          <a:noFill/>
        </p:spPr>
        <p:txBody>
          <a:bodyPr/>
          <a:lstStyle/>
          <a:p>
            <a:fld id="{C1130EBD-C791-4025-A31B-90B2FD0FED76}" type="datetime1">
              <a:rPr lang="en-US" smtClean="0"/>
              <a:pPr/>
              <a:t>6/30/2011</a:t>
            </a:fld>
            <a:endParaRPr lang="en-US" smtClean="0"/>
          </a:p>
        </p:txBody>
      </p:sp>
      <p:sp>
        <p:nvSpPr>
          <p:cNvPr id="59398" name="Footer Placeholder 5"/>
          <p:cNvSpPr>
            <a:spLocks noGrp="1"/>
          </p:cNvSpPr>
          <p:nvPr>
            <p:ph type="ftr" sz="quarter" idx="4"/>
          </p:nvPr>
        </p:nvSpPr>
        <p:spPr>
          <a:noFill/>
        </p:spPr>
        <p:txBody>
          <a:bodyPr/>
          <a:lstStyle/>
          <a:p>
            <a:r>
              <a:rPr lang="en-US" smtClean="0"/>
              <a:t>MAC CAD PD Series</a:t>
            </a:r>
          </a:p>
        </p:txBody>
      </p:sp>
      <p:sp>
        <p:nvSpPr>
          <p:cNvPr id="59399" name="Header Placeholder 6"/>
          <p:cNvSpPr>
            <a:spLocks noGrp="1"/>
          </p:cNvSpPr>
          <p:nvPr>
            <p:ph type="hdr" sz="quarter"/>
          </p:nvPr>
        </p:nvSpPr>
        <p:spPr>
          <a:noFill/>
        </p:spPr>
        <p:txBody>
          <a:bodyPr/>
          <a:lstStyle/>
          <a:p>
            <a:r>
              <a:rPr lang="en-US" smtClean="0"/>
              <a:t>19R Validity Module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xfrm>
            <a:off x="715963" y="696913"/>
            <a:ext cx="5578475" cy="3486150"/>
          </a:xfrm>
          <a:ln/>
        </p:spPr>
      </p:sp>
      <p:sp>
        <p:nvSpPr>
          <p:cNvPr id="41987" name="Notes Placeholder 2"/>
          <p:cNvSpPr>
            <a:spLocks noGrp="1"/>
          </p:cNvSpPr>
          <p:nvPr>
            <p:ph type="body" idx="1"/>
          </p:nvPr>
        </p:nvSpPr>
        <p:spPr>
          <a:noFill/>
          <a:ln/>
        </p:spPr>
        <p:txBody>
          <a:bodyPr/>
          <a:lstStyle/>
          <a:p>
            <a:r>
              <a:rPr lang="en-US" dirty="0" smtClean="0"/>
              <a:t>My name is Bruce Fay, and I will be your guide for this module.</a:t>
            </a:r>
          </a:p>
        </p:txBody>
      </p:sp>
      <p:sp>
        <p:nvSpPr>
          <p:cNvPr id="41988" name="Slide Number Placeholder 3"/>
          <p:cNvSpPr>
            <a:spLocks noGrp="1"/>
          </p:cNvSpPr>
          <p:nvPr>
            <p:ph type="sldNum" sz="quarter" idx="5"/>
          </p:nvPr>
        </p:nvSpPr>
        <p:spPr>
          <a:noFill/>
        </p:spPr>
        <p:txBody>
          <a:bodyPr/>
          <a:lstStyle/>
          <a:p>
            <a:fld id="{152005E0-9C82-4731-9E0B-3095B617310A}" type="slidenum">
              <a:rPr lang="en-US" smtClean="0"/>
              <a:pPr/>
              <a:t>2</a:t>
            </a:fld>
            <a:endParaRPr lang="en-US" smtClean="0"/>
          </a:p>
        </p:txBody>
      </p:sp>
      <p:sp>
        <p:nvSpPr>
          <p:cNvPr id="41989" name="Date Placeholder 4"/>
          <p:cNvSpPr>
            <a:spLocks noGrp="1"/>
          </p:cNvSpPr>
          <p:nvPr>
            <p:ph type="dt" sz="quarter" idx="1"/>
          </p:nvPr>
        </p:nvSpPr>
        <p:spPr>
          <a:noFill/>
        </p:spPr>
        <p:txBody>
          <a:bodyPr/>
          <a:lstStyle/>
          <a:p>
            <a:fld id="{D3E54227-FB40-4E56-97CC-7976FE005E51}" type="datetime1">
              <a:rPr lang="en-US" smtClean="0"/>
              <a:pPr/>
              <a:t>6/30/2011</a:t>
            </a:fld>
            <a:endParaRPr lang="en-US" smtClean="0"/>
          </a:p>
        </p:txBody>
      </p:sp>
      <p:sp>
        <p:nvSpPr>
          <p:cNvPr id="41990" name="Footer Placeholder 5"/>
          <p:cNvSpPr>
            <a:spLocks noGrp="1"/>
          </p:cNvSpPr>
          <p:nvPr>
            <p:ph type="ftr" sz="quarter" idx="4"/>
          </p:nvPr>
        </p:nvSpPr>
        <p:spPr>
          <a:noFill/>
        </p:spPr>
        <p:txBody>
          <a:bodyPr/>
          <a:lstStyle/>
          <a:p>
            <a:r>
              <a:rPr lang="en-US" smtClean="0"/>
              <a:t>MAC CAD PD Series</a:t>
            </a:r>
          </a:p>
        </p:txBody>
      </p:sp>
      <p:sp>
        <p:nvSpPr>
          <p:cNvPr id="41991" name="Header Placeholder 6"/>
          <p:cNvSpPr>
            <a:spLocks noGrp="1"/>
          </p:cNvSpPr>
          <p:nvPr>
            <p:ph type="hdr" sz="quarter"/>
          </p:nvPr>
        </p:nvSpPr>
        <p:spPr>
          <a:noFill/>
        </p:spPr>
        <p:txBody>
          <a:bodyPr/>
          <a:lstStyle/>
          <a:p>
            <a:r>
              <a:rPr lang="en-US" smtClean="0"/>
              <a:t>19R Validity Module</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xfrm>
            <a:off x="715963" y="696913"/>
            <a:ext cx="5578475" cy="3486150"/>
          </a:xfrm>
          <a:ln/>
        </p:spPr>
      </p:sp>
      <p:sp>
        <p:nvSpPr>
          <p:cNvPr id="60419" name="Notes Placeholder 2"/>
          <p:cNvSpPr>
            <a:spLocks noGrp="1"/>
          </p:cNvSpPr>
          <p:nvPr>
            <p:ph type="body" idx="1"/>
          </p:nvPr>
        </p:nvSpPr>
        <p:spPr>
          <a:noFill/>
          <a:ln/>
        </p:spPr>
        <p:txBody>
          <a:bodyPr/>
          <a:lstStyle/>
          <a:p>
            <a:r>
              <a:rPr lang="en-US" i="1" smtClean="0"/>
              <a:t>Content validity is a key concept for locally developed common assessments</a:t>
            </a:r>
            <a:r>
              <a:rPr lang="en-US" smtClean="0"/>
              <a:t>, and we will examine this in more detail later in the module.  </a:t>
            </a:r>
            <a:r>
              <a:rPr lang="en-US" i="1" smtClean="0"/>
              <a:t>However, many of the ideas presented earlier in this series, if properly applied, will help you build tests with good content validity and supporting evidence</a:t>
            </a:r>
            <a:r>
              <a:rPr lang="en-US" smtClean="0"/>
              <a:t>.  These include a clear purpose, test blueprints, and proper item type and construction, particularly with regards to the alignment of items with content standards, as well as the careful review and editing of items.  Note that although considered an internal source of evidence for validity, content validity is established in reference to external content standards as well as external criteria for item and test quality.</a:t>
            </a:r>
          </a:p>
          <a:p>
            <a:endParaRPr lang="en-US" smtClean="0"/>
          </a:p>
          <a:p>
            <a:r>
              <a:rPr lang="en-US" smtClean="0"/>
              <a:t>Proper field testing and post-test analysis of results, covered in other modules in this series, should include checking for, and verifying, response validity, that is: do students who understand the content respond appropriately to the items?</a:t>
            </a:r>
          </a:p>
        </p:txBody>
      </p:sp>
      <p:sp>
        <p:nvSpPr>
          <p:cNvPr id="60420" name="Slide Number Placeholder 3"/>
          <p:cNvSpPr>
            <a:spLocks noGrp="1"/>
          </p:cNvSpPr>
          <p:nvPr>
            <p:ph type="sldNum" sz="quarter" idx="5"/>
          </p:nvPr>
        </p:nvSpPr>
        <p:spPr>
          <a:noFill/>
        </p:spPr>
        <p:txBody>
          <a:bodyPr/>
          <a:lstStyle/>
          <a:p>
            <a:fld id="{F6E87163-2A8B-4E50-BBEA-EF5CBE187AAE}" type="slidenum">
              <a:rPr lang="en-US" smtClean="0"/>
              <a:pPr/>
              <a:t>20</a:t>
            </a:fld>
            <a:endParaRPr lang="en-US" smtClean="0"/>
          </a:p>
        </p:txBody>
      </p:sp>
      <p:sp>
        <p:nvSpPr>
          <p:cNvPr id="60421" name="Date Placeholder 4"/>
          <p:cNvSpPr>
            <a:spLocks noGrp="1"/>
          </p:cNvSpPr>
          <p:nvPr>
            <p:ph type="dt" sz="quarter" idx="1"/>
          </p:nvPr>
        </p:nvSpPr>
        <p:spPr>
          <a:noFill/>
        </p:spPr>
        <p:txBody>
          <a:bodyPr/>
          <a:lstStyle/>
          <a:p>
            <a:fld id="{3729C30E-5821-45F4-B200-9A761B0A2B2F}" type="datetime1">
              <a:rPr lang="en-US" smtClean="0"/>
              <a:pPr/>
              <a:t>6/30/2011</a:t>
            </a:fld>
            <a:endParaRPr lang="en-US" smtClean="0"/>
          </a:p>
        </p:txBody>
      </p:sp>
      <p:sp>
        <p:nvSpPr>
          <p:cNvPr id="60422" name="Footer Placeholder 5"/>
          <p:cNvSpPr>
            <a:spLocks noGrp="1"/>
          </p:cNvSpPr>
          <p:nvPr>
            <p:ph type="ftr" sz="quarter" idx="4"/>
          </p:nvPr>
        </p:nvSpPr>
        <p:spPr>
          <a:noFill/>
        </p:spPr>
        <p:txBody>
          <a:bodyPr/>
          <a:lstStyle/>
          <a:p>
            <a:r>
              <a:rPr lang="en-US" smtClean="0"/>
              <a:t>MAC CAD PD Series</a:t>
            </a:r>
          </a:p>
        </p:txBody>
      </p:sp>
      <p:sp>
        <p:nvSpPr>
          <p:cNvPr id="60423" name="Header Placeholder 6"/>
          <p:cNvSpPr>
            <a:spLocks noGrp="1"/>
          </p:cNvSpPr>
          <p:nvPr>
            <p:ph type="hdr" sz="quarter"/>
          </p:nvPr>
        </p:nvSpPr>
        <p:spPr>
          <a:noFill/>
        </p:spPr>
        <p:txBody>
          <a:bodyPr/>
          <a:lstStyle/>
          <a:p>
            <a:r>
              <a:rPr lang="en-US" smtClean="0"/>
              <a:t>19R Validity Module</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715963" y="696913"/>
            <a:ext cx="5578475" cy="3486150"/>
          </a:xfrm>
          <a:ln/>
        </p:spPr>
      </p:sp>
      <p:sp>
        <p:nvSpPr>
          <p:cNvPr id="61443" name="Notes Placeholder 2"/>
          <p:cNvSpPr>
            <a:spLocks noGrp="1"/>
          </p:cNvSpPr>
          <p:nvPr>
            <p:ph type="body" idx="1"/>
          </p:nvPr>
        </p:nvSpPr>
        <p:spPr>
          <a:noFill/>
          <a:ln/>
        </p:spPr>
        <p:txBody>
          <a:bodyPr/>
          <a:lstStyle/>
          <a:p>
            <a:r>
              <a:rPr lang="en-US" smtClean="0"/>
              <a:t>If your common assessments are intended to accurately predict a student’s performance on some other test, such as one of the state tests, or a national test such as the ACT, then you are trying to develop a test that has either concurrent or predictive validity.  To establish this, you will need to look at the extent to which scores on your test are associated with, or accurately predict, the scores on the other test.  Although there are many measures of association, a simple way to do this is to compute the correlation of the two sets of test scores.  This may sound complicated, but the Excel spreadsheet that accompanies this module contains an example of how to use the correlation function to do this.</a:t>
            </a:r>
          </a:p>
          <a:p>
            <a:endParaRPr lang="en-US" smtClean="0"/>
          </a:p>
          <a:p>
            <a:r>
              <a:rPr lang="en-US" smtClean="0"/>
              <a:t>With predictive validity, the tests are generally separated in time, with the earlier test being used to predict the later test.  With concurrent validity, two or more tests must be taken somewhat near each other in time.  As with predictive validity, you will still need to establish that there is a strong association between the two sets of scores.  You are also generally making an assumption that the test to which you are comparing your test is known to be a good test that has already been validated for the intended use.  This is not a minor assumption.</a:t>
            </a:r>
          </a:p>
        </p:txBody>
      </p:sp>
      <p:sp>
        <p:nvSpPr>
          <p:cNvPr id="61444" name="Slide Number Placeholder 3"/>
          <p:cNvSpPr>
            <a:spLocks noGrp="1"/>
          </p:cNvSpPr>
          <p:nvPr>
            <p:ph type="sldNum" sz="quarter" idx="5"/>
          </p:nvPr>
        </p:nvSpPr>
        <p:spPr>
          <a:noFill/>
        </p:spPr>
        <p:txBody>
          <a:bodyPr/>
          <a:lstStyle/>
          <a:p>
            <a:fld id="{0DF28D09-AFF5-43CE-89DD-D7F855A208B9}" type="slidenum">
              <a:rPr lang="en-US" smtClean="0"/>
              <a:pPr/>
              <a:t>21</a:t>
            </a:fld>
            <a:endParaRPr lang="en-US" smtClean="0"/>
          </a:p>
        </p:txBody>
      </p:sp>
      <p:sp>
        <p:nvSpPr>
          <p:cNvPr id="61445" name="Date Placeholder 4"/>
          <p:cNvSpPr>
            <a:spLocks noGrp="1"/>
          </p:cNvSpPr>
          <p:nvPr>
            <p:ph type="dt" sz="quarter" idx="1"/>
          </p:nvPr>
        </p:nvSpPr>
        <p:spPr>
          <a:noFill/>
        </p:spPr>
        <p:txBody>
          <a:bodyPr/>
          <a:lstStyle/>
          <a:p>
            <a:fld id="{226D85A4-AFEB-4491-B428-24BF30888B6B}" type="datetime1">
              <a:rPr lang="en-US" smtClean="0"/>
              <a:pPr/>
              <a:t>6/30/2011</a:t>
            </a:fld>
            <a:endParaRPr lang="en-US" smtClean="0"/>
          </a:p>
        </p:txBody>
      </p:sp>
      <p:sp>
        <p:nvSpPr>
          <p:cNvPr id="61446" name="Footer Placeholder 5"/>
          <p:cNvSpPr>
            <a:spLocks noGrp="1"/>
          </p:cNvSpPr>
          <p:nvPr>
            <p:ph type="ftr" sz="quarter" idx="4"/>
          </p:nvPr>
        </p:nvSpPr>
        <p:spPr>
          <a:noFill/>
        </p:spPr>
        <p:txBody>
          <a:bodyPr/>
          <a:lstStyle/>
          <a:p>
            <a:r>
              <a:rPr lang="en-US" smtClean="0"/>
              <a:t>MAC CAD PD Series</a:t>
            </a:r>
          </a:p>
        </p:txBody>
      </p:sp>
      <p:sp>
        <p:nvSpPr>
          <p:cNvPr id="61447" name="Header Placeholder 6"/>
          <p:cNvSpPr>
            <a:spLocks noGrp="1"/>
          </p:cNvSpPr>
          <p:nvPr>
            <p:ph type="hdr" sz="quarter"/>
          </p:nvPr>
        </p:nvSpPr>
        <p:spPr>
          <a:noFill/>
        </p:spPr>
        <p:txBody>
          <a:bodyPr/>
          <a:lstStyle/>
          <a:p>
            <a:r>
              <a:rPr lang="en-US" smtClean="0"/>
              <a:t>19R Validity Module</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xfrm>
            <a:off x="715963" y="696913"/>
            <a:ext cx="5578475" cy="3486150"/>
          </a:xfrm>
          <a:ln/>
        </p:spPr>
      </p:sp>
      <p:sp>
        <p:nvSpPr>
          <p:cNvPr id="62467" name="Notes Placeholder 2"/>
          <p:cNvSpPr>
            <a:spLocks noGrp="1"/>
          </p:cNvSpPr>
          <p:nvPr>
            <p:ph type="body" idx="1"/>
          </p:nvPr>
        </p:nvSpPr>
        <p:spPr>
          <a:noFill/>
          <a:ln/>
        </p:spPr>
        <p:txBody>
          <a:bodyPr/>
          <a:lstStyle/>
          <a:p>
            <a:r>
              <a:rPr lang="en-US" smtClean="0"/>
              <a:t>A caution about “prediction.”  Let’s say you would like to develop a test to give to your 11</a:t>
            </a:r>
            <a:r>
              <a:rPr lang="en-US" baseline="30000" smtClean="0"/>
              <a:t>th</a:t>
            </a:r>
            <a:r>
              <a:rPr lang="en-US" smtClean="0"/>
              <a:t> grade students in the Fall while your students in grades 3 – 9 are taking state tests.  Your purpose in doing this would be to predict how your 11</a:t>
            </a:r>
            <a:r>
              <a:rPr lang="en-US" baseline="30000" smtClean="0"/>
              <a:t>th</a:t>
            </a:r>
            <a:r>
              <a:rPr lang="en-US" smtClean="0"/>
              <a:t> grade students are likely to perform on the 11</a:t>
            </a:r>
            <a:r>
              <a:rPr lang="en-US" baseline="30000" smtClean="0"/>
              <a:t>th</a:t>
            </a:r>
            <a:r>
              <a:rPr lang="en-US" smtClean="0"/>
              <a:t> grade state test in the spring.  Your students will probably demonstrate a range of performance on your local common assessment, and that range will probably include students on the low end who are not likely to do well on the state test in the spring, all other things being equal, in other words, if nothing changes between now and then.  But are all things likely to be equal?  What are you going to do with the information you obtain from your test?</a:t>
            </a:r>
          </a:p>
          <a:p>
            <a:endParaRPr lang="en-US" smtClean="0"/>
          </a:p>
          <a:p>
            <a:r>
              <a:rPr lang="en-US" smtClean="0"/>
              <a:t>Presumably, you are going to provide additional learning supports for those students who appear to be at risk of not doing well, with the express purpose of trying to improve their performance on the state test in the spring.  Lets say that your interventions are so successful that every student tests proficient on the state test in the spring.  What does their performance on your Fall test tell you?  Surprisingly, perhaps, not much.  The correlation in this case is going to be weak at best, meaning that scores on the first test will not be good predictors of the scores on the second test, statistically speaking.  This may be an extreme example, but it highlights the potential problem.</a:t>
            </a:r>
          </a:p>
        </p:txBody>
      </p:sp>
      <p:sp>
        <p:nvSpPr>
          <p:cNvPr id="62468" name="Slide Number Placeholder 3"/>
          <p:cNvSpPr>
            <a:spLocks noGrp="1"/>
          </p:cNvSpPr>
          <p:nvPr>
            <p:ph type="sldNum" sz="quarter" idx="5"/>
          </p:nvPr>
        </p:nvSpPr>
        <p:spPr>
          <a:noFill/>
        </p:spPr>
        <p:txBody>
          <a:bodyPr/>
          <a:lstStyle/>
          <a:p>
            <a:fld id="{5F5756D8-6D3C-48FE-841A-6923EF5752EB}" type="slidenum">
              <a:rPr lang="en-US" smtClean="0"/>
              <a:pPr/>
              <a:t>22</a:t>
            </a:fld>
            <a:endParaRPr lang="en-US" smtClean="0"/>
          </a:p>
        </p:txBody>
      </p:sp>
      <p:sp>
        <p:nvSpPr>
          <p:cNvPr id="62469" name="Date Placeholder 4"/>
          <p:cNvSpPr>
            <a:spLocks noGrp="1"/>
          </p:cNvSpPr>
          <p:nvPr>
            <p:ph type="dt" sz="quarter" idx="1"/>
          </p:nvPr>
        </p:nvSpPr>
        <p:spPr>
          <a:noFill/>
        </p:spPr>
        <p:txBody>
          <a:bodyPr/>
          <a:lstStyle/>
          <a:p>
            <a:fld id="{6EA180A5-04E7-4D99-957B-5B4521AF8345}" type="datetime1">
              <a:rPr lang="en-US" smtClean="0"/>
              <a:pPr/>
              <a:t>6/30/2011</a:t>
            </a:fld>
            <a:endParaRPr lang="en-US" smtClean="0"/>
          </a:p>
        </p:txBody>
      </p:sp>
      <p:sp>
        <p:nvSpPr>
          <p:cNvPr id="62470" name="Footer Placeholder 5"/>
          <p:cNvSpPr>
            <a:spLocks noGrp="1"/>
          </p:cNvSpPr>
          <p:nvPr>
            <p:ph type="ftr" sz="quarter" idx="4"/>
          </p:nvPr>
        </p:nvSpPr>
        <p:spPr>
          <a:noFill/>
        </p:spPr>
        <p:txBody>
          <a:bodyPr/>
          <a:lstStyle/>
          <a:p>
            <a:r>
              <a:rPr lang="en-US" smtClean="0"/>
              <a:t>MAC CAD PD Series</a:t>
            </a:r>
          </a:p>
        </p:txBody>
      </p:sp>
      <p:sp>
        <p:nvSpPr>
          <p:cNvPr id="62471" name="Header Placeholder 6"/>
          <p:cNvSpPr>
            <a:spLocks noGrp="1"/>
          </p:cNvSpPr>
          <p:nvPr>
            <p:ph type="hdr" sz="quarter"/>
          </p:nvPr>
        </p:nvSpPr>
        <p:spPr>
          <a:noFill/>
        </p:spPr>
        <p:txBody>
          <a:bodyPr/>
          <a:lstStyle/>
          <a:p>
            <a:r>
              <a:rPr lang="en-US" smtClean="0"/>
              <a:t>19R Validity Module</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xfrm>
            <a:off x="715963" y="696913"/>
            <a:ext cx="5578475" cy="3486150"/>
          </a:xfrm>
          <a:ln/>
        </p:spPr>
      </p:sp>
      <p:sp>
        <p:nvSpPr>
          <p:cNvPr id="63491" name="Notes Placeholder 2"/>
          <p:cNvSpPr>
            <a:spLocks noGrp="1"/>
          </p:cNvSpPr>
          <p:nvPr>
            <p:ph type="body" idx="1"/>
          </p:nvPr>
        </p:nvSpPr>
        <p:spPr>
          <a:noFill/>
          <a:ln/>
        </p:spPr>
        <p:txBody>
          <a:bodyPr/>
          <a:lstStyle/>
          <a:p>
            <a:r>
              <a:rPr lang="en-US" smtClean="0"/>
              <a:t>A better approach in this case might be to pilot your test closer to the time of the state test and look for evidence of concurrent validity.  You could then use your test earlier in the year to determine the degree to which students appear to be prepared for the state test as of that point in time.  If no further learning takes place, these scores might well prove to also be predictive of subsequent state test results.  You would certainly check for that, but hopefully the results on your test were used to put appropriate instructional interventions in place.</a:t>
            </a:r>
          </a:p>
          <a:p>
            <a:endParaRPr lang="en-US" smtClean="0"/>
          </a:p>
          <a:p>
            <a:r>
              <a:rPr lang="en-US" smtClean="0"/>
              <a:t>In general K-12 educators aren’t really interested in “predicting”.  Selective-admission colleges and universities are interested in predicting.  Why?  The don’t want to admit students who they believe do not have the preparation or aptitude to be successful at their institution.  Such students  take up seats that could have gone to students who are more likely to succeed at that institution.  What you say you want to predict something, what you really want to do is probably “pre-test” and then do something based on the information you obtain.  Perhaps we could call this “non ceteris paribus prediction.”  (And yes, we made that up.)</a:t>
            </a:r>
          </a:p>
        </p:txBody>
      </p:sp>
      <p:sp>
        <p:nvSpPr>
          <p:cNvPr id="63492" name="Slide Number Placeholder 3"/>
          <p:cNvSpPr>
            <a:spLocks noGrp="1"/>
          </p:cNvSpPr>
          <p:nvPr>
            <p:ph type="sldNum" sz="quarter" idx="5"/>
          </p:nvPr>
        </p:nvSpPr>
        <p:spPr>
          <a:noFill/>
        </p:spPr>
        <p:txBody>
          <a:bodyPr/>
          <a:lstStyle/>
          <a:p>
            <a:fld id="{CD3DE28E-2985-4BCE-813A-74AA5F4FED1D}" type="slidenum">
              <a:rPr lang="en-US" smtClean="0"/>
              <a:pPr/>
              <a:t>23</a:t>
            </a:fld>
            <a:endParaRPr lang="en-US" smtClean="0"/>
          </a:p>
        </p:txBody>
      </p:sp>
      <p:sp>
        <p:nvSpPr>
          <p:cNvPr id="63493" name="Date Placeholder 4"/>
          <p:cNvSpPr>
            <a:spLocks noGrp="1"/>
          </p:cNvSpPr>
          <p:nvPr>
            <p:ph type="dt" sz="quarter" idx="1"/>
          </p:nvPr>
        </p:nvSpPr>
        <p:spPr>
          <a:noFill/>
        </p:spPr>
        <p:txBody>
          <a:bodyPr/>
          <a:lstStyle/>
          <a:p>
            <a:fld id="{D1D331BF-00CA-44FF-97A7-5E5165BFAF98}" type="datetime1">
              <a:rPr lang="en-US" smtClean="0"/>
              <a:pPr/>
              <a:t>6/30/2011</a:t>
            </a:fld>
            <a:endParaRPr lang="en-US" smtClean="0"/>
          </a:p>
        </p:txBody>
      </p:sp>
      <p:sp>
        <p:nvSpPr>
          <p:cNvPr id="63494" name="Footer Placeholder 5"/>
          <p:cNvSpPr>
            <a:spLocks noGrp="1"/>
          </p:cNvSpPr>
          <p:nvPr>
            <p:ph type="ftr" sz="quarter" idx="4"/>
          </p:nvPr>
        </p:nvSpPr>
        <p:spPr>
          <a:noFill/>
        </p:spPr>
        <p:txBody>
          <a:bodyPr/>
          <a:lstStyle/>
          <a:p>
            <a:r>
              <a:rPr lang="en-US" smtClean="0"/>
              <a:t>MAC CAD PD Series</a:t>
            </a:r>
          </a:p>
        </p:txBody>
      </p:sp>
      <p:sp>
        <p:nvSpPr>
          <p:cNvPr id="63495" name="Header Placeholder 6"/>
          <p:cNvSpPr>
            <a:spLocks noGrp="1"/>
          </p:cNvSpPr>
          <p:nvPr>
            <p:ph type="hdr" sz="quarter"/>
          </p:nvPr>
        </p:nvSpPr>
        <p:spPr>
          <a:noFill/>
        </p:spPr>
        <p:txBody>
          <a:bodyPr/>
          <a:lstStyle/>
          <a:p>
            <a:r>
              <a:rPr lang="en-US" smtClean="0"/>
              <a:t>19R Validity Module</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xfrm>
            <a:off x="715963" y="696913"/>
            <a:ext cx="5578475" cy="3486150"/>
          </a:xfrm>
          <a:ln/>
        </p:spPr>
      </p:sp>
      <p:sp>
        <p:nvSpPr>
          <p:cNvPr id="64515" name="Notes Placeholder 2"/>
          <p:cNvSpPr>
            <a:spLocks noGrp="1"/>
          </p:cNvSpPr>
          <p:nvPr>
            <p:ph type="body" idx="1"/>
          </p:nvPr>
        </p:nvSpPr>
        <p:spPr>
          <a:noFill/>
          <a:ln/>
        </p:spPr>
        <p:txBody>
          <a:bodyPr/>
          <a:lstStyle/>
          <a:p>
            <a:r>
              <a:rPr lang="en-US" smtClean="0"/>
              <a:t>All simple measures of association, and specifically correlations, require two data points for each subject involved in the calculation.  In our case, we are talking about a set of students with two corresponding test scores for each and every student.  There is an example coming up shortly, but first, a little more theory.</a:t>
            </a:r>
          </a:p>
          <a:p>
            <a:endParaRPr lang="en-US" smtClean="0"/>
          </a:p>
          <a:p>
            <a:r>
              <a:rPr lang="en-US" smtClean="0"/>
              <a:t>The most commonly used correlation is the Pearson “r”.  It provides a quantitative indication of the degree to which one set of scores is related in a linear, or straight line, manner to a second set of scores.  The value of a Pearson r ranges from plus one to minus one. Values near plus or minus one represent an almost perfect linear relationship, while values near zero indicate that there is little or no linear relationship between the sets of scores.  Values near plus one indicate that both sets of scores go up or down together, whereas values near minus one indicate that as one set of scores increases the other set of scores decreases.</a:t>
            </a:r>
          </a:p>
          <a:p>
            <a:endParaRPr lang="en-US" smtClean="0"/>
          </a:p>
          <a:p>
            <a:r>
              <a:rPr lang="en-US" smtClean="0"/>
              <a:t>That’s as difficult as the statistics are going to get when talking about validity, and you don’t even need to know the formula for calculating a Pearson r, because Microsoft Excel knows how to do it.</a:t>
            </a:r>
          </a:p>
          <a:p>
            <a:endParaRPr lang="en-US" smtClean="0"/>
          </a:p>
        </p:txBody>
      </p:sp>
      <p:sp>
        <p:nvSpPr>
          <p:cNvPr id="64516" name="Slide Number Placeholder 3"/>
          <p:cNvSpPr>
            <a:spLocks noGrp="1"/>
          </p:cNvSpPr>
          <p:nvPr>
            <p:ph type="sldNum" sz="quarter" idx="5"/>
          </p:nvPr>
        </p:nvSpPr>
        <p:spPr>
          <a:noFill/>
        </p:spPr>
        <p:txBody>
          <a:bodyPr/>
          <a:lstStyle/>
          <a:p>
            <a:fld id="{A855CA46-DE95-4B6C-9989-F61EC7D32BE2}" type="slidenum">
              <a:rPr lang="en-US" smtClean="0"/>
              <a:pPr/>
              <a:t>24</a:t>
            </a:fld>
            <a:endParaRPr lang="en-US" smtClean="0"/>
          </a:p>
        </p:txBody>
      </p:sp>
      <p:sp>
        <p:nvSpPr>
          <p:cNvPr id="64517" name="Date Placeholder 4"/>
          <p:cNvSpPr>
            <a:spLocks noGrp="1"/>
          </p:cNvSpPr>
          <p:nvPr>
            <p:ph type="dt" sz="quarter" idx="1"/>
          </p:nvPr>
        </p:nvSpPr>
        <p:spPr>
          <a:noFill/>
        </p:spPr>
        <p:txBody>
          <a:bodyPr/>
          <a:lstStyle/>
          <a:p>
            <a:fld id="{5E64C709-64FC-47EE-AFEC-3AF6729F84A3}" type="datetime1">
              <a:rPr lang="en-US" smtClean="0"/>
              <a:pPr/>
              <a:t>6/30/2011</a:t>
            </a:fld>
            <a:endParaRPr lang="en-US" smtClean="0"/>
          </a:p>
        </p:txBody>
      </p:sp>
      <p:sp>
        <p:nvSpPr>
          <p:cNvPr id="64518" name="Footer Placeholder 5"/>
          <p:cNvSpPr>
            <a:spLocks noGrp="1"/>
          </p:cNvSpPr>
          <p:nvPr>
            <p:ph type="ftr" sz="quarter" idx="4"/>
          </p:nvPr>
        </p:nvSpPr>
        <p:spPr>
          <a:noFill/>
        </p:spPr>
        <p:txBody>
          <a:bodyPr/>
          <a:lstStyle/>
          <a:p>
            <a:r>
              <a:rPr lang="en-US" smtClean="0"/>
              <a:t>MAC CAD PD Series</a:t>
            </a:r>
          </a:p>
        </p:txBody>
      </p:sp>
      <p:sp>
        <p:nvSpPr>
          <p:cNvPr id="64519" name="Header Placeholder 6"/>
          <p:cNvSpPr>
            <a:spLocks noGrp="1"/>
          </p:cNvSpPr>
          <p:nvPr>
            <p:ph type="hdr" sz="quarter"/>
          </p:nvPr>
        </p:nvSpPr>
        <p:spPr>
          <a:noFill/>
        </p:spPr>
        <p:txBody>
          <a:bodyPr/>
          <a:lstStyle/>
          <a:p>
            <a:r>
              <a:rPr lang="en-US" smtClean="0"/>
              <a:t>19R Validity Module</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xfrm>
            <a:off x="715963" y="696913"/>
            <a:ext cx="5578475" cy="3486150"/>
          </a:xfrm>
          <a:ln/>
        </p:spPr>
      </p:sp>
      <p:sp>
        <p:nvSpPr>
          <p:cNvPr id="65539" name="Notes Placeholder 2"/>
          <p:cNvSpPr>
            <a:spLocks noGrp="1"/>
          </p:cNvSpPr>
          <p:nvPr>
            <p:ph type="body" idx="1"/>
          </p:nvPr>
        </p:nvSpPr>
        <p:spPr>
          <a:noFill/>
          <a:ln/>
        </p:spPr>
        <p:txBody>
          <a:bodyPr/>
          <a:lstStyle/>
          <a:p>
            <a:r>
              <a:rPr lang="en-US" smtClean="0"/>
              <a:t>Caution is needed here, however, as relationships may exist that are not linear.  This is actually quite common.  In such cases the Pearson r correlation will not correctly represent the relationship, and can seriously misrepresent it.  </a:t>
            </a:r>
            <a:r>
              <a:rPr lang="en-US" smtClean="0">
                <a:solidFill>
                  <a:schemeClr val="bg2"/>
                </a:solidFill>
              </a:rPr>
              <a:t>But don’t lose hope.  There is an easy way to avoid this interpretive error, and it involves simply looking at your data in a visual representation called a scatterplot.</a:t>
            </a:r>
          </a:p>
          <a:p>
            <a:endParaRPr lang="en-US" smtClean="0"/>
          </a:p>
          <a:p>
            <a:r>
              <a:rPr lang="en-US" smtClean="0"/>
              <a:t>The other big caution here is that “correlation does not imply causation.”  If you take almost any two pieces of information about a set of objects or individuals, you will likely compute a non-zero Pearson correlation between them.  The fact that data points correlate, however, does not mean that one set of data somehow “causes” the other set of data to be what it is.  Establishing causality requires rigorous experimental protocols, when it can be done at all.  Causality in education is not easy to establish because true experimental protocols are very difficult to implement in educational settings.</a:t>
            </a:r>
          </a:p>
          <a:p>
            <a:endParaRPr lang="en-US" smtClean="0">
              <a:solidFill>
                <a:schemeClr val="bg2"/>
              </a:solidFill>
            </a:endParaRPr>
          </a:p>
          <a:p>
            <a:r>
              <a:rPr lang="en-US" b="1" smtClean="0">
                <a:solidFill>
                  <a:schemeClr val="bg2"/>
                </a:solidFill>
              </a:rPr>
              <a:t>We are going to switch to an Excel spreadsheet temporarily to illustrate how a scatterplot and Pearson correlation can be generated for a simple data set using this commonly available tool.  </a:t>
            </a:r>
            <a:r>
              <a:rPr lang="en-US" smtClean="0">
                <a:solidFill>
                  <a:schemeClr val="bg2"/>
                </a:solidFill>
              </a:rPr>
              <a:t>Note that </a:t>
            </a:r>
            <a:r>
              <a:rPr lang="en-US" smtClean="0"/>
              <a:t>the correlation in the example is relatively strong at point eight five, but the data is clearly not exactly linear.</a:t>
            </a:r>
            <a:endParaRPr lang="en-US" smtClean="0">
              <a:solidFill>
                <a:schemeClr val="bg2"/>
              </a:solidFill>
            </a:endParaRPr>
          </a:p>
        </p:txBody>
      </p:sp>
      <p:sp>
        <p:nvSpPr>
          <p:cNvPr id="65540" name="Slide Number Placeholder 3"/>
          <p:cNvSpPr>
            <a:spLocks noGrp="1"/>
          </p:cNvSpPr>
          <p:nvPr>
            <p:ph type="sldNum" sz="quarter" idx="5"/>
          </p:nvPr>
        </p:nvSpPr>
        <p:spPr>
          <a:noFill/>
        </p:spPr>
        <p:txBody>
          <a:bodyPr/>
          <a:lstStyle/>
          <a:p>
            <a:fld id="{21A816F0-D7CF-4DAD-8978-F119EBAB1488}" type="slidenum">
              <a:rPr lang="en-US" smtClean="0"/>
              <a:pPr/>
              <a:t>25</a:t>
            </a:fld>
            <a:endParaRPr lang="en-US" smtClean="0"/>
          </a:p>
        </p:txBody>
      </p:sp>
      <p:sp>
        <p:nvSpPr>
          <p:cNvPr id="65541" name="Date Placeholder 4"/>
          <p:cNvSpPr>
            <a:spLocks noGrp="1"/>
          </p:cNvSpPr>
          <p:nvPr>
            <p:ph type="dt" sz="quarter" idx="1"/>
          </p:nvPr>
        </p:nvSpPr>
        <p:spPr>
          <a:noFill/>
        </p:spPr>
        <p:txBody>
          <a:bodyPr/>
          <a:lstStyle/>
          <a:p>
            <a:fld id="{824A5495-97A4-492E-8428-6B279A40BCF3}" type="datetime1">
              <a:rPr lang="en-US" smtClean="0"/>
              <a:pPr/>
              <a:t>6/30/2011</a:t>
            </a:fld>
            <a:endParaRPr lang="en-US" smtClean="0"/>
          </a:p>
        </p:txBody>
      </p:sp>
      <p:sp>
        <p:nvSpPr>
          <p:cNvPr id="65542" name="Footer Placeholder 5"/>
          <p:cNvSpPr>
            <a:spLocks noGrp="1"/>
          </p:cNvSpPr>
          <p:nvPr>
            <p:ph type="ftr" sz="quarter" idx="4"/>
          </p:nvPr>
        </p:nvSpPr>
        <p:spPr>
          <a:noFill/>
        </p:spPr>
        <p:txBody>
          <a:bodyPr/>
          <a:lstStyle/>
          <a:p>
            <a:r>
              <a:rPr lang="en-US" smtClean="0"/>
              <a:t>MAC CAD PD Series</a:t>
            </a:r>
          </a:p>
        </p:txBody>
      </p:sp>
      <p:sp>
        <p:nvSpPr>
          <p:cNvPr id="65543" name="Header Placeholder 6"/>
          <p:cNvSpPr>
            <a:spLocks noGrp="1"/>
          </p:cNvSpPr>
          <p:nvPr>
            <p:ph type="hdr" sz="quarter"/>
          </p:nvPr>
        </p:nvSpPr>
        <p:spPr>
          <a:noFill/>
        </p:spPr>
        <p:txBody>
          <a:bodyPr/>
          <a:lstStyle/>
          <a:p>
            <a:r>
              <a:rPr lang="en-US" smtClean="0"/>
              <a:t>19R Validity Module</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xfrm>
            <a:off x="715963" y="696913"/>
            <a:ext cx="5578475" cy="3486150"/>
          </a:xfrm>
          <a:ln/>
        </p:spPr>
      </p:sp>
      <p:sp>
        <p:nvSpPr>
          <p:cNvPr id="66563" name="Notes Placeholder 2"/>
          <p:cNvSpPr>
            <a:spLocks noGrp="1"/>
          </p:cNvSpPr>
          <p:nvPr>
            <p:ph type="body" idx="1"/>
          </p:nvPr>
        </p:nvSpPr>
        <p:spPr>
          <a:noFill/>
          <a:ln/>
        </p:spPr>
        <p:txBody>
          <a:bodyPr/>
          <a:lstStyle/>
          <a:p>
            <a:r>
              <a:rPr lang="en-US" smtClean="0"/>
              <a:t>Finally, evidence of consequential validity is probably the type you would ultimately most like to have, but it is not easy to establish.  Ideally you would have a way to record decisions that were made, how the test results in question were used to make or support those decisions, and what happened to the student </a:t>
            </a:r>
            <a:r>
              <a:rPr lang="en-US" i="1" smtClean="0"/>
              <a:t>as a consequence</a:t>
            </a:r>
            <a:r>
              <a:rPr lang="en-US" smtClean="0"/>
              <a:t> of the decision.  This last point can be difficult to capture, especially if a significant amount of time passes between the decision and the outcome.  Even so, in some ideal sense this is probably what we are really after in many situations when we think about the valid use of test results.</a:t>
            </a:r>
          </a:p>
        </p:txBody>
      </p:sp>
      <p:sp>
        <p:nvSpPr>
          <p:cNvPr id="66564" name="Slide Number Placeholder 3"/>
          <p:cNvSpPr>
            <a:spLocks noGrp="1"/>
          </p:cNvSpPr>
          <p:nvPr>
            <p:ph type="sldNum" sz="quarter" idx="5"/>
          </p:nvPr>
        </p:nvSpPr>
        <p:spPr>
          <a:noFill/>
        </p:spPr>
        <p:txBody>
          <a:bodyPr/>
          <a:lstStyle/>
          <a:p>
            <a:fld id="{B88D5B9E-53A3-40FD-A0F9-3347ACC88E2D}" type="slidenum">
              <a:rPr lang="en-US" smtClean="0"/>
              <a:pPr/>
              <a:t>26</a:t>
            </a:fld>
            <a:endParaRPr lang="en-US" smtClean="0"/>
          </a:p>
        </p:txBody>
      </p:sp>
      <p:sp>
        <p:nvSpPr>
          <p:cNvPr id="66565" name="Date Placeholder 4"/>
          <p:cNvSpPr>
            <a:spLocks noGrp="1"/>
          </p:cNvSpPr>
          <p:nvPr>
            <p:ph type="dt" sz="quarter" idx="1"/>
          </p:nvPr>
        </p:nvSpPr>
        <p:spPr>
          <a:noFill/>
        </p:spPr>
        <p:txBody>
          <a:bodyPr/>
          <a:lstStyle/>
          <a:p>
            <a:fld id="{474A7C0F-202E-484A-B9A0-3F5D21BED2F4}" type="datetime1">
              <a:rPr lang="en-US" smtClean="0"/>
              <a:pPr/>
              <a:t>6/30/2011</a:t>
            </a:fld>
            <a:endParaRPr lang="en-US" smtClean="0"/>
          </a:p>
        </p:txBody>
      </p:sp>
      <p:sp>
        <p:nvSpPr>
          <p:cNvPr id="66566" name="Footer Placeholder 5"/>
          <p:cNvSpPr>
            <a:spLocks noGrp="1"/>
          </p:cNvSpPr>
          <p:nvPr>
            <p:ph type="ftr" sz="quarter" idx="4"/>
          </p:nvPr>
        </p:nvSpPr>
        <p:spPr>
          <a:noFill/>
        </p:spPr>
        <p:txBody>
          <a:bodyPr/>
          <a:lstStyle/>
          <a:p>
            <a:r>
              <a:rPr lang="en-US" smtClean="0"/>
              <a:t>MAC CAD PD Series</a:t>
            </a:r>
          </a:p>
        </p:txBody>
      </p:sp>
      <p:sp>
        <p:nvSpPr>
          <p:cNvPr id="66567" name="Header Placeholder 6"/>
          <p:cNvSpPr>
            <a:spLocks noGrp="1"/>
          </p:cNvSpPr>
          <p:nvPr>
            <p:ph type="hdr" sz="quarter"/>
          </p:nvPr>
        </p:nvSpPr>
        <p:spPr>
          <a:noFill/>
        </p:spPr>
        <p:txBody>
          <a:bodyPr/>
          <a:lstStyle/>
          <a:p>
            <a:r>
              <a:rPr lang="en-US" smtClean="0"/>
              <a:t>19R Validity Module</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xfrm>
            <a:off x="715963" y="696913"/>
            <a:ext cx="5578475" cy="3486150"/>
          </a:xfrm>
          <a:ln/>
        </p:spPr>
      </p:sp>
      <p:sp>
        <p:nvSpPr>
          <p:cNvPr id="67587" name="Notes Placeholder 2"/>
          <p:cNvSpPr>
            <a:spLocks noGrp="1"/>
          </p:cNvSpPr>
          <p:nvPr>
            <p:ph type="body" idx="1"/>
          </p:nvPr>
        </p:nvSpPr>
        <p:spPr>
          <a:noFill/>
          <a:ln/>
        </p:spPr>
        <p:txBody>
          <a:bodyPr/>
          <a:lstStyle/>
          <a:p>
            <a:r>
              <a:rPr lang="en-US" smtClean="0"/>
              <a:t>Now that we have reviewed various ideas about validity, how do you go about establishing this for your common assessments?</a:t>
            </a:r>
          </a:p>
          <a:p>
            <a:endParaRPr lang="en-US" smtClean="0"/>
          </a:p>
          <a:p>
            <a:r>
              <a:rPr lang="en-US" smtClean="0"/>
              <a:t>Your first concern needs to be establishing sources of internal validity.  These are related to the processes used to design, develop, field test, analyze, and refine the construction of your tests.  To the extent these processes are pre-defined and followed the documentation </a:t>
            </a:r>
            <a:r>
              <a:rPr lang="en-US" i="1" smtClean="0"/>
              <a:t>that is a natural part of this work</a:t>
            </a:r>
            <a:r>
              <a:rPr lang="en-US" smtClean="0"/>
              <a:t> becomes a key source of evidence for internal validity.  This is not extra work, it is ultimately THE work.</a:t>
            </a:r>
          </a:p>
          <a:p>
            <a:endParaRPr lang="en-US" smtClean="0"/>
          </a:p>
          <a:p>
            <a:r>
              <a:rPr lang="en-US" smtClean="0"/>
              <a:t>Once you have addressed sources of evidence for internal validity you can turn your attention to sources of evidence for external validity.  Good evidence typically requires test results from multiple test-takers over multiple administrations over time.  You need data both from the test you have developed and other tests or sources of data, such as other tests, records of decisions made, or ultimate outcomes for the students involved.  These multiple sources of data must then be analyzed in appropriate ways to establish whether or not there are sufficiently strong patterns of association to provide a source of evidence for the intended use of the results.</a:t>
            </a:r>
          </a:p>
        </p:txBody>
      </p:sp>
      <p:sp>
        <p:nvSpPr>
          <p:cNvPr id="67588" name="Slide Number Placeholder 3"/>
          <p:cNvSpPr>
            <a:spLocks noGrp="1"/>
          </p:cNvSpPr>
          <p:nvPr>
            <p:ph type="sldNum" sz="quarter" idx="5"/>
          </p:nvPr>
        </p:nvSpPr>
        <p:spPr>
          <a:noFill/>
        </p:spPr>
        <p:txBody>
          <a:bodyPr/>
          <a:lstStyle/>
          <a:p>
            <a:fld id="{485A9E31-2E5E-4D82-88FB-E8073EECA75A}" type="slidenum">
              <a:rPr lang="en-US" smtClean="0"/>
              <a:pPr/>
              <a:t>27</a:t>
            </a:fld>
            <a:endParaRPr lang="en-US" smtClean="0"/>
          </a:p>
        </p:txBody>
      </p:sp>
      <p:sp>
        <p:nvSpPr>
          <p:cNvPr id="67589" name="Date Placeholder 4"/>
          <p:cNvSpPr>
            <a:spLocks noGrp="1"/>
          </p:cNvSpPr>
          <p:nvPr>
            <p:ph type="dt" sz="quarter" idx="1"/>
          </p:nvPr>
        </p:nvSpPr>
        <p:spPr>
          <a:noFill/>
        </p:spPr>
        <p:txBody>
          <a:bodyPr/>
          <a:lstStyle/>
          <a:p>
            <a:fld id="{6DDAF554-5921-464A-B663-9F0EBDC82D22}" type="datetime1">
              <a:rPr lang="en-US" smtClean="0"/>
              <a:pPr/>
              <a:t>6/30/2011</a:t>
            </a:fld>
            <a:endParaRPr lang="en-US" smtClean="0"/>
          </a:p>
        </p:txBody>
      </p:sp>
      <p:sp>
        <p:nvSpPr>
          <p:cNvPr id="67590" name="Footer Placeholder 5"/>
          <p:cNvSpPr>
            <a:spLocks noGrp="1"/>
          </p:cNvSpPr>
          <p:nvPr>
            <p:ph type="ftr" sz="quarter" idx="4"/>
          </p:nvPr>
        </p:nvSpPr>
        <p:spPr>
          <a:noFill/>
        </p:spPr>
        <p:txBody>
          <a:bodyPr/>
          <a:lstStyle/>
          <a:p>
            <a:r>
              <a:rPr lang="en-US" smtClean="0"/>
              <a:t>MAC CAD PD Series</a:t>
            </a:r>
          </a:p>
        </p:txBody>
      </p:sp>
      <p:sp>
        <p:nvSpPr>
          <p:cNvPr id="67591" name="Header Placeholder 6"/>
          <p:cNvSpPr>
            <a:spLocks noGrp="1"/>
          </p:cNvSpPr>
          <p:nvPr>
            <p:ph type="hdr" sz="quarter"/>
          </p:nvPr>
        </p:nvSpPr>
        <p:spPr>
          <a:noFill/>
        </p:spPr>
        <p:txBody>
          <a:bodyPr/>
          <a:lstStyle/>
          <a:p>
            <a:r>
              <a:rPr lang="en-US" smtClean="0"/>
              <a:t>19R Validity Module</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xfrm>
            <a:off x="715963" y="696913"/>
            <a:ext cx="5578475" cy="3486150"/>
          </a:xfrm>
          <a:ln/>
        </p:spPr>
      </p:sp>
      <p:sp>
        <p:nvSpPr>
          <p:cNvPr id="68611" name="Notes Placeholder 2"/>
          <p:cNvSpPr>
            <a:spLocks noGrp="1"/>
          </p:cNvSpPr>
          <p:nvPr>
            <p:ph type="body" idx="1"/>
          </p:nvPr>
        </p:nvSpPr>
        <p:spPr>
          <a:noFill/>
          <a:ln/>
        </p:spPr>
        <p:txBody>
          <a:bodyPr/>
          <a:lstStyle/>
          <a:p>
            <a:r>
              <a:rPr lang="en-US" smtClean="0"/>
              <a:t>What content did you intend to measure?  A number and operations unit in 3</a:t>
            </a:r>
            <a:r>
              <a:rPr lang="en-US" baseline="30000" smtClean="0"/>
              <a:t>rd</a:t>
            </a:r>
            <a:r>
              <a:rPr lang="en-US" smtClean="0"/>
              <a:t> grade mathematics?  All of 9</a:t>
            </a:r>
            <a:r>
              <a:rPr lang="en-US" baseline="30000" smtClean="0"/>
              <a:t>th</a:t>
            </a:r>
            <a:r>
              <a:rPr lang="en-US" smtClean="0"/>
              <a:t> grade English?  What content standards were used to develop your test design and items?  Do these standards match your intended purpose?  Does the test design measure all of the important skills and does every item on the test measure a content standard from the target set?  </a:t>
            </a:r>
            <a:r>
              <a:rPr lang="en-US" i="1" smtClean="0"/>
              <a:t>This is called two-way alignment, and it is an important attribute of content validity</a:t>
            </a:r>
            <a:r>
              <a:rPr lang="en-US" smtClean="0"/>
              <a:t>.</a:t>
            </a:r>
          </a:p>
          <a:p>
            <a:endParaRPr lang="en-US" smtClean="0"/>
          </a:p>
          <a:p>
            <a:r>
              <a:rPr lang="en-US" smtClean="0"/>
              <a:t>Were quality criteria used by the item writers?  Was independent review used to examine all of the critical aspects of this work?  Is all of this documented in some reasonable way?</a:t>
            </a:r>
          </a:p>
          <a:p>
            <a:endParaRPr lang="en-US" smtClean="0"/>
          </a:p>
          <a:p>
            <a:r>
              <a:rPr lang="en-US" smtClean="0"/>
              <a:t>If you have implemented the process described in this series of modules, much of this information is  already documented in your test blueprint and item description documents.  Do you also have documentation that describes the processes used, including the standards and criteria, or references to them?  Proof of a structured, collaborative team process that includes review, revision, and consensus by people who clearly have the knowledge and skill to do this work, generally provides a strong source of evidence for content validity.  By comparison, one person working alone, with few if any artifacts to support the work, would have weak evidence for content validity.</a:t>
            </a:r>
          </a:p>
        </p:txBody>
      </p:sp>
      <p:sp>
        <p:nvSpPr>
          <p:cNvPr id="68612" name="Slide Number Placeholder 3"/>
          <p:cNvSpPr>
            <a:spLocks noGrp="1"/>
          </p:cNvSpPr>
          <p:nvPr>
            <p:ph type="sldNum" sz="quarter" idx="5"/>
          </p:nvPr>
        </p:nvSpPr>
        <p:spPr>
          <a:noFill/>
        </p:spPr>
        <p:txBody>
          <a:bodyPr/>
          <a:lstStyle/>
          <a:p>
            <a:fld id="{A5DA85FB-0984-400B-9FFD-DC5CBEB2BBE3}" type="slidenum">
              <a:rPr lang="en-US" smtClean="0"/>
              <a:pPr/>
              <a:t>28</a:t>
            </a:fld>
            <a:endParaRPr lang="en-US" smtClean="0"/>
          </a:p>
        </p:txBody>
      </p:sp>
      <p:sp>
        <p:nvSpPr>
          <p:cNvPr id="68613" name="Date Placeholder 4"/>
          <p:cNvSpPr>
            <a:spLocks noGrp="1"/>
          </p:cNvSpPr>
          <p:nvPr>
            <p:ph type="dt" sz="quarter" idx="1"/>
          </p:nvPr>
        </p:nvSpPr>
        <p:spPr>
          <a:noFill/>
        </p:spPr>
        <p:txBody>
          <a:bodyPr/>
          <a:lstStyle/>
          <a:p>
            <a:fld id="{8D669C5B-1D52-4C94-874A-0AD577A21FC0}" type="datetime1">
              <a:rPr lang="en-US" smtClean="0"/>
              <a:pPr/>
              <a:t>6/30/2011</a:t>
            </a:fld>
            <a:endParaRPr lang="en-US" smtClean="0"/>
          </a:p>
        </p:txBody>
      </p:sp>
      <p:sp>
        <p:nvSpPr>
          <p:cNvPr id="68614" name="Footer Placeholder 5"/>
          <p:cNvSpPr>
            <a:spLocks noGrp="1"/>
          </p:cNvSpPr>
          <p:nvPr>
            <p:ph type="ftr" sz="quarter" idx="4"/>
          </p:nvPr>
        </p:nvSpPr>
        <p:spPr>
          <a:noFill/>
        </p:spPr>
        <p:txBody>
          <a:bodyPr/>
          <a:lstStyle/>
          <a:p>
            <a:r>
              <a:rPr lang="en-US" smtClean="0"/>
              <a:t>MAC CAD PD Series</a:t>
            </a:r>
          </a:p>
        </p:txBody>
      </p:sp>
      <p:sp>
        <p:nvSpPr>
          <p:cNvPr id="68615" name="Header Placeholder 6"/>
          <p:cNvSpPr>
            <a:spLocks noGrp="1"/>
          </p:cNvSpPr>
          <p:nvPr>
            <p:ph type="hdr" sz="quarter"/>
          </p:nvPr>
        </p:nvSpPr>
        <p:spPr>
          <a:noFill/>
        </p:spPr>
        <p:txBody>
          <a:bodyPr/>
          <a:lstStyle/>
          <a:p>
            <a:r>
              <a:rPr lang="en-US" smtClean="0"/>
              <a:t>19R Validity Module</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xfrm>
            <a:off x="715963" y="696913"/>
            <a:ext cx="5578475" cy="3486150"/>
          </a:xfrm>
          <a:ln/>
        </p:spPr>
      </p:sp>
      <p:sp>
        <p:nvSpPr>
          <p:cNvPr id="69635" name="Notes Placeholder 2"/>
          <p:cNvSpPr>
            <a:spLocks noGrp="1"/>
          </p:cNvSpPr>
          <p:nvPr>
            <p:ph type="body" idx="1"/>
          </p:nvPr>
        </p:nvSpPr>
        <p:spPr>
          <a:noFill/>
          <a:ln/>
        </p:spPr>
        <p:txBody>
          <a:bodyPr/>
          <a:lstStyle/>
          <a:p>
            <a:r>
              <a:rPr lang="en-US" smtClean="0"/>
              <a:t>All of this assumes, of course, that the people doing the work have the appropriate knowledge and skill regarding both content and assessment, that they are conscientious in doing the work, and that the process includes sufficient independent review to catch and correct mistakes, which are inevitable.  Who developed the test design?  Who wrote the items?  Have you documented the credentials of the people who did the work?  If so, supports your evidence of content validity.</a:t>
            </a:r>
          </a:p>
          <a:p>
            <a:endParaRPr lang="en-US" smtClean="0"/>
          </a:p>
          <a:p>
            <a:r>
              <a:rPr lang="en-US" smtClean="0"/>
              <a:t>It is also assumed that selected-response items have been checked to see that they have one clearly correct answer, that accurate answer keys have been produced, and that other item types, such as constructed-response or performance items, are accompanied by rubrics, scoring guides, or other appropriate supports, and that the development of these supports has had the same attention to detail and quality as the test items themselves.  This last point deserves some additional attention.</a:t>
            </a:r>
          </a:p>
        </p:txBody>
      </p:sp>
      <p:sp>
        <p:nvSpPr>
          <p:cNvPr id="69636" name="Slide Number Placeholder 3"/>
          <p:cNvSpPr>
            <a:spLocks noGrp="1"/>
          </p:cNvSpPr>
          <p:nvPr>
            <p:ph type="sldNum" sz="quarter" idx="5"/>
          </p:nvPr>
        </p:nvSpPr>
        <p:spPr>
          <a:noFill/>
        </p:spPr>
        <p:txBody>
          <a:bodyPr/>
          <a:lstStyle/>
          <a:p>
            <a:fld id="{74BAC428-389A-4BAA-9C3A-D9AC371B63FF}" type="slidenum">
              <a:rPr lang="en-US" smtClean="0"/>
              <a:pPr/>
              <a:t>29</a:t>
            </a:fld>
            <a:endParaRPr lang="en-US" smtClean="0"/>
          </a:p>
        </p:txBody>
      </p:sp>
      <p:sp>
        <p:nvSpPr>
          <p:cNvPr id="69637" name="Date Placeholder 4"/>
          <p:cNvSpPr>
            <a:spLocks noGrp="1"/>
          </p:cNvSpPr>
          <p:nvPr>
            <p:ph type="dt" sz="quarter" idx="1"/>
          </p:nvPr>
        </p:nvSpPr>
        <p:spPr>
          <a:noFill/>
        </p:spPr>
        <p:txBody>
          <a:bodyPr/>
          <a:lstStyle/>
          <a:p>
            <a:fld id="{EE2D7E13-6310-47F8-A44A-A914466BE740}" type="datetime1">
              <a:rPr lang="en-US" smtClean="0"/>
              <a:pPr/>
              <a:t>6/30/2011</a:t>
            </a:fld>
            <a:endParaRPr lang="en-US" smtClean="0"/>
          </a:p>
        </p:txBody>
      </p:sp>
      <p:sp>
        <p:nvSpPr>
          <p:cNvPr id="69638" name="Footer Placeholder 5"/>
          <p:cNvSpPr>
            <a:spLocks noGrp="1"/>
          </p:cNvSpPr>
          <p:nvPr>
            <p:ph type="ftr" sz="quarter" idx="4"/>
          </p:nvPr>
        </p:nvSpPr>
        <p:spPr>
          <a:noFill/>
        </p:spPr>
        <p:txBody>
          <a:bodyPr/>
          <a:lstStyle/>
          <a:p>
            <a:r>
              <a:rPr lang="en-US" smtClean="0"/>
              <a:t>MAC CAD PD Series</a:t>
            </a:r>
          </a:p>
        </p:txBody>
      </p:sp>
      <p:sp>
        <p:nvSpPr>
          <p:cNvPr id="69639" name="Header Placeholder 6"/>
          <p:cNvSpPr>
            <a:spLocks noGrp="1"/>
          </p:cNvSpPr>
          <p:nvPr>
            <p:ph type="hdr" sz="quarter"/>
          </p:nvPr>
        </p:nvSpPr>
        <p:spPr>
          <a:noFill/>
        </p:spPr>
        <p:txBody>
          <a:bodyPr/>
          <a:lstStyle/>
          <a:p>
            <a:r>
              <a:rPr lang="en-US" smtClean="0"/>
              <a:t>19R Validity Module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xfrm>
            <a:off x="715963" y="696913"/>
            <a:ext cx="5578475" cy="3486150"/>
          </a:xfrm>
          <a:ln/>
        </p:spPr>
      </p:sp>
      <p:sp>
        <p:nvSpPr>
          <p:cNvPr id="43011" name="Notes Placeholder 2"/>
          <p:cNvSpPr>
            <a:spLocks noGrp="1"/>
          </p:cNvSpPr>
          <p:nvPr>
            <p:ph type="body" idx="1"/>
          </p:nvPr>
        </p:nvSpPr>
        <p:spPr>
          <a:noFill/>
          <a:ln/>
        </p:spPr>
        <p:txBody>
          <a:bodyPr/>
          <a:lstStyle/>
          <a:p>
            <a:r>
              <a:rPr lang="en-US" smtClean="0"/>
              <a:t>In this module you will learn about the concept of validity as it applies to your common assessments.  You will learn why it is important to establish the validity of the uses of your test results as well as some practical ideas about establishing sources of evidence for this.  Actually, you have been learning about this all along.  This module will simply bring it all together.</a:t>
            </a:r>
          </a:p>
        </p:txBody>
      </p:sp>
      <p:sp>
        <p:nvSpPr>
          <p:cNvPr id="43012" name="Slide Number Placeholder 3"/>
          <p:cNvSpPr>
            <a:spLocks noGrp="1"/>
          </p:cNvSpPr>
          <p:nvPr>
            <p:ph type="sldNum" sz="quarter" idx="5"/>
          </p:nvPr>
        </p:nvSpPr>
        <p:spPr>
          <a:noFill/>
        </p:spPr>
        <p:txBody>
          <a:bodyPr/>
          <a:lstStyle/>
          <a:p>
            <a:fld id="{4044323E-CF65-42BD-80EC-79E92717A2A4}" type="slidenum">
              <a:rPr lang="en-US" smtClean="0"/>
              <a:pPr/>
              <a:t>3</a:t>
            </a:fld>
            <a:endParaRPr lang="en-US" smtClean="0"/>
          </a:p>
        </p:txBody>
      </p:sp>
      <p:sp>
        <p:nvSpPr>
          <p:cNvPr id="43013" name="Date Placeholder 4"/>
          <p:cNvSpPr>
            <a:spLocks noGrp="1"/>
          </p:cNvSpPr>
          <p:nvPr>
            <p:ph type="dt" sz="quarter" idx="1"/>
          </p:nvPr>
        </p:nvSpPr>
        <p:spPr>
          <a:noFill/>
        </p:spPr>
        <p:txBody>
          <a:bodyPr/>
          <a:lstStyle/>
          <a:p>
            <a:fld id="{44E2686B-C8E0-4066-B400-8448D72CC8B9}" type="datetime1">
              <a:rPr lang="en-US" smtClean="0"/>
              <a:pPr/>
              <a:t>6/30/2011</a:t>
            </a:fld>
            <a:endParaRPr lang="en-US" smtClean="0"/>
          </a:p>
        </p:txBody>
      </p:sp>
      <p:sp>
        <p:nvSpPr>
          <p:cNvPr id="43014" name="Footer Placeholder 5"/>
          <p:cNvSpPr>
            <a:spLocks noGrp="1"/>
          </p:cNvSpPr>
          <p:nvPr>
            <p:ph type="ftr" sz="quarter" idx="4"/>
          </p:nvPr>
        </p:nvSpPr>
        <p:spPr>
          <a:noFill/>
        </p:spPr>
        <p:txBody>
          <a:bodyPr/>
          <a:lstStyle/>
          <a:p>
            <a:r>
              <a:rPr lang="en-US" smtClean="0"/>
              <a:t>MAC CAD PD Series</a:t>
            </a:r>
          </a:p>
        </p:txBody>
      </p:sp>
      <p:sp>
        <p:nvSpPr>
          <p:cNvPr id="43015" name="Header Placeholder 6"/>
          <p:cNvSpPr>
            <a:spLocks noGrp="1"/>
          </p:cNvSpPr>
          <p:nvPr>
            <p:ph type="hdr" sz="quarter"/>
          </p:nvPr>
        </p:nvSpPr>
        <p:spPr>
          <a:noFill/>
        </p:spPr>
        <p:txBody>
          <a:bodyPr/>
          <a:lstStyle/>
          <a:p>
            <a:r>
              <a:rPr lang="en-US" smtClean="0"/>
              <a:t>19R Validity Module</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xfrm>
            <a:off x="715963" y="696913"/>
            <a:ext cx="5578475" cy="3486150"/>
          </a:xfrm>
          <a:ln/>
        </p:spPr>
      </p:sp>
      <p:sp>
        <p:nvSpPr>
          <p:cNvPr id="70659" name="Notes Placeholder 2"/>
          <p:cNvSpPr>
            <a:spLocks noGrp="1"/>
          </p:cNvSpPr>
          <p:nvPr>
            <p:ph type="body" idx="1"/>
          </p:nvPr>
        </p:nvSpPr>
        <p:spPr>
          <a:noFill/>
          <a:ln/>
        </p:spPr>
        <p:txBody>
          <a:bodyPr/>
          <a:lstStyle/>
          <a:p>
            <a:r>
              <a:rPr lang="en-US" smtClean="0"/>
              <a:t>If your test includes items that will be teacher-scored, you need to have evidence that your teachers can consistently score them, indicating that they have a common understanding of the meaning and application of a rubric or scoring guide.  Beyond the actual existence of the rubric and scoring guide, this could include evidence of training, as well as data that shows reasonable inter-rater reliability.</a:t>
            </a:r>
          </a:p>
          <a:p>
            <a:endParaRPr lang="en-US" smtClean="0"/>
          </a:p>
          <a:p>
            <a:r>
              <a:rPr lang="en-US" smtClean="0"/>
              <a:t>If high stakes decisions will be made based on the results of a test that includes these kind of items, you may need a documented procedure in which each item is scored more than once by independent scorers, the scores compared, and discrepancies resolved before a final score is determined.  It all depends on the intended purpose of the test and how serious the consequences are for the student.</a:t>
            </a:r>
          </a:p>
        </p:txBody>
      </p:sp>
      <p:sp>
        <p:nvSpPr>
          <p:cNvPr id="70660" name="Slide Number Placeholder 3"/>
          <p:cNvSpPr>
            <a:spLocks noGrp="1"/>
          </p:cNvSpPr>
          <p:nvPr>
            <p:ph type="sldNum" sz="quarter" idx="5"/>
          </p:nvPr>
        </p:nvSpPr>
        <p:spPr>
          <a:noFill/>
        </p:spPr>
        <p:txBody>
          <a:bodyPr/>
          <a:lstStyle/>
          <a:p>
            <a:fld id="{A3D8CB92-C203-4376-A0AB-E92C46CD69AF}" type="slidenum">
              <a:rPr lang="en-US" smtClean="0"/>
              <a:pPr/>
              <a:t>30</a:t>
            </a:fld>
            <a:endParaRPr lang="en-US" smtClean="0"/>
          </a:p>
        </p:txBody>
      </p:sp>
      <p:sp>
        <p:nvSpPr>
          <p:cNvPr id="70661" name="Date Placeholder 4"/>
          <p:cNvSpPr>
            <a:spLocks noGrp="1"/>
          </p:cNvSpPr>
          <p:nvPr>
            <p:ph type="dt" sz="quarter" idx="1"/>
          </p:nvPr>
        </p:nvSpPr>
        <p:spPr>
          <a:noFill/>
        </p:spPr>
        <p:txBody>
          <a:bodyPr/>
          <a:lstStyle/>
          <a:p>
            <a:fld id="{9D43E897-11F6-420B-A76B-5C30FFD50B9E}" type="datetime1">
              <a:rPr lang="en-US" smtClean="0"/>
              <a:pPr/>
              <a:t>6/30/2011</a:t>
            </a:fld>
            <a:endParaRPr lang="en-US" smtClean="0"/>
          </a:p>
        </p:txBody>
      </p:sp>
      <p:sp>
        <p:nvSpPr>
          <p:cNvPr id="70662" name="Footer Placeholder 5"/>
          <p:cNvSpPr>
            <a:spLocks noGrp="1"/>
          </p:cNvSpPr>
          <p:nvPr>
            <p:ph type="ftr" sz="quarter" idx="4"/>
          </p:nvPr>
        </p:nvSpPr>
        <p:spPr>
          <a:noFill/>
        </p:spPr>
        <p:txBody>
          <a:bodyPr/>
          <a:lstStyle/>
          <a:p>
            <a:r>
              <a:rPr lang="en-US" smtClean="0"/>
              <a:t>MAC CAD PD Series</a:t>
            </a:r>
          </a:p>
        </p:txBody>
      </p:sp>
      <p:sp>
        <p:nvSpPr>
          <p:cNvPr id="70663" name="Header Placeholder 6"/>
          <p:cNvSpPr>
            <a:spLocks noGrp="1"/>
          </p:cNvSpPr>
          <p:nvPr>
            <p:ph type="hdr" sz="quarter"/>
          </p:nvPr>
        </p:nvSpPr>
        <p:spPr>
          <a:noFill/>
        </p:spPr>
        <p:txBody>
          <a:bodyPr/>
          <a:lstStyle/>
          <a:p>
            <a:r>
              <a:rPr lang="en-US" smtClean="0"/>
              <a:t>19R Validity Module</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xfrm>
            <a:off x="715963" y="696913"/>
            <a:ext cx="5578475" cy="3486150"/>
          </a:xfrm>
          <a:ln/>
        </p:spPr>
      </p:sp>
      <p:sp>
        <p:nvSpPr>
          <p:cNvPr id="71683" name="Notes Placeholder 2"/>
          <p:cNvSpPr>
            <a:spLocks noGrp="1"/>
          </p:cNvSpPr>
          <p:nvPr>
            <p:ph type="body" idx="1"/>
          </p:nvPr>
        </p:nvSpPr>
        <p:spPr>
          <a:noFill/>
          <a:ln/>
        </p:spPr>
        <p:txBody>
          <a:bodyPr/>
          <a:lstStyle/>
          <a:p>
            <a:r>
              <a:rPr lang="en-US" smtClean="0"/>
              <a:t>When you ran a pilot test, did the items and test perform as expected?  Educators usually have a sense about which students are strong on particular content and which students are not.  Did performance on the test, and specific items, corroborate this understanding?  If so, then you have additional  evidence of content validity, and perhaps some evidence for response validity as well.</a:t>
            </a:r>
          </a:p>
          <a:p>
            <a:endParaRPr lang="en-US" smtClean="0"/>
          </a:p>
          <a:p>
            <a:r>
              <a:rPr lang="en-US" smtClean="0"/>
              <a:t>There are more formal ways of studying the alignment of assessments and standards.  The Webb alignment methodology, described briefly in an earlier module, is one such way.  However, the approach outlined here should provide adequate evidence of content validity for your common assessment work while also being practical to implement.</a:t>
            </a:r>
          </a:p>
        </p:txBody>
      </p:sp>
      <p:sp>
        <p:nvSpPr>
          <p:cNvPr id="71684" name="Slide Number Placeholder 3"/>
          <p:cNvSpPr>
            <a:spLocks noGrp="1"/>
          </p:cNvSpPr>
          <p:nvPr>
            <p:ph type="sldNum" sz="quarter" idx="5"/>
          </p:nvPr>
        </p:nvSpPr>
        <p:spPr>
          <a:noFill/>
        </p:spPr>
        <p:txBody>
          <a:bodyPr/>
          <a:lstStyle/>
          <a:p>
            <a:fld id="{D4D53755-3D3A-470D-9E0F-86DDB1683555}" type="slidenum">
              <a:rPr lang="en-US" smtClean="0"/>
              <a:pPr/>
              <a:t>31</a:t>
            </a:fld>
            <a:endParaRPr lang="en-US" smtClean="0"/>
          </a:p>
        </p:txBody>
      </p:sp>
      <p:sp>
        <p:nvSpPr>
          <p:cNvPr id="71685" name="Date Placeholder 4"/>
          <p:cNvSpPr>
            <a:spLocks noGrp="1"/>
          </p:cNvSpPr>
          <p:nvPr>
            <p:ph type="dt" sz="quarter" idx="1"/>
          </p:nvPr>
        </p:nvSpPr>
        <p:spPr>
          <a:noFill/>
        </p:spPr>
        <p:txBody>
          <a:bodyPr/>
          <a:lstStyle/>
          <a:p>
            <a:fld id="{1939AE94-AE6B-4462-ACFF-FB3F02328924}" type="datetime1">
              <a:rPr lang="en-US" smtClean="0"/>
              <a:pPr/>
              <a:t>6/30/2011</a:t>
            </a:fld>
            <a:endParaRPr lang="en-US" smtClean="0"/>
          </a:p>
        </p:txBody>
      </p:sp>
      <p:sp>
        <p:nvSpPr>
          <p:cNvPr id="71686" name="Footer Placeholder 5"/>
          <p:cNvSpPr>
            <a:spLocks noGrp="1"/>
          </p:cNvSpPr>
          <p:nvPr>
            <p:ph type="ftr" sz="quarter" idx="4"/>
          </p:nvPr>
        </p:nvSpPr>
        <p:spPr>
          <a:noFill/>
        </p:spPr>
        <p:txBody>
          <a:bodyPr/>
          <a:lstStyle/>
          <a:p>
            <a:r>
              <a:rPr lang="en-US" smtClean="0"/>
              <a:t>MAC CAD PD Series</a:t>
            </a:r>
          </a:p>
        </p:txBody>
      </p:sp>
      <p:sp>
        <p:nvSpPr>
          <p:cNvPr id="71687" name="Header Placeholder 6"/>
          <p:cNvSpPr>
            <a:spLocks noGrp="1"/>
          </p:cNvSpPr>
          <p:nvPr>
            <p:ph type="hdr" sz="quarter"/>
          </p:nvPr>
        </p:nvSpPr>
        <p:spPr>
          <a:noFill/>
        </p:spPr>
        <p:txBody>
          <a:bodyPr/>
          <a:lstStyle/>
          <a:p>
            <a:r>
              <a:rPr lang="en-US" smtClean="0"/>
              <a:t>19R Validity Module</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xfrm>
            <a:off x="715963" y="696913"/>
            <a:ext cx="5578475" cy="3486150"/>
          </a:xfrm>
          <a:ln/>
        </p:spPr>
      </p:sp>
      <p:sp>
        <p:nvSpPr>
          <p:cNvPr id="72707" name="Notes Placeholder 2"/>
          <p:cNvSpPr>
            <a:spLocks noGrp="1"/>
          </p:cNvSpPr>
          <p:nvPr>
            <p:ph type="body" idx="1"/>
          </p:nvPr>
        </p:nvSpPr>
        <p:spPr>
          <a:noFill/>
          <a:ln/>
        </p:spPr>
        <p:txBody>
          <a:bodyPr/>
          <a:lstStyle/>
          <a:p>
            <a:r>
              <a:rPr lang="en-US" smtClean="0"/>
              <a:t>Someone once told me “If it isn’t written down, it’s folklore.”  While folklore may be compelling for some purposes, it’s not a strong way to establish evidence of the valid use of your common assessment results.  Implementing the process outlined in this professional development series will go a long way towards establishing evidence of valid use, but only if you implement with fidelity and document your work.  Like authentic school improvement, this is not about compliance; it’s not enough that you can check off that you’ve done each step.  The key is that you understand why each step exists, how it contributes to the overall quality of your test, what it looks like when it is done authentically, and that it has actually been done and done well.</a:t>
            </a:r>
          </a:p>
          <a:p>
            <a:endParaRPr lang="en-US" smtClean="0"/>
          </a:p>
          <a:p>
            <a:r>
              <a:rPr lang="en-US" smtClean="0"/>
              <a:t>To that end, we have provided a rubric that you can use to check and document your use of the process described in this series and the quality of product you produce.  Remember, however, that much of this documentation results naturally from just doing the work.  What’s needed to pull all of this together is to pull it all together.  In other words, all of the artifacts you create have to be captured and organized in a useful way.  Figure out a system for doing that right from the beginning, and it will not be “extra” work.  The rubric is  included with your materials for this module and follows the general order of presentation of the modules in the series, although in practice the actual process is somewhat more fluid.  Lets look at it briefly.</a:t>
            </a:r>
          </a:p>
          <a:p>
            <a:endParaRPr lang="en-US" smtClean="0"/>
          </a:p>
          <a:p>
            <a:r>
              <a:rPr lang="en-US" b="1" smtClean="0"/>
              <a:t>[ Switch to Excel spreadsheet with rubric. ]</a:t>
            </a:r>
            <a:endParaRPr lang="en-US" smtClean="0"/>
          </a:p>
        </p:txBody>
      </p:sp>
      <p:sp>
        <p:nvSpPr>
          <p:cNvPr id="72708" name="Slide Number Placeholder 3"/>
          <p:cNvSpPr>
            <a:spLocks noGrp="1"/>
          </p:cNvSpPr>
          <p:nvPr>
            <p:ph type="sldNum" sz="quarter" idx="5"/>
          </p:nvPr>
        </p:nvSpPr>
        <p:spPr>
          <a:noFill/>
        </p:spPr>
        <p:txBody>
          <a:bodyPr/>
          <a:lstStyle/>
          <a:p>
            <a:fld id="{2F958012-D192-4BEC-95C6-1F7E86201060}" type="slidenum">
              <a:rPr lang="en-US" smtClean="0"/>
              <a:pPr/>
              <a:t>32</a:t>
            </a:fld>
            <a:endParaRPr lang="en-US" smtClean="0"/>
          </a:p>
        </p:txBody>
      </p:sp>
      <p:sp>
        <p:nvSpPr>
          <p:cNvPr id="72709" name="Date Placeholder 4"/>
          <p:cNvSpPr>
            <a:spLocks noGrp="1"/>
          </p:cNvSpPr>
          <p:nvPr>
            <p:ph type="dt" sz="quarter" idx="1"/>
          </p:nvPr>
        </p:nvSpPr>
        <p:spPr>
          <a:noFill/>
        </p:spPr>
        <p:txBody>
          <a:bodyPr/>
          <a:lstStyle/>
          <a:p>
            <a:fld id="{8193403E-A597-4762-8C00-CCA02AE56182}" type="datetime1">
              <a:rPr lang="en-US" smtClean="0"/>
              <a:pPr/>
              <a:t>6/30/2011</a:t>
            </a:fld>
            <a:endParaRPr lang="en-US" smtClean="0"/>
          </a:p>
        </p:txBody>
      </p:sp>
      <p:sp>
        <p:nvSpPr>
          <p:cNvPr id="72710" name="Footer Placeholder 5"/>
          <p:cNvSpPr>
            <a:spLocks noGrp="1"/>
          </p:cNvSpPr>
          <p:nvPr>
            <p:ph type="ftr" sz="quarter" idx="4"/>
          </p:nvPr>
        </p:nvSpPr>
        <p:spPr>
          <a:noFill/>
        </p:spPr>
        <p:txBody>
          <a:bodyPr/>
          <a:lstStyle/>
          <a:p>
            <a:r>
              <a:rPr lang="en-US" smtClean="0"/>
              <a:t>MAC CAD PD Series</a:t>
            </a:r>
          </a:p>
        </p:txBody>
      </p:sp>
      <p:sp>
        <p:nvSpPr>
          <p:cNvPr id="72711" name="Header Placeholder 6"/>
          <p:cNvSpPr>
            <a:spLocks noGrp="1"/>
          </p:cNvSpPr>
          <p:nvPr>
            <p:ph type="hdr" sz="quarter"/>
          </p:nvPr>
        </p:nvSpPr>
        <p:spPr>
          <a:noFill/>
        </p:spPr>
        <p:txBody>
          <a:bodyPr/>
          <a:lstStyle/>
          <a:p>
            <a:r>
              <a:rPr lang="en-US" smtClean="0"/>
              <a:t>19R Validity Module</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xfrm>
            <a:off x="715963" y="696913"/>
            <a:ext cx="5578475" cy="3486150"/>
          </a:xfrm>
          <a:ln/>
        </p:spPr>
      </p:sp>
      <p:sp>
        <p:nvSpPr>
          <p:cNvPr id="73731" name="Notes Placeholder 2"/>
          <p:cNvSpPr>
            <a:spLocks noGrp="1"/>
          </p:cNvSpPr>
          <p:nvPr>
            <p:ph type="body" idx="1"/>
          </p:nvPr>
        </p:nvSpPr>
        <p:spPr>
          <a:noFill/>
          <a:ln/>
        </p:spPr>
        <p:txBody>
          <a:bodyPr/>
          <a:lstStyle/>
          <a:p>
            <a:r>
              <a:rPr lang="en-US" smtClean="0"/>
              <a:t>You have followed a very thorough process to get to this point.  Don’t let it fall apart now.  Take steps to ensure that every time your test is used it is used correctly, starting with its administration.  Find a way to document that test administration procedures or guidelines were followed, and any anomalies noted.  You’re documentation of this provides another source of evidence for the valid use of the test results.  It will also inform future decisions and work about retiring or revising the test.</a:t>
            </a:r>
          </a:p>
        </p:txBody>
      </p:sp>
      <p:sp>
        <p:nvSpPr>
          <p:cNvPr id="73732" name="Slide Number Placeholder 3"/>
          <p:cNvSpPr>
            <a:spLocks noGrp="1"/>
          </p:cNvSpPr>
          <p:nvPr>
            <p:ph type="sldNum" sz="quarter" idx="5"/>
          </p:nvPr>
        </p:nvSpPr>
        <p:spPr>
          <a:noFill/>
        </p:spPr>
        <p:txBody>
          <a:bodyPr/>
          <a:lstStyle/>
          <a:p>
            <a:fld id="{3ECD1303-AFD4-43BA-80BC-FA3F85C1CBBB}" type="slidenum">
              <a:rPr lang="en-US" smtClean="0"/>
              <a:pPr/>
              <a:t>33</a:t>
            </a:fld>
            <a:endParaRPr lang="en-US" smtClean="0"/>
          </a:p>
        </p:txBody>
      </p:sp>
      <p:sp>
        <p:nvSpPr>
          <p:cNvPr id="73733" name="Date Placeholder 4"/>
          <p:cNvSpPr>
            <a:spLocks noGrp="1"/>
          </p:cNvSpPr>
          <p:nvPr>
            <p:ph type="dt" sz="quarter" idx="1"/>
          </p:nvPr>
        </p:nvSpPr>
        <p:spPr>
          <a:noFill/>
        </p:spPr>
        <p:txBody>
          <a:bodyPr/>
          <a:lstStyle/>
          <a:p>
            <a:fld id="{6BB16DE5-5C44-4046-8031-ACC745FF718B}" type="datetime1">
              <a:rPr lang="en-US" smtClean="0"/>
              <a:pPr/>
              <a:t>6/30/2011</a:t>
            </a:fld>
            <a:endParaRPr lang="en-US" smtClean="0"/>
          </a:p>
        </p:txBody>
      </p:sp>
      <p:sp>
        <p:nvSpPr>
          <p:cNvPr id="73734" name="Footer Placeholder 5"/>
          <p:cNvSpPr>
            <a:spLocks noGrp="1"/>
          </p:cNvSpPr>
          <p:nvPr>
            <p:ph type="ftr" sz="quarter" idx="4"/>
          </p:nvPr>
        </p:nvSpPr>
        <p:spPr>
          <a:noFill/>
        </p:spPr>
        <p:txBody>
          <a:bodyPr/>
          <a:lstStyle/>
          <a:p>
            <a:r>
              <a:rPr lang="en-US" smtClean="0"/>
              <a:t>MAC CAD PD Series</a:t>
            </a:r>
          </a:p>
        </p:txBody>
      </p:sp>
      <p:sp>
        <p:nvSpPr>
          <p:cNvPr id="73735" name="Header Placeholder 6"/>
          <p:cNvSpPr>
            <a:spLocks noGrp="1"/>
          </p:cNvSpPr>
          <p:nvPr>
            <p:ph type="hdr" sz="quarter"/>
          </p:nvPr>
        </p:nvSpPr>
        <p:spPr>
          <a:noFill/>
        </p:spPr>
        <p:txBody>
          <a:bodyPr/>
          <a:lstStyle/>
          <a:p>
            <a:r>
              <a:rPr lang="en-US" smtClean="0"/>
              <a:t>19R Validity Module</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xfrm>
            <a:off x="715963" y="696913"/>
            <a:ext cx="5578475" cy="3486150"/>
          </a:xfrm>
          <a:ln/>
        </p:spPr>
      </p:sp>
      <p:sp>
        <p:nvSpPr>
          <p:cNvPr id="74755" name="Notes Placeholder 2"/>
          <p:cNvSpPr>
            <a:spLocks noGrp="1"/>
          </p:cNvSpPr>
          <p:nvPr>
            <p:ph type="body" idx="1"/>
          </p:nvPr>
        </p:nvSpPr>
        <p:spPr>
          <a:noFill/>
          <a:ln/>
        </p:spPr>
        <p:txBody>
          <a:bodyPr/>
          <a:lstStyle/>
          <a:p>
            <a:r>
              <a:rPr lang="en-US" smtClean="0"/>
              <a:t>But wait, there’s more!</a:t>
            </a:r>
          </a:p>
          <a:p>
            <a:endParaRPr lang="en-US" smtClean="0"/>
          </a:p>
          <a:p>
            <a:r>
              <a:rPr lang="en-US" smtClean="0"/>
              <a:t>When the students are done taking the test, there is still some adult work to do.  Follow your defined, proven scoring procedures.  Quality Assurance is the name of the game now.  Scoring and reporting need to be done quickly enough that users get the results back in a timely manner, but not so quickly that mistakes are made and passed through.</a:t>
            </a:r>
          </a:p>
        </p:txBody>
      </p:sp>
      <p:sp>
        <p:nvSpPr>
          <p:cNvPr id="74756" name="Slide Number Placeholder 3"/>
          <p:cNvSpPr>
            <a:spLocks noGrp="1"/>
          </p:cNvSpPr>
          <p:nvPr>
            <p:ph type="sldNum" sz="quarter" idx="5"/>
          </p:nvPr>
        </p:nvSpPr>
        <p:spPr>
          <a:noFill/>
        </p:spPr>
        <p:txBody>
          <a:bodyPr/>
          <a:lstStyle/>
          <a:p>
            <a:fld id="{9E155F81-AD02-4DB9-9D82-49AB4301029D}" type="slidenum">
              <a:rPr lang="en-US" smtClean="0"/>
              <a:pPr/>
              <a:t>34</a:t>
            </a:fld>
            <a:endParaRPr lang="en-US" smtClean="0"/>
          </a:p>
        </p:txBody>
      </p:sp>
      <p:sp>
        <p:nvSpPr>
          <p:cNvPr id="74757" name="Date Placeholder 4"/>
          <p:cNvSpPr>
            <a:spLocks noGrp="1"/>
          </p:cNvSpPr>
          <p:nvPr>
            <p:ph type="dt" sz="quarter" idx="1"/>
          </p:nvPr>
        </p:nvSpPr>
        <p:spPr>
          <a:noFill/>
        </p:spPr>
        <p:txBody>
          <a:bodyPr/>
          <a:lstStyle/>
          <a:p>
            <a:fld id="{AEB58305-6677-430F-8C65-739036F2C4FE}" type="datetime1">
              <a:rPr lang="en-US" smtClean="0"/>
              <a:pPr/>
              <a:t>6/30/2011</a:t>
            </a:fld>
            <a:endParaRPr lang="en-US" smtClean="0"/>
          </a:p>
        </p:txBody>
      </p:sp>
      <p:sp>
        <p:nvSpPr>
          <p:cNvPr id="74758" name="Footer Placeholder 5"/>
          <p:cNvSpPr>
            <a:spLocks noGrp="1"/>
          </p:cNvSpPr>
          <p:nvPr>
            <p:ph type="ftr" sz="quarter" idx="4"/>
          </p:nvPr>
        </p:nvSpPr>
        <p:spPr>
          <a:noFill/>
        </p:spPr>
        <p:txBody>
          <a:bodyPr/>
          <a:lstStyle/>
          <a:p>
            <a:r>
              <a:rPr lang="en-US" smtClean="0"/>
              <a:t>MAC CAD PD Series</a:t>
            </a:r>
          </a:p>
        </p:txBody>
      </p:sp>
      <p:sp>
        <p:nvSpPr>
          <p:cNvPr id="74759" name="Header Placeholder 6"/>
          <p:cNvSpPr>
            <a:spLocks noGrp="1"/>
          </p:cNvSpPr>
          <p:nvPr>
            <p:ph type="hdr" sz="quarter"/>
          </p:nvPr>
        </p:nvSpPr>
        <p:spPr>
          <a:noFill/>
        </p:spPr>
        <p:txBody>
          <a:bodyPr/>
          <a:lstStyle/>
          <a:p>
            <a:r>
              <a:rPr lang="en-US" smtClean="0"/>
              <a:t>19R Validity Module</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xfrm>
            <a:off x="715963" y="696913"/>
            <a:ext cx="5578475" cy="3486150"/>
          </a:xfrm>
          <a:ln/>
        </p:spPr>
      </p:sp>
      <p:sp>
        <p:nvSpPr>
          <p:cNvPr id="75779" name="Notes Placeholder 2"/>
          <p:cNvSpPr>
            <a:spLocks noGrp="1"/>
          </p:cNvSpPr>
          <p:nvPr>
            <p:ph type="body" idx="1"/>
          </p:nvPr>
        </p:nvSpPr>
        <p:spPr>
          <a:noFill/>
          <a:ln/>
        </p:spPr>
        <p:txBody>
          <a:bodyPr/>
          <a:lstStyle/>
          <a:p>
            <a:r>
              <a:rPr lang="en-US" smtClean="0"/>
              <a:t>Users of test data will be influenced by how the results are presented.  Stick to your previously developed and tested reporting formats, which should include information on how to read the reports, but stop short of telling the user what the results “mean”.</a:t>
            </a:r>
          </a:p>
          <a:p>
            <a:endParaRPr lang="en-US" smtClean="0"/>
          </a:p>
          <a:p>
            <a:r>
              <a:rPr lang="en-US" smtClean="0"/>
              <a:t>Making meaning out of test results is an evaluative process in which knowledgeable, thoughtful people make judgments within a larger context.  Just as in the common assessment development process itself, when professionals have the opportunity to discuss test results, deeper understandings are developed, and more meaningful conclusions can be drawn and validated by the group.  The module on </a:t>
            </a:r>
            <a:r>
              <a:rPr lang="en-US" i="1" smtClean="0"/>
              <a:t>Using Assessment Data to Improve Instruction</a:t>
            </a:r>
            <a:r>
              <a:rPr lang="en-US" smtClean="0"/>
              <a:t> will look at this idea in more depth.</a:t>
            </a:r>
          </a:p>
          <a:p>
            <a:endParaRPr lang="en-US" smtClean="0"/>
          </a:p>
          <a:p>
            <a:r>
              <a:rPr lang="en-US" smtClean="0"/>
              <a:t>In the end a useful question to ask yourself and your colleagues, might be this: “Would I have confidence in the results of this test being used to make the intended decisions about me or my own children?”  This might provide a very useful, final “gut level” check on the possible validity of your work.</a:t>
            </a:r>
          </a:p>
          <a:p>
            <a:endParaRPr lang="en-US" smtClean="0"/>
          </a:p>
        </p:txBody>
      </p:sp>
      <p:sp>
        <p:nvSpPr>
          <p:cNvPr id="75780" name="Slide Number Placeholder 3"/>
          <p:cNvSpPr>
            <a:spLocks noGrp="1"/>
          </p:cNvSpPr>
          <p:nvPr>
            <p:ph type="sldNum" sz="quarter" idx="5"/>
          </p:nvPr>
        </p:nvSpPr>
        <p:spPr>
          <a:noFill/>
        </p:spPr>
        <p:txBody>
          <a:bodyPr/>
          <a:lstStyle/>
          <a:p>
            <a:fld id="{3CEE607F-2F8A-4B22-9CF1-9563EB834124}" type="slidenum">
              <a:rPr lang="en-US" smtClean="0"/>
              <a:pPr/>
              <a:t>35</a:t>
            </a:fld>
            <a:endParaRPr lang="en-US" smtClean="0"/>
          </a:p>
        </p:txBody>
      </p:sp>
      <p:sp>
        <p:nvSpPr>
          <p:cNvPr id="75781" name="Date Placeholder 4"/>
          <p:cNvSpPr>
            <a:spLocks noGrp="1"/>
          </p:cNvSpPr>
          <p:nvPr>
            <p:ph type="dt" sz="quarter" idx="1"/>
          </p:nvPr>
        </p:nvSpPr>
        <p:spPr>
          <a:noFill/>
        </p:spPr>
        <p:txBody>
          <a:bodyPr/>
          <a:lstStyle/>
          <a:p>
            <a:fld id="{A7E215AB-16A4-4017-BD20-C5647D9CF388}" type="datetime1">
              <a:rPr lang="en-US" smtClean="0"/>
              <a:pPr/>
              <a:t>6/30/2011</a:t>
            </a:fld>
            <a:endParaRPr lang="en-US" smtClean="0"/>
          </a:p>
        </p:txBody>
      </p:sp>
      <p:sp>
        <p:nvSpPr>
          <p:cNvPr id="75782" name="Footer Placeholder 5"/>
          <p:cNvSpPr>
            <a:spLocks noGrp="1"/>
          </p:cNvSpPr>
          <p:nvPr>
            <p:ph type="ftr" sz="quarter" idx="4"/>
          </p:nvPr>
        </p:nvSpPr>
        <p:spPr>
          <a:noFill/>
        </p:spPr>
        <p:txBody>
          <a:bodyPr/>
          <a:lstStyle/>
          <a:p>
            <a:r>
              <a:rPr lang="en-US" smtClean="0"/>
              <a:t>MAC CAD PD Series</a:t>
            </a:r>
          </a:p>
        </p:txBody>
      </p:sp>
      <p:sp>
        <p:nvSpPr>
          <p:cNvPr id="75783" name="Header Placeholder 6"/>
          <p:cNvSpPr>
            <a:spLocks noGrp="1"/>
          </p:cNvSpPr>
          <p:nvPr>
            <p:ph type="hdr" sz="quarter"/>
          </p:nvPr>
        </p:nvSpPr>
        <p:spPr>
          <a:noFill/>
        </p:spPr>
        <p:txBody>
          <a:bodyPr/>
          <a:lstStyle/>
          <a:p>
            <a:r>
              <a:rPr lang="en-US" smtClean="0"/>
              <a:t>19R Validity Module</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5963" y="696913"/>
            <a:ext cx="5578475"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5005FC2-5ECC-4301-B8BF-1CC05185B31F}" type="slidenum">
              <a:rPr lang="en-US" smtClean="0"/>
              <a:pPr>
                <a:defRPr/>
              </a:pPr>
              <a:t>36</a:t>
            </a:fld>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xfrm>
            <a:off x="715963" y="696913"/>
            <a:ext cx="5578475" cy="3486150"/>
          </a:xfrm>
          <a:ln/>
        </p:spPr>
      </p:sp>
      <p:sp>
        <p:nvSpPr>
          <p:cNvPr id="76803" name="Notes Placeholder 2"/>
          <p:cNvSpPr>
            <a:spLocks noGrp="1"/>
          </p:cNvSpPr>
          <p:nvPr>
            <p:ph type="body" idx="1"/>
          </p:nvPr>
        </p:nvSpPr>
        <p:spPr>
          <a:noFill/>
          <a:ln/>
        </p:spPr>
        <p:txBody>
          <a:bodyPr/>
          <a:lstStyle/>
          <a:p>
            <a:endParaRPr lang="en-US" dirty="0" smtClean="0"/>
          </a:p>
        </p:txBody>
      </p:sp>
      <p:sp>
        <p:nvSpPr>
          <p:cNvPr id="76804" name="Slide Number Placeholder 3"/>
          <p:cNvSpPr>
            <a:spLocks noGrp="1"/>
          </p:cNvSpPr>
          <p:nvPr>
            <p:ph type="sldNum" sz="quarter" idx="5"/>
          </p:nvPr>
        </p:nvSpPr>
        <p:spPr>
          <a:noFill/>
        </p:spPr>
        <p:txBody>
          <a:bodyPr/>
          <a:lstStyle/>
          <a:p>
            <a:fld id="{692FB71E-A2C1-448C-9F3A-7379A253F131}" type="slidenum">
              <a:rPr lang="en-US" smtClean="0"/>
              <a:pPr/>
              <a:t>37</a:t>
            </a:fld>
            <a:endParaRPr lang="en-US" smtClean="0"/>
          </a:p>
        </p:txBody>
      </p:sp>
      <p:sp>
        <p:nvSpPr>
          <p:cNvPr id="76805" name="Date Placeholder 4"/>
          <p:cNvSpPr>
            <a:spLocks noGrp="1"/>
          </p:cNvSpPr>
          <p:nvPr>
            <p:ph type="dt" sz="quarter" idx="1"/>
          </p:nvPr>
        </p:nvSpPr>
        <p:spPr>
          <a:noFill/>
        </p:spPr>
        <p:txBody>
          <a:bodyPr/>
          <a:lstStyle/>
          <a:p>
            <a:fld id="{2C37A4A6-453A-4FBF-BF4A-EE48D59FEE2B}" type="datetime1">
              <a:rPr lang="en-US" smtClean="0"/>
              <a:pPr/>
              <a:t>6/30/2011</a:t>
            </a:fld>
            <a:endParaRPr lang="en-US" smtClean="0"/>
          </a:p>
        </p:txBody>
      </p:sp>
      <p:sp>
        <p:nvSpPr>
          <p:cNvPr id="76806" name="Footer Placeholder 5"/>
          <p:cNvSpPr>
            <a:spLocks noGrp="1"/>
          </p:cNvSpPr>
          <p:nvPr>
            <p:ph type="ftr" sz="quarter" idx="4"/>
          </p:nvPr>
        </p:nvSpPr>
        <p:spPr>
          <a:noFill/>
        </p:spPr>
        <p:txBody>
          <a:bodyPr/>
          <a:lstStyle/>
          <a:p>
            <a:r>
              <a:rPr lang="en-US" smtClean="0"/>
              <a:t>MAC CAD PD Series</a:t>
            </a:r>
          </a:p>
        </p:txBody>
      </p:sp>
      <p:sp>
        <p:nvSpPr>
          <p:cNvPr id="76807" name="Header Placeholder 6"/>
          <p:cNvSpPr>
            <a:spLocks noGrp="1"/>
          </p:cNvSpPr>
          <p:nvPr>
            <p:ph type="hdr" sz="quarter"/>
          </p:nvPr>
        </p:nvSpPr>
        <p:spPr>
          <a:noFill/>
        </p:spPr>
        <p:txBody>
          <a:bodyPr/>
          <a:lstStyle/>
          <a:p>
            <a:r>
              <a:rPr lang="en-US" smtClean="0"/>
              <a:t>19R Validity Module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xfrm>
            <a:off x="715963" y="696913"/>
            <a:ext cx="5578475" cy="3486150"/>
          </a:xfrm>
          <a:ln/>
        </p:spPr>
      </p:sp>
      <p:sp>
        <p:nvSpPr>
          <p:cNvPr id="44035" name="Notes Placeholder 2"/>
          <p:cNvSpPr>
            <a:spLocks noGrp="1"/>
          </p:cNvSpPr>
          <p:nvPr>
            <p:ph type="body" idx="1"/>
          </p:nvPr>
        </p:nvSpPr>
        <p:spPr>
          <a:noFill/>
          <a:ln/>
        </p:spPr>
        <p:txBody>
          <a:bodyPr/>
          <a:lstStyle/>
          <a:p>
            <a:r>
              <a:rPr lang="en-US" smtClean="0"/>
              <a:t>At one time validity was viewed as the degree to which a test measures what it is intended to measure.  This view was intuitively appealing – a test that claims to be an algebra test should obviously measure algebra – but it also implied that validity was a property of a test, in much the same way as reliability, which you learned about in a previous module.</a:t>
            </a:r>
          </a:p>
          <a:p>
            <a:endParaRPr lang="en-US" smtClean="0"/>
          </a:p>
          <a:p>
            <a:r>
              <a:rPr lang="en-US" smtClean="0"/>
              <a:t>The current view of validity is that it is NOT a property of a test, per se, but relates to whether there is sufficient evidence to support the intended use of test results.  As such, validity has to do with whether test results are meaningful in some specific context; the results of a particular test my have validity in one situation but not in another.  Think of it in terms of decisions being justifiable or defensible, and you will have the essence of it.</a:t>
            </a:r>
          </a:p>
        </p:txBody>
      </p:sp>
      <p:sp>
        <p:nvSpPr>
          <p:cNvPr id="44036" name="Slide Number Placeholder 3"/>
          <p:cNvSpPr>
            <a:spLocks noGrp="1"/>
          </p:cNvSpPr>
          <p:nvPr>
            <p:ph type="sldNum" sz="quarter" idx="5"/>
          </p:nvPr>
        </p:nvSpPr>
        <p:spPr>
          <a:noFill/>
        </p:spPr>
        <p:txBody>
          <a:bodyPr/>
          <a:lstStyle/>
          <a:p>
            <a:fld id="{DE246934-80BD-4BED-97F0-29722FDF8667}" type="slidenum">
              <a:rPr lang="en-US" smtClean="0"/>
              <a:pPr/>
              <a:t>4</a:t>
            </a:fld>
            <a:endParaRPr lang="en-US" smtClean="0"/>
          </a:p>
        </p:txBody>
      </p:sp>
      <p:sp>
        <p:nvSpPr>
          <p:cNvPr id="44037" name="Date Placeholder 4"/>
          <p:cNvSpPr>
            <a:spLocks noGrp="1"/>
          </p:cNvSpPr>
          <p:nvPr>
            <p:ph type="dt" sz="quarter" idx="1"/>
          </p:nvPr>
        </p:nvSpPr>
        <p:spPr>
          <a:noFill/>
        </p:spPr>
        <p:txBody>
          <a:bodyPr/>
          <a:lstStyle/>
          <a:p>
            <a:fld id="{799EDE1B-DCB8-4EC7-97A5-1E15F6BD0E51}" type="datetime1">
              <a:rPr lang="en-US" smtClean="0"/>
              <a:pPr/>
              <a:t>6/30/2011</a:t>
            </a:fld>
            <a:endParaRPr lang="en-US" smtClean="0"/>
          </a:p>
        </p:txBody>
      </p:sp>
      <p:sp>
        <p:nvSpPr>
          <p:cNvPr id="44038" name="Footer Placeholder 5"/>
          <p:cNvSpPr>
            <a:spLocks noGrp="1"/>
          </p:cNvSpPr>
          <p:nvPr>
            <p:ph type="ftr" sz="quarter" idx="4"/>
          </p:nvPr>
        </p:nvSpPr>
        <p:spPr>
          <a:noFill/>
        </p:spPr>
        <p:txBody>
          <a:bodyPr/>
          <a:lstStyle/>
          <a:p>
            <a:r>
              <a:rPr lang="en-US" smtClean="0"/>
              <a:t>MAC CAD PD Series</a:t>
            </a:r>
          </a:p>
        </p:txBody>
      </p:sp>
      <p:sp>
        <p:nvSpPr>
          <p:cNvPr id="44039" name="Header Placeholder 6"/>
          <p:cNvSpPr>
            <a:spLocks noGrp="1"/>
          </p:cNvSpPr>
          <p:nvPr>
            <p:ph type="hdr" sz="quarter"/>
          </p:nvPr>
        </p:nvSpPr>
        <p:spPr>
          <a:noFill/>
        </p:spPr>
        <p:txBody>
          <a:bodyPr/>
          <a:lstStyle/>
          <a:p>
            <a:r>
              <a:rPr lang="en-US" smtClean="0"/>
              <a:t>19R Validity Module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715963" y="696913"/>
            <a:ext cx="5578475" cy="3486150"/>
          </a:xfrm>
          <a:ln/>
        </p:spPr>
      </p:sp>
      <p:sp>
        <p:nvSpPr>
          <p:cNvPr id="45059" name="Notes Placeholder 2"/>
          <p:cNvSpPr>
            <a:spLocks noGrp="1"/>
          </p:cNvSpPr>
          <p:nvPr>
            <p:ph type="body" idx="1"/>
          </p:nvPr>
        </p:nvSpPr>
        <p:spPr>
          <a:noFill/>
          <a:ln/>
        </p:spPr>
        <p:txBody>
          <a:bodyPr/>
          <a:lstStyle/>
          <a:p>
            <a:r>
              <a:rPr lang="en-US" smtClean="0"/>
              <a:t>The statement shown here is from the joint publication of the American Educational Research Association, American Psychological Association, and the National Council on Measurement in Education, so these are three fairly respectable sources on the subject of educational assessment.  This adds another refinement to our understanding of validity: it is not an all or nothing thing, but can range from weak to strong in any particular situation.</a:t>
            </a:r>
          </a:p>
        </p:txBody>
      </p:sp>
      <p:sp>
        <p:nvSpPr>
          <p:cNvPr id="45060" name="Slide Number Placeholder 3"/>
          <p:cNvSpPr>
            <a:spLocks noGrp="1"/>
          </p:cNvSpPr>
          <p:nvPr>
            <p:ph type="sldNum" sz="quarter" idx="5"/>
          </p:nvPr>
        </p:nvSpPr>
        <p:spPr>
          <a:noFill/>
        </p:spPr>
        <p:txBody>
          <a:bodyPr/>
          <a:lstStyle/>
          <a:p>
            <a:fld id="{E394E5D4-133C-45E5-9F59-5B334EA65EAE}" type="slidenum">
              <a:rPr lang="en-US" smtClean="0"/>
              <a:pPr/>
              <a:t>5</a:t>
            </a:fld>
            <a:endParaRPr lang="en-US" smtClean="0"/>
          </a:p>
        </p:txBody>
      </p:sp>
      <p:sp>
        <p:nvSpPr>
          <p:cNvPr id="45061" name="Date Placeholder 4"/>
          <p:cNvSpPr>
            <a:spLocks noGrp="1"/>
          </p:cNvSpPr>
          <p:nvPr>
            <p:ph type="dt" sz="quarter" idx="1"/>
          </p:nvPr>
        </p:nvSpPr>
        <p:spPr>
          <a:noFill/>
        </p:spPr>
        <p:txBody>
          <a:bodyPr/>
          <a:lstStyle/>
          <a:p>
            <a:fld id="{44AF06CE-9E6A-446A-B9CB-53AC7694C993}" type="datetime1">
              <a:rPr lang="en-US" smtClean="0"/>
              <a:pPr/>
              <a:t>6/30/2011</a:t>
            </a:fld>
            <a:endParaRPr lang="en-US" smtClean="0"/>
          </a:p>
        </p:txBody>
      </p:sp>
      <p:sp>
        <p:nvSpPr>
          <p:cNvPr id="45062" name="Footer Placeholder 5"/>
          <p:cNvSpPr>
            <a:spLocks noGrp="1"/>
          </p:cNvSpPr>
          <p:nvPr>
            <p:ph type="ftr" sz="quarter" idx="4"/>
          </p:nvPr>
        </p:nvSpPr>
        <p:spPr>
          <a:noFill/>
        </p:spPr>
        <p:txBody>
          <a:bodyPr/>
          <a:lstStyle/>
          <a:p>
            <a:r>
              <a:rPr lang="en-US" smtClean="0"/>
              <a:t>MAC CAD PD Series</a:t>
            </a:r>
          </a:p>
        </p:txBody>
      </p:sp>
      <p:sp>
        <p:nvSpPr>
          <p:cNvPr id="45063" name="Header Placeholder 6"/>
          <p:cNvSpPr>
            <a:spLocks noGrp="1"/>
          </p:cNvSpPr>
          <p:nvPr>
            <p:ph type="hdr" sz="quarter"/>
          </p:nvPr>
        </p:nvSpPr>
        <p:spPr>
          <a:noFill/>
        </p:spPr>
        <p:txBody>
          <a:bodyPr/>
          <a:lstStyle/>
          <a:p>
            <a:r>
              <a:rPr lang="en-US" smtClean="0"/>
              <a:t>19R Validity Module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xfrm>
            <a:off x="715963" y="696913"/>
            <a:ext cx="5578475" cy="3486150"/>
          </a:xfrm>
          <a:ln/>
        </p:spPr>
      </p:sp>
      <p:sp>
        <p:nvSpPr>
          <p:cNvPr id="46083" name="Notes Placeholder 2"/>
          <p:cNvSpPr>
            <a:spLocks noGrp="1"/>
          </p:cNvSpPr>
          <p:nvPr>
            <p:ph type="body" idx="1"/>
          </p:nvPr>
        </p:nvSpPr>
        <p:spPr>
          <a:noFill/>
          <a:ln/>
        </p:spPr>
        <p:txBody>
          <a:bodyPr/>
          <a:lstStyle/>
          <a:p>
            <a:r>
              <a:rPr lang="en-US" smtClean="0"/>
              <a:t>In this quote, Messick adds yet another dimension to our understanding – that if validity is about decisions, then it is about the judgments that are at the heart of all evaluation activities.  In emphasizing the “</a:t>
            </a:r>
            <a:r>
              <a:rPr lang="en-US" i="1" smtClean="0"/>
              <a:t>adequacy and appropriateness of inferences</a:t>
            </a:r>
            <a:r>
              <a:rPr lang="en-US" smtClean="0"/>
              <a:t>”, our attention is again drawn to the </a:t>
            </a:r>
            <a:r>
              <a:rPr lang="en-US" i="1" smtClean="0"/>
              <a:t>degree</a:t>
            </a:r>
            <a:r>
              <a:rPr lang="en-US" smtClean="0"/>
              <a:t> to which our interpretations are reasonable and our decisions, based on those interpretations,  are justifiable and defensible.</a:t>
            </a:r>
          </a:p>
        </p:txBody>
      </p:sp>
      <p:sp>
        <p:nvSpPr>
          <p:cNvPr id="46084" name="Slide Number Placeholder 3"/>
          <p:cNvSpPr>
            <a:spLocks noGrp="1"/>
          </p:cNvSpPr>
          <p:nvPr>
            <p:ph type="sldNum" sz="quarter" idx="5"/>
          </p:nvPr>
        </p:nvSpPr>
        <p:spPr>
          <a:noFill/>
        </p:spPr>
        <p:txBody>
          <a:bodyPr/>
          <a:lstStyle/>
          <a:p>
            <a:fld id="{8562070B-4F94-43A0-96EB-280C53ABD973}" type="slidenum">
              <a:rPr lang="en-US" smtClean="0"/>
              <a:pPr/>
              <a:t>6</a:t>
            </a:fld>
            <a:endParaRPr lang="en-US" smtClean="0"/>
          </a:p>
        </p:txBody>
      </p:sp>
      <p:sp>
        <p:nvSpPr>
          <p:cNvPr id="46085" name="Date Placeholder 4"/>
          <p:cNvSpPr>
            <a:spLocks noGrp="1"/>
          </p:cNvSpPr>
          <p:nvPr>
            <p:ph type="dt" sz="quarter" idx="1"/>
          </p:nvPr>
        </p:nvSpPr>
        <p:spPr>
          <a:noFill/>
        </p:spPr>
        <p:txBody>
          <a:bodyPr/>
          <a:lstStyle/>
          <a:p>
            <a:fld id="{E66FAE23-5E99-4ABD-8FD9-D7FDCEB399CE}" type="datetime1">
              <a:rPr lang="en-US" smtClean="0"/>
              <a:pPr/>
              <a:t>6/30/2011</a:t>
            </a:fld>
            <a:endParaRPr lang="en-US" smtClean="0"/>
          </a:p>
        </p:txBody>
      </p:sp>
      <p:sp>
        <p:nvSpPr>
          <p:cNvPr id="46086" name="Footer Placeholder 5"/>
          <p:cNvSpPr>
            <a:spLocks noGrp="1"/>
          </p:cNvSpPr>
          <p:nvPr>
            <p:ph type="ftr" sz="quarter" idx="4"/>
          </p:nvPr>
        </p:nvSpPr>
        <p:spPr>
          <a:noFill/>
        </p:spPr>
        <p:txBody>
          <a:bodyPr/>
          <a:lstStyle/>
          <a:p>
            <a:r>
              <a:rPr lang="en-US" smtClean="0"/>
              <a:t>MAC CAD PD Series</a:t>
            </a:r>
          </a:p>
        </p:txBody>
      </p:sp>
      <p:sp>
        <p:nvSpPr>
          <p:cNvPr id="46087" name="Header Placeholder 6"/>
          <p:cNvSpPr>
            <a:spLocks noGrp="1"/>
          </p:cNvSpPr>
          <p:nvPr>
            <p:ph type="hdr" sz="quarter"/>
          </p:nvPr>
        </p:nvSpPr>
        <p:spPr>
          <a:noFill/>
        </p:spPr>
        <p:txBody>
          <a:bodyPr/>
          <a:lstStyle/>
          <a:p>
            <a:r>
              <a:rPr lang="en-US" smtClean="0"/>
              <a:t>19R Validity Module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xfrm>
            <a:off x="715963" y="696913"/>
            <a:ext cx="5578475" cy="3486150"/>
          </a:xfrm>
          <a:ln/>
        </p:spPr>
      </p:sp>
      <p:sp>
        <p:nvSpPr>
          <p:cNvPr id="47107" name="Notes Placeholder 2"/>
          <p:cNvSpPr>
            <a:spLocks noGrp="1"/>
          </p:cNvSpPr>
          <p:nvPr>
            <p:ph type="body" idx="1"/>
          </p:nvPr>
        </p:nvSpPr>
        <p:spPr>
          <a:noFill/>
          <a:ln/>
        </p:spPr>
        <p:txBody>
          <a:bodyPr/>
          <a:lstStyle/>
          <a:p>
            <a:r>
              <a:rPr lang="en-US" smtClean="0"/>
              <a:t>From this point on we will treat validity as a contextual feature of the use of test results having to do with the degree or extent to which they can be meaningfully interpreted and justifiably used with respect to a question to be answered or a decision to be made.  As such, we will think about the relative strength (or weakness) of various sources of evidence for the valid use we are trying to establish.</a:t>
            </a:r>
          </a:p>
          <a:p>
            <a:endParaRPr lang="en-US" smtClean="0"/>
          </a:p>
          <a:p>
            <a:r>
              <a:rPr lang="en-US" smtClean="0"/>
              <a:t>Before we go on, however, we need to recognize that validity is not a stand-alone issue.  Certain things have to be in place BEFORE we can even talk about the valid use of test results.</a:t>
            </a:r>
          </a:p>
        </p:txBody>
      </p:sp>
      <p:sp>
        <p:nvSpPr>
          <p:cNvPr id="47108" name="Slide Number Placeholder 3"/>
          <p:cNvSpPr>
            <a:spLocks noGrp="1"/>
          </p:cNvSpPr>
          <p:nvPr>
            <p:ph type="sldNum" sz="quarter" idx="5"/>
          </p:nvPr>
        </p:nvSpPr>
        <p:spPr>
          <a:noFill/>
        </p:spPr>
        <p:txBody>
          <a:bodyPr/>
          <a:lstStyle/>
          <a:p>
            <a:fld id="{366C298B-BFAD-4247-9959-C4BC17823DD4}" type="slidenum">
              <a:rPr lang="en-US" smtClean="0"/>
              <a:pPr/>
              <a:t>7</a:t>
            </a:fld>
            <a:endParaRPr lang="en-US" smtClean="0"/>
          </a:p>
        </p:txBody>
      </p:sp>
      <p:sp>
        <p:nvSpPr>
          <p:cNvPr id="47109" name="Date Placeholder 4"/>
          <p:cNvSpPr>
            <a:spLocks noGrp="1"/>
          </p:cNvSpPr>
          <p:nvPr>
            <p:ph type="dt" sz="quarter" idx="1"/>
          </p:nvPr>
        </p:nvSpPr>
        <p:spPr>
          <a:noFill/>
        </p:spPr>
        <p:txBody>
          <a:bodyPr/>
          <a:lstStyle/>
          <a:p>
            <a:fld id="{0C1B55AB-824F-444B-AB11-EF277B04DD32}" type="datetime1">
              <a:rPr lang="en-US" smtClean="0"/>
              <a:pPr/>
              <a:t>6/30/2011</a:t>
            </a:fld>
            <a:endParaRPr lang="en-US" smtClean="0"/>
          </a:p>
        </p:txBody>
      </p:sp>
      <p:sp>
        <p:nvSpPr>
          <p:cNvPr id="47110" name="Footer Placeholder 5"/>
          <p:cNvSpPr>
            <a:spLocks noGrp="1"/>
          </p:cNvSpPr>
          <p:nvPr>
            <p:ph type="ftr" sz="quarter" idx="4"/>
          </p:nvPr>
        </p:nvSpPr>
        <p:spPr>
          <a:noFill/>
        </p:spPr>
        <p:txBody>
          <a:bodyPr/>
          <a:lstStyle/>
          <a:p>
            <a:r>
              <a:rPr lang="en-US" smtClean="0"/>
              <a:t>MAC CAD PD Series</a:t>
            </a:r>
          </a:p>
        </p:txBody>
      </p:sp>
      <p:sp>
        <p:nvSpPr>
          <p:cNvPr id="47111" name="Header Placeholder 6"/>
          <p:cNvSpPr>
            <a:spLocks noGrp="1"/>
          </p:cNvSpPr>
          <p:nvPr>
            <p:ph type="hdr" sz="quarter"/>
          </p:nvPr>
        </p:nvSpPr>
        <p:spPr>
          <a:noFill/>
        </p:spPr>
        <p:txBody>
          <a:bodyPr/>
          <a:lstStyle/>
          <a:p>
            <a:r>
              <a:rPr lang="en-US" smtClean="0"/>
              <a:t>19R Validity Module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xfrm>
            <a:off x="715963" y="696913"/>
            <a:ext cx="5578475" cy="3486150"/>
          </a:xfrm>
          <a:ln/>
        </p:spPr>
      </p:sp>
      <p:sp>
        <p:nvSpPr>
          <p:cNvPr id="48131" name="Notes Placeholder 2"/>
          <p:cNvSpPr>
            <a:spLocks noGrp="1"/>
          </p:cNvSpPr>
          <p:nvPr>
            <p:ph type="body" idx="1"/>
          </p:nvPr>
        </p:nvSpPr>
        <p:spPr>
          <a:noFill/>
          <a:ln/>
        </p:spPr>
        <p:txBody>
          <a:bodyPr/>
          <a:lstStyle/>
          <a:p>
            <a:r>
              <a:rPr lang="en-US" smtClean="0"/>
              <a:t>As you have already learned, being clear and explicit about the intended purpose or purposes for which a test is developed, and how the results will be used, means discussing it, writing it down, agreeing on it, and keeping it in the forefront.</a:t>
            </a:r>
          </a:p>
          <a:p>
            <a:endParaRPr lang="en-US" smtClean="0"/>
          </a:p>
          <a:p>
            <a:r>
              <a:rPr lang="en-US" smtClean="0"/>
              <a:t>Notice, by the way, that I said use or uses.  How many uses are reasonable?</a:t>
            </a:r>
          </a:p>
          <a:p>
            <a:endParaRPr lang="en-US" smtClean="0"/>
          </a:p>
          <a:p>
            <a:r>
              <a:rPr lang="en-US" smtClean="0"/>
              <a:t>If you have more than a few, you are probably stretching it.  Validity is not a universal property of your test – it has to be established for each intended use – and it does involve some work.</a:t>
            </a:r>
          </a:p>
        </p:txBody>
      </p:sp>
      <p:sp>
        <p:nvSpPr>
          <p:cNvPr id="48132" name="Slide Number Placeholder 3"/>
          <p:cNvSpPr>
            <a:spLocks noGrp="1"/>
          </p:cNvSpPr>
          <p:nvPr>
            <p:ph type="sldNum" sz="quarter" idx="5"/>
          </p:nvPr>
        </p:nvSpPr>
        <p:spPr>
          <a:noFill/>
        </p:spPr>
        <p:txBody>
          <a:bodyPr/>
          <a:lstStyle/>
          <a:p>
            <a:fld id="{F070C6BF-3F83-4B70-919B-446CD2366173}" type="slidenum">
              <a:rPr lang="en-US" smtClean="0"/>
              <a:pPr/>
              <a:t>8</a:t>
            </a:fld>
            <a:endParaRPr lang="en-US" smtClean="0"/>
          </a:p>
        </p:txBody>
      </p:sp>
      <p:sp>
        <p:nvSpPr>
          <p:cNvPr id="48133" name="Date Placeholder 4"/>
          <p:cNvSpPr>
            <a:spLocks noGrp="1"/>
          </p:cNvSpPr>
          <p:nvPr>
            <p:ph type="dt" sz="quarter" idx="1"/>
          </p:nvPr>
        </p:nvSpPr>
        <p:spPr>
          <a:noFill/>
        </p:spPr>
        <p:txBody>
          <a:bodyPr/>
          <a:lstStyle/>
          <a:p>
            <a:fld id="{5CE4E277-0C19-4EAB-AEE0-28709FC02694}" type="datetime1">
              <a:rPr lang="en-US" smtClean="0"/>
              <a:pPr/>
              <a:t>6/30/2011</a:t>
            </a:fld>
            <a:endParaRPr lang="en-US" smtClean="0"/>
          </a:p>
        </p:txBody>
      </p:sp>
      <p:sp>
        <p:nvSpPr>
          <p:cNvPr id="48134" name="Footer Placeholder 5"/>
          <p:cNvSpPr>
            <a:spLocks noGrp="1"/>
          </p:cNvSpPr>
          <p:nvPr>
            <p:ph type="ftr" sz="quarter" idx="4"/>
          </p:nvPr>
        </p:nvSpPr>
        <p:spPr>
          <a:noFill/>
        </p:spPr>
        <p:txBody>
          <a:bodyPr/>
          <a:lstStyle/>
          <a:p>
            <a:r>
              <a:rPr lang="en-US" smtClean="0"/>
              <a:t>MAC CAD PD Series</a:t>
            </a:r>
          </a:p>
        </p:txBody>
      </p:sp>
      <p:sp>
        <p:nvSpPr>
          <p:cNvPr id="48135" name="Header Placeholder 6"/>
          <p:cNvSpPr>
            <a:spLocks noGrp="1"/>
          </p:cNvSpPr>
          <p:nvPr>
            <p:ph type="hdr" sz="quarter"/>
          </p:nvPr>
        </p:nvSpPr>
        <p:spPr>
          <a:noFill/>
        </p:spPr>
        <p:txBody>
          <a:bodyPr/>
          <a:lstStyle/>
          <a:p>
            <a:r>
              <a:rPr lang="en-US" smtClean="0"/>
              <a:t>19R Validity Module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xfrm>
            <a:off x="715963" y="696913"/>
            <a:ext cx="5578475" cy="3486150"/>
          </a:xfrm>
          <a:ln/>
        </p:spPr>
      </p:sp>
      <p:sp>
        <p:nvSpPr>
          <p:cNvPr id="49155" name="Notes Placeholder 2"/>
          <p:cNvSpPr>
            <a:spLocks noGrp="1"/>
          </p:cNvSpPr>
          <p:nvPr>
            <p:ph type="body" idx="1"/>
          </p:nvPr>
        </p:nvSpPr>
        <p:spPr>
          <a:noFill/>
          <a:ln/>
        </p:spPr>
        <p:txBody>
          <a:bodyPr/>
          <a:lstStyle/>
          <a:p>
            <a:r>
              <a:rPr lang="en-US" smtClean="0"/>
              <a:t>At the risk of being repetitious, we can not overemphasize the importance of reliability and fairness as an absolutely necessary prerequisite for validity.</a:t>
            </a:r>
          </a:p>
          <a:p>
            <a:endParaRPr lang="en-US" smtClean="0"/>
          </a:p>
          <a:p>
            <a:r>
              <a:rPr lang="en-US" smtClean="0"/>
              <a:t>In a previous module you learned about test reliability.  The important point here is that if a test is not reliable then it doesn’t actually measure anything, in which case no further use can be made of the results.  It is meaningless to talk about the valid use of results from a test that lacks adequate reliability.</a:t>
            </a:r>
          </a:p>
          <a:p>
            <a:endParaRPr lang="en-US" smtClean="0"/>
          </a:p>
          <a:p>
            <a:r>
              <a:rPr lang="en-US" smtClean="0"/>
              <a:t>As an example, we all understand that at any given moment we have some particular body weight.  If we step on and off a scale and each time it gives us wildly different weights, the scale is of no use to us; it is inconsistent as a measuring instrument and lacks reliability.  We say the scale lacks precision.  The scale could give us very consistent measurements, in which case it is reliable, but the weight it gives us could be “wrong” as in, not our true weight.</a:t>
            </a:r>
          </a:p>
          <a:p>
            <a:endParaRPr lang="en-US" smtClean="0"/>
          </a:p>
          <a:p>
            <a:r>
              <a:rPr lang="en-US" smtClean="0"/>
              <a:t>All measurement instruments, whether physical, like the scale, or knowledge and skill, like our tests, are prone to error.  In physical measurement we would say the scale lacks accuracy.  In knowledge and skill measurement, we accept that the results we get, even if reliable, are at best a good indication or estimate of what a student knows and is able to do.  This kind of error is more difficult to understand than with physical measurements, but it most certainly exists.</a:t>
            </a:r>
          </a:p>
          <a:p>
            <a:endParaRPr lang="en-US" smtClean="0"/>
          </a:p>
        </p:txBody>
      </p:sp>
      <p:sp>
        <p:nvSpPr>
          <p:cNvPr id="49156" name="Slide Number Placeholder 3"/>
          <p:cNvSpPr>
            <a:spLocks noGrp="1"/>
          </p:cNvSpPr>
          <p:nvPr>
            <p:ph type="sldNum" sz="quarter" idx="5"/>
          </p:nvPr>
        </p:nvSpPr>
        <p:spPr>
          <a:noFill/>
        </p:spPr>
        <p:txBody>
          <a:bodyPr/>
          <a:lstStyle/>
          <a:p>
            <a:fld id="{71AEC421-0E48-4546-97FB-1F6F027C8CDE}" type="slidenum">
              <a:rPr lang="en-US" smtClean="0"/>
              <a:pPr/>
              <a:t>9</a:t>
            </a:fld>
            <a:endParaRPr lang="en-US" smtClean="0"/>
          </a:p>
        </p:txBody>
      </p:sp>
      <p:sp>
        <p:nvSpPr>
          <p:cNvPr id="49157" name="Date Placeholder 4"/>
          <p:cNvSpPr>
            <a:spLocks noGrp="1"/>
          </p:cNvSpPr>
          <p:nvPr>
            <p:ph type="dt" sz="quarter" idx="1"/>
          </p:nvPr>
        </p:nvSpPr>
        <p:spPr>
          <a:noFill/>
        </p:spPr>
        <p:txBody>
          <a:bodyPr/>
          <a:lstStyle/>
          <a:p>
            <a:fld id="{449E71BA-8375-4089-BB8B-E002E4CEE717}" type="datetime1">
              <a:rPr lang="en-US" smtClean="0"/>
              <a:pPr/>
              <a:t>6/30/2011</a:t>
            </a:fld>
            <a:endParaRPr lang="en-US" smtClean="0"/>
          </a:p>
        </p:txBody>
      </p:sp>
      <p:sp>
        <p:nvSpPr>
          <p:cNvPr id="49158" name="Footer Placeholder 5"/>
          <p:cNvSpPr>
            <a:spLocks noGrp="1"/>
          </p:cNvSpPr>
          <p:nvPr>
            <p:ph type="ftr" sz="quarter" idx="4"/>
          </p:nvPr>
        </p:nvSpPr>
        <p:spPr>
          <a:noFill/>
        </p:spPr>
        <p:txBody>
          <a:bodyPr/>
          <a:lstStyle/>
          <a:p>
            <a:r>
              <a:rPr lang="en-US" smtClean="0"/>
              <a:t>MAC CAD PD Series</a:t>
            </a:r>
          </a:p>
        </p:txBody>
      </p:sp>
      <p:sp>
        <p:nvSpPr>
          <p:cNvPr id="49159" name="Header Placeholder 6"/>
          <p:cNvSpPr>
            <a:spLocks noGrp="1"/>
          </p:cNvSpPr>
          <p:nvPr>
            <p:ph type="hdr" sz="quarter"/>
          </p:nvPr>
        </p:nvSpPr>
        <p:spPr>
          <a:noFill/>
        </p:spPr>
        <p:txBody>
          <a:bodyPr/>
          <a:lstStyle/>
          <a:p>
            <a:r>
              <a:rPr lang="en-US" smtClean="0"/>
              <a:t>19R Validity Module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19088" y="1460500"/>
            <a:ext cx="8824912" cy="4274344"/>
            <a:chOff x="201" y="1104"/>
            <a:chExt cx="5559" cy="3231"/>
          </a:xfrm>
        </p:grpSpPr>
        <p:sp>
          <p:nvSpPr>
            <p:cNvPr id="5" name="Freeform 3"/>
            <p:cNvSpPr>
              <a:spLocks/>
            </p:cNvSpPr>
            <p:nvPr/>
          </p:nvSpPr>
          <p:spPr bwMode="ltGray">
            <a:xfrm>
              <a:off x="210" y="1104"/>
              <a:ext cx="5550" cy="3216"/>
            </a:xfrm>
            <a:custGeom>
              <a:avLst/>
              <a:gdLst/>
              <a:ahLst/>
              <a:cxnLst>
                <a:cxn ang="0">
                  <a:pos x="335" y="0"/>
                </a:cxn>
                <a:cxn ang="0">
                  <a:pos x="333" y="1290"/>
                </a:cxn>
                <a:cxn ang="0">
                  <a:pos x="0" y="1290"/>
                </a:cxn>
                <a:cxn ang="0">
                  <a:pos x="6" y="3210"/>
                </a:cxn>
                <a:cxn ang="0">
                  <a:pos x="5550" y="3216"/>
                </a:cxn>
                <a:cxn ang="0">
                  <a:pos x="5550" y="0"/>
                </a:cxn>
                <a:cxn ang="0">
                  <a:pos x="335" y="0"/>
                </a:cxn>
                <a:cxn ang="0">
                  <a:pos x="335" y="0"/>
                </a:cxn>
              </a:cxnLst>
              <a:rect l="0" t="0" r="r" b="b"/>
              <a:pathLst>
                <a:path w="5550" h="3216">
                  <a:moveTo>
                    <a:pt x="335" y="0"/>
                  </a:moveTo>
                  <a:lnTo>
                    <a:pt x="333" y="1290"/>
                  </a:lnTo>
                  <a:lnTo>
                    <a:pt x="0" y="1290"/>
                  </a:lnTo>
                  <a:lnTo>
                    <a:pt x="6" y="3210"/>
                  </a:lnTo>
                  <a:lnTo>
                    <a:pt x="5550" y="3216"/>
                  </a:lnTo>
                  <a:lnTo>
                    <a:pt x="5550" y="0"/>
                  </a:lnTo>
                  <a:lnTo>
                    <a:pt x="335" y="0"/>
                  </a:lnTo>
                  <a:lnTo>
                    <a:pt x="335" y="0"/>
                  </a:lnTo>
                  <a:close/>
                </a:path>
              </a:pathLst>
            </a:custGeom>
            <a:solidFill>
              <a:schemeClr val="bg2">
                <a:alpha val="39999"/>
              </a:schemeClr>
            </a:solidFill>
            <a:ln w="9525">
              <a:noFill/>
              <a:round/>
              <a:headEnd/>
              <a:tailEnd/>
            </a:ln>
          </p:spPr>
          <p:txBody>
            <a:bodyPr/>
            <a:lstStyle/>
            <a:p>
              <a:pPr eaLnBrk="0" hangingPunct="0">
                <a:defRPr/>
              </a:pPr>
              <a:endParaRPr lang="en-US" dirty="0"/>
            </a:p>
          </p:txBody>
        </p:sp>
        <p:sp>
          <p:nvSpPr>
            <p:cNvPr id="6" name="Freeform 4"/>
            <p:cNvSpPr>
              <a:spLocks/>
            </p:cNvSpPr>
            <p:nvPr/>
          </p:nvSpPr>
          <p:spPr bwMode="ltGray">
            <a:xfrm>
              <a:off x="528" y="2400"/>
              <a:ext cx="5232" cy="1920"/>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chemeClr val="bg2">
                <a:alpha val="30000"/>
              </a:schemeClr>
            </a:solidFill>
            <a:ln w="9525">
              <a:noFill/>
              <a:round/>
              <a:headEnd/>
              <a:tailEnd/>
            </a:ln>
          </p:spPr>
          <p:txBody>
            <a:bodyPr/>
            <a:lstStyle/>
            <a:p>
              <a:pPr eaLnBrk="0" hangingPunct="0">
                <a:defRPr/>
              </a:pPr>
              <a:endParaRPr lang="en-US" dirty="0"/>
            </a:p>
          </p:txBody>
        </p:sp>
        <p:sp>
          <p:nvSpPr>
            <p:cNvPr id="7" name="Freeform 5"/>
            <p:cNvSpPr>
              <a:spLocks/>
            </p:cNvSpPr>
            <p:nvPr/>
          </p:nvSpPr>
          <p:spPr bwMode="ltGray">
            <a:xfrm>
              <a:off x="201" y="2377"/>
              <a:ext cx="3455"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eaLnBrk="0" hangingPunct="0">
                <a:defRPr/>
              </a:pPr>
              <a:endParaRPr lang="en-US" dirty="0"/>
            </a:p>
          </p:txBody>
        </p:sp>
        <p:sp>
          <p:nvSpPr>
            <p:cNvPr id="8" name="Freeform 6"/>
            <p:cNvSpPr>
              <a:spLocks/>
            </p:cNvSpPr>
            <p:nvPr/>
          </p:nvSpPr>
          <p:spPr bwMode="ltGray">
            <a:xfrm>
              <a:off x="528" y="1104"/>
              <a:ext cx="4894"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eaLnBrk="0" hangingPunct="0">
                <a:defRPr/>
              </a:pPr>
              <a:endParaRPr lang="en-US" dirty="0"/>
            </a:p>
          </p:txBody>
        </p:sp>
        <p:sp>
          <p:nvSpPr>
            <p:cNvPr id="9" name="Freeform 7"/>
            <p:cNvSpPr>
              <a:spLocks/>
            </p:cNvSpPr>
            <p:nvPr/>
          </p:nvSpPr>
          <p:spPr bwMode="ltGray">
            <a:xfrm>
              <a:off x="201" y="2377"/>
              <a:ext cx="30" cy="1958"/>
            </a:xfrm>
            <a:custGeom>
              <a:avLst/>
              <a:gdLst/>
              <a:ahLst/>
              <a:cxnLst>
                <a:cxn ang="0">
                  <a:pos x="0" y="0"/>
                </a:cxn>
                <a:cxn ang="0">
                  <a:pos x="0" y="1416"/>
                </a:cxn>
                <a:cxn ang="0">
                  <a:pos x="29" y="1416"/>
                </a:cxn>
                <a:cxn ang="0">
                  <a:pos x="30" y="27"/>
                </a:cxn>
                <a:cxn ang="0">
                  <a:pos x="0" y="0"/>
                </a:cxn>
                <a:cxn ang="0">
                  <a:pos x="0" y="0"/>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eaLnBrk="0" hangingPunct="0">
                <a:defRPr/>
              </a:pPr>
              <a:endParaRPr lang="en-US" dirty="0"/>
            </a:p>
          </p:txBody>
        </p:sp>
        <p:sp>
          <p:nvSpPr>
            <p:cNvPr id="10" name="Freeform 8"/>
            <p:cNvSpPr>
              <a:spLocks/>
            </p:cNvSpPr>
            <p:nvPr/>
          </p:nvSpPr>
          <p:spPr bwMode="ltGray">
            <a:xfrm>
              <a:off x="528" y="1104"/>
              <a:ext cx="29" cy="3225"/>
            </a:xfrm>
            <a:custGeom>
              <a:avLst/>
              <a:gdLst/>
              <a:ahLst/>
              <a:cxnLst>
                <a:cxn ang="0">
                  <a:pos x="0" y="0"/>
                </a:cxn>
                <a:cxn ang="0">
                  <a:pos x="0" y="2161"/>
                </a:cxn>
                <a:cxn ang="0">
                  <a:pos x="29" y="2161"/>
                </a:cxn>
                <a:cxn ang="0">
                  <a:pos x="27" y="27"/>
                </a:cxn>
                <a:cxn ang="0">
                  <a:pos x="0" y="0"/>
                </a:cxn>
                <a:cxn ang="0">
                  <a:pos x="0" y="0"/>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eaLnBrk="0" hangingPunct="0">
                <a:defRPr/>
              </a:pPr>
              <a:endParaRPr lang="en-US" dirty="0"/>
            </a:p>
          </p:txBody>
        </p:sp>
      </p:grpSp>
      <p:sp>
        <p:nvSpPr>
          <p:cNvPr id="480265" name="Rectangle 9"/>
          <p:cNvSpPr>
            <a:spLocks noGrp="1" noChangeArrowheads="1"/>
          </p:cNvSpPr>
          <p:nvPr>
            <p:ph type="ctrTitle" sz="quarter"/>
          </p:nvPr>
        </p:nvSpPr>
        <p:spPr>
          <a:xfrm>
            <a:off x="990600" y="1587500"/>
            <a:ext cx="7772400" cy="1447271"/>
          </a:xfrm>
        </p:spPr>
        <p:txBody>
          <a:bodyPr anchor="t"/>
          <a:lstStyle>
            <a:lvl1pPr>
              <a:defRPr sz="5400"/>
            </a:lvl1pPr>
          </a:lstStyle>
          <a:p>
            <a:r>
              <a:rPr lang="en-US"/>
              <a:t>Click to edit Master title style</a:t>
            </a:r>
          </a:p>
        </p:txBody>
      </p:sp>
      <p:sp>
        <p:nvSpPr>
          <p:cNvPr id="480266" name="Rectangle 10"/>
          <p:cNvSpPr>
            <a:spLocks noGrp="1" noChangeArrowheads="1"/>
          </p:cNvSpPr>
          <p:nvPr>
            <p:ph type="subTitle" sz="quarter" idx="1"/>
          </p:nvPr>
        </p:nvSpPr>
        <p:spPr>
          <a:xfrm>
            <a:off x="990600" y="3302000"/>
            <a:ext cx="6781800" cy="1460500"/>
          </a:xfrm>
        </p:spPr>
        <p:txBody>
          <a:bodyPr/>
          <a:lstStyle>
            <a:lvl1pPr marL="0" indent="0">
              <a:buFont typeface="Wingdings" pitchFamily="2" charset="2"/>
              <a:buNone/>
              <a:defRPr/>
            </a:lvl1pPr>
          </a:lstStyle>
          <a:p>
            <a:r>
              <a:rPr lang="en-US"/>
              <a:t>Click to edit Master subtitle style</a:t>
            </a:r>
          </a:p>
        </p:txBody>
      </p:sp>
      <p:sp>
        <p:nvSpPr>
          <p:cNvPr id="11" name="Rectangle 11"/>
          <p:cNvSpPr>
            <a:spLocks noGrp="1" noChangeArrowheads="1"/>
          </p:cNvSpPr>
          <p:nvPr>
            <p:ph type="dt" sz="quarter" idx="10"/>
          </p:nvPr>
        </p:nvSpPr>
        <p:spPr>
          <a:xfrm>
            <a:off x="990602" y="5204354"/>
            <a:ext cx="1901825" cy="396876"/>
          </a:xfrm>
        </p:spPr>
        <p:txBody>
          <a:bodyPr/>
          <a:lstStyle>
            <a:lvl1pPr>
              <a:defRPr/>
            </a:lvl1pPr>
          </a:lstStyle>
          <a:p>
            <a:pPr>
              <a:defRPr/>
            </a:pPr>
            <a:endParaRPr lang="en-US"/>
          </a:p>
        </p:txBody>
      </p:sp>
      <p:sp>
        <p:nvSpPr>
          <p:cNvPr id="12" name="Rectangle 12"/>
          <p:cNvSpPr>
            <a:spLocks noGrp="1" noChangeArrowheads="1"/>
          </p:cNvSpPr>
          <p:nvPr>
            <p:ph type="ftr" sz="quarter" idx="11"/>
          </p:nvPr>
        </p:nvSpPr>
        <p:spPr>
          <a:xfrm>
            <a:off x="3468688" y="5204354"/>
            <a:ext cx="2895600" cy="396876"/>
          </a:xfrm>
        </p:spPr>
        <p:txBody>
          <a:bodyPr/>
          <a:lstStyle>
            <a:lvl1pPr>
              <a:defRPr/>
            </a:lvl1pPr>
          </a:lstStyle>
          <a:p>
            <a:pPr>
              <a:defRPr/>
            </a:pPr>
            <a:endParaRPr lang="en-US"/>
          </a:p>
        </p:txBody>
      </p:sp>
      <p:sp>
        <p:nvSpPr>
          <p:cNvPr id="13" name="Rectangle 13"/>
          <p:cNvSpPr>
            <a:spLocks noGrp="1" noChangeArrowheads="1"/>
          </p:cNvSpPr>
          <p:nvPr>
            <p:ph type="sldNum" sz="quarter" idx="12"/>
          </p:nvPr>
        </p:nvSpPr>
        <p:spPr/>
        <p:txBody>
          <a:bodyPr/>
          <a:lstStyle>
            <a:lvl1pPr>
              <a:defRPr/>
            </a:lvl1pPr>
          </a:lstStyle>
          <a:p>
            <a:pPr>
              <a:defRPr/>
            </a:pPr>
            <a:fld id="{7E46BA7F-AC70-4AE2-B2D4-F5944B4EAFA7}" type="slidenum">
              <a:rPr lang="en-US"/>
              <a:pPr>
                <a:defRPr/>
              </a:pPr>
              <a:t>‹#›</a:t>
            </a:fld>
            <a:endParaRPr lang="en-US" dirty="0"/>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8D3E55E4-7043-4358-A8BD-01664027B133}" type="slidenum">
              <a:rPr lang="en-US"/>
              <a:pPr>
                <a:defRPr/>
              </a:pPr>
              <a:t>‹#›</a:t>
            </a:fld>
            <a:endParaRPr lang="en-US" dirty="0"/>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8465" y="203730"/>
            <a:ext cx="2097087"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2" y="203730"/>
            <a:ext cx="6138863"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0E08C8C5-0CA1-49A8-89C7-9CB813669C81}" type="slidenum">
              <a:rPr lang="en-US"/>
              <a:pPr>
                <a:defRPr/>
              </a:pPr>
              <a:t>‹#›</a:t>
            </a:fld>
            <a:endParaRPr lang="en-US" dirty="0"/>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EE445B37-08C8-4FA3-8792-0A4B6F4E5550}" type="slidenum">
              <a:rPr lang="en-US"/>
              <a:pPr>
                <a:defRPr/>
              </a:pPr>
              <a:t>‹#›</a:t>
            </a:fld>
            <a:endParaRPr lang="en-US" dirty="0"/>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8"/>
            <a:ext cx="7772400" cy="1135062"/>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CFCCAF42-2998-4DC8-8672-21A7321C96C8}" type="slidenum">
              <a:rPr lang="en-US"/>
              <a:pPr>
                <a:defRPr/>
              </a:pPr>
              <a:t>‹#›</a:t>
            </a:fld>
            <a:endParaRPr lang="en-US" dirty="0"/>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2" y="1587500"/>
            <a:ext cx="3927475" cy="3492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8077" y="1587500"/>
            <a:ext cx="3927475" cy="3492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82C369C9-9398-4989-A843-E57AB75EF017}" type="slidenum">
              <a:rPr lang="en-US"/>
              <a:pPr>
                <a:defRPr/>
              </a:pPr>
              <a:t>‹#›</a:t>
            </a:fld>
            <a:endParaRPr lang="en-US" dirty="0"/>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866"/>
            <a:ext cx="8229600" cy="9525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279261"/>
            <a:ext cx="4041775" cy="53313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pPr>
              <a:defRPr/>
            </a:pPr>
            <a:fld id="{BD3C1497-427D-4D15-B701-7950140E9E92}" type="slidenum">
              <a:rPr lang="en-US"/>
              <a:pPr>
                <a:defRPr/>
              </a:pPr>
              <a:t>‹#›</a:t>
            </a:fld>
            <a:endParaRPr lang="en-US" dirty="0"/>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pPr>
              <a:defRPr/>
            </a:pPr>
            <a:fld id="{691F284B-BB46-4D42-A422-70CE9C686FB7}" type="slidenum">
              <a:rPr lang="en-US"/>
              <a:pPr>
                <a:defRPr/>
              </a:pPr>
              <a:t>‹#›</a:t>
            </a:fld>
            <a:endParaRPr lang="en-US" dirty="0"/>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ln/>
        </p:spPr>
        <p:txBody>
          <a:bodyPr/>
          <a:lstStyle>
            <a:lvl1pPr>
              <a:defRPr/>
            </a:lvl1pPr>
          </a:lstStyle>
          <a:p>
            <a:pPr>
              <a:defRPr/>
            </a:pPr>
            <a:fld id="{CAE19BC8-1844-4C4B-B194-8B3384252BC7}" type="slidenum">
              <a:rPr lang="en-US"/>
              <a:pPr>
                <a:defRPr/>
              </a:pPr>
              <a:t>‹#›</a:t>
            </a:fld>
            <a:endParaRPr lang="en-US" dirty="0"/>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27541"/>
            <a:ext cx="3008313" cy="968376"/>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3"/>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195918"/>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ECAE4A46-6D03-4A51-88C2-EB0E8D0942A8}" type="slidenum">
              <a:rPr lang="en-US"/>
              <a:pPr>
                <a:defRPr/>
              </a:pPr>
              <a:t>‹#›</a:t>
            </a:fld>
            <a:endParaRPr lang="en-US" dirty="0"/>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9168E9F0-4994-4C1C-A987-1594DA86A0EC}" type="slidenum">
              <a:rPr lang="en-US"/>
              <a:pPr>
                <a:defRPr/>
              </a:pPr>
              <a:t>‹#›</a:t>
            </a:fld>
            <a:endParaRPr lang="en-US" dirty="0"/>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accent2"/>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319088" y="1524000"/>
            <a:ext cx="8824912" cy="4191000"/>
            <a:chOff x="201" y="1152"/>
            <a:chExt cx="5559" cy="3168"/>
          </a:xfrm>
        </p:grpSpPr>
        <p:sp>
          <p:nvSpPr>
            <p:cNvPr id="479235" name="Freeform 3"/>
            <p:cNvSpPr>
              <a:spLocks/>
            </p:cNvSpPr>
            <p:nvPr/>
          </p:nvSpPr>
          <p:spPr bwMode="ltGray">
            <a:xfrm>
              <a:off x="528" y="2909"/>
              <a:ext cx="5232" cy="1411"/>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chemeClr val="bg2">
                <a:alpha val="30000"/>
              </a:schemeClr>
            </a:solidFill>
            <a:ln w="9525">
              <a:noFill/>
              <a:round/>
              <a:headEnd/>
              <a:tailEnd/>
            </a:ln>
          </p:spPr>
          <p:txBody>
            <a:bodyPr/>
            <a:lstStyle/>
            <a:p>
              <a:pPr eaLnBrk="0" hangingPunct="0">
                <a:defRPr/>
              </a:pPr>
              <a:endParaRPr lang="en-US" dirty="0"/>
            </a:p>
          </p:txBody>
        </p:sp>
        <p:sp>
          <p:nvSpPr>
            <p:cNvPr id="479236" name="Freeform 4"/>
            <p:cNvSpPr>
              <a:spLocks/>
            </p:cNvSpPr>
            <p:nvPr/>
          </p:nvSpPr>
          <p:spPr bwMode="ltGray">
            <a:xfrm>
              <a:off x="210" y="1152"/>
              <a:ext cx="5550" cy="3168"/>
            </a:xfrm>
            <a:custGeom>
              <a:avLst/>
              <a:gdLst/>
              <a:ahLst/>
              <a:cxnLst>
                <a:cxn ang="0">
                  <a:pos x="330" y="1764"/>
                </a:cxn>
                <a:cxn ang="0">
                  <a:pos x="0" y="1764"/>
                </a:cxn>
                <a:cxn ang="0">
                  <a:pos x="0" y="3168"/>
                </a:cxn>
                <a:cxn ang="0">
                  <a:pos x="5550" y="3168"/>
                </a:cxn>
                <a:cxn ang="0">
                  <a:pos x="5550" y="0"/>
                </a:cxn>
                <a:cxn ang="0">
                  <a:pos x="330" y="0"/>
                </a:cxn>
                <a:cxn ang="0">
                  <a:pos x="330" y="1764"/>
                </a:cxn>
              </a:cxnLst>
              <a:rect l="0" t="0" r="r" b="b"/>
              <a:pathLst>
                <a:path w="5550" h="3168">
                  <a:moveTo>
                    <a:pt x="330" y="1764"/>
                  </a:moveTo>
                  <a:lnTo>
                    <a:pt x="0" y="1764"/>
                  </a:lnTo>
                  <a:lnTo>
                    <a:pt x="0" y="3168"/>
                  </a:lnTo>
                  <a:lnTo>
                    <a:pt x="5550" y="3168"/>
                  </a:lnTo>
                  <a:lnTo>
                    <a:pt x="5550" y="0"/>
                  </a:lnTo>
                  <a:lnTo>
                    <a:pt x="330" y="0"/>
                  </a:lnTo>
                  <a:lnTo>
                    <a:pt x="330" y="1764"/>
                  </a:lnTo>
                  <a:close/>
                </a:path>
              </a:pathLst>
            </a:custGeom>
            <a:solidFill>
              <a:schemeClr val="bg2">
                <a:alpha val="30000"/>
              </a:schemeClr>
            </a:solidFill>
            <a:ln w="9525">
              <a:noFill/>
              <a:round/>
              <a:headEnd/>
              <a:tailEnd/>
            </a:ln>
          </p:spPr>
          <p:txBody>
            <a:bodyPr/>
            <a:lstStyle/>
            <a:p>
              <a:pPr eaLnBrk="0" hangingPunct="0">
                <a:defRPr/>
              </a:pPr>
              <a:endParaRPr lang="en-US" dirty="0"/>
            </a:p>
          </p:txBody>
        </p:sp>
        <p:sp>
          <p:nvSpPr>
            <p:cNvPr id="479237" name="Freeform 5"/>
            <p:cNvSpPr>
              <a:spLocks/>
            </p:cNvSpPr>
            <p:nvPr/>
          </p:nvSpPr>
          <p:spPr bwMode="ltGray">
            <a:xfrm>
              <a:off x="528" y="2932"/>
              <a:ext cx="5232" cy="1388"/>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chemeClr val="accent2">
                <a:alpha val="0"/>
              </a:schemeClr>
            </a:solidFill>
            <a:ln w="9525">
              <a:noFill/>
              <a:round/>
              <a:headEnd/>
              <a:tailEnd/>
            </a:ln>
          </p:spPr>
          <p:txBody>
            <a:bodyPr/>
            <a:lstStyle/>
            <a:p>
              <a:pPr eaLnBrk="0" hangingPunct="0">
                <a:defRPr/>
              </a:pPr>
              <a:endParaRPr lang="en-US" dirty="0"/>
            </a:p>
          </p:txBody>
        </p:sp>
        <p:sp>
          <p:nvSpPr>
            <p:cNvPr id="479238" name="Freeform 6"/>
            <p:cNvSpPr>
              <a:spLocks/>
            </p:cNvSpPr>
            <p:nvPr/>
          </p:nvSpPr>
          <p:spPr bwMode="ltGray">
            <a:xfrm>
              <a:off x="528" y="1152"/>
              <a:ext cx="4607"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eaLnBrk="0" hangingPunct="0">
                <a:defRPr/>
              </a:pPr>
              <a:endParaRPr lang="en-US" dirty="0"/>
            </a:p>
          </p:txBody>
        </p:sp>
        <p:sp>
          <p:nvSpPr>
            <p:cNvPr id="479239" name="Freeform 7"/>
            <p:cNvSpPr>
              <a:spLocks/>
            </p:cNvSpPr>
            <p:nvPr/>
          </p:nvSpPr>
          <p:spPr bwMode="ltGray">
            <a:xfrm>
              <a:off x="528" y="1152"/>
              <a:ext cx="29" cy="1785"/>
            </a:xfrm>
            <a:custGeom>
              <a:avLst/>
              <a:gdLst/>
              <a:ahLst/>
              <a:cxnLst>
                <a:cxn ang="0">
                  <a:pos x="0" y="0"/>
                </a:cxn>
                <a:cxn ang="0">
                  <a:pos x="0" y="2161"/>
                </a:cxn>
                <a:cxn ang="0">
                  <a:pos x="29" y="2161"/>
                </a:cxn>
                <a:cxn ang="0">
                  <a:pos x="27" y="27"/>
                </a:cxn>
                <a:cxn ang="0">
                  <a:pos x="0" y="0"/>
                </a:cxn>
                <a:cxn ang="0">
                  <a:pos x="0" y="0"/>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gs>
              </a:gsLst>
              <a:lin ang="5400000" scaled="1"/>
            </a:gradFill>
            <a:ln w="9525" cap="flat" cmpd="sng">
              <a:noFill/>
              <a:prstDash val="solid"/>
              <a:round/>
              <a:headEnd type="none" w="med" len="med"/>
              <a:tailEnd type="none" w="med" len="med"/>
            </a:ln>
            <a:effectLst/>
          </p:spPr>
          <p:txBody>
            <a:bodyPr/>
            <a:lstStyle/>
            <a:p>
              <a:pPr eaLnBrk="0" hangingPunct="0">
                <a:defRPr/>
              </a:pPr>
              <a:endParaRPr lang="en-US" dirty="0"/>
            </a:p>
          </p:txBody>
        </p:sp>
        <p:sp>
          <p:nvSpPr>
            <p:cNvPr id="479240" name="Freeform 8"/>
            <p:cNvSpPr>
              <a:spLocks/>
            </p:cNvSpPr>
            <p:nvPr/>
          </p:nvSpPr>
          <p:spPr bwMode="ltGray">
            <a:xfrm>
              <a:off x="527" y="2904"/>
              <a:ext cx="29" cy="1416"/>
            </a:xfrm>
            <a:custGeom>
              <a:avLst/>
              <a:gdLst/>
              <a:ahLst/>
              <a:cxnLst>
                <a:cxn ang="0">
                  <a:pos x="0" y="1416"/>
                </a:cxn>
                <a:cxn ang="0">
                  <a:pos x="29" y="1416"/>
                </a:cxn>
                <a:cxn ang="0">
                  <a:pos x="28" y="24"/>
                </a:cxn>
                <a:cxn ang="0">
                  <a:pos x="0" y="0"/>
                </a:cxn>
                <a:cxn ang="0">
                  <a:pos x="0" y="1416"/>
                </a:cxn>
              </a:cxnLst>
              <a:rect l="0" t="0" r="r" b="b"/>
              <a:pathLst>
                <a:path w="29" h="1416">
                  <a:moveTo>
                    <a:pt x="0" y="1416"/>
                  </a:moveTo>
                  <a:lnTo>
                    <a:pt x="29" y="1416"/>
                  </a:lnTo>
                  <a:lnTo>
                    <a:pt x="28" y="24"/>
                  </a:lnTo>
                  <a:lnTo>
                    <a:pt x="0" y="0"/>
                  </a:lnTo>
                  <a:lnTo>
                    <a:pt x="0" y="1416"/>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eaLnBrk="0" hangingPunct="0">
                <a:defRPr/>
              </a:pPr>
              <a:endParaRPr lang="en-US" dirty="0"/>
            </a:p>
          </p:txBody>
        </p:sp>
        <p:sp>
          <p:nvSpPr>
            <p:cNvPr id="479241" name="Freeform 9"/>
            <p:cNvSpPr>
              <a:spLocks/>
            </p:cNvSpPr>
            <p:nvPr/>
          </p:nvSpPr>
          <p:spPr bwMode="ltGray">
            <a:xfrm>
              <a:off x="201" y="2904"/>
              <a:ext cx="2879"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eaLnBrk="0" hangingPunct="0">
                <a:defRPr/>
              </a:pPr>
              <a:endParaRPr lang="en-US" dirty="0"/>
            </a:p>
          </p:txBody>
        </p:sp>
        <p:sp>
          <p:nvSpPr>
            <p:cNvPr id="479242" name="Freeform 10"/>
            <p:cNvSpPr>
              <a:spLocks/>
            </p:cNvSpPr>
            <p:nvPr/>
          </p:nvSpPr>
          <p:spPr bwMode="ltGray">
            <a:xfrm>
              <a:off x="201" y="2904"/>
              <a:ext cx="30" cy="1416"/>
            </a:xfrm>
            <a:custGeom>
              <a:avLst/>
              <a:gdLst/>
              <a:ahLst/>
              <a:cxnLst>
                <a:cxn ang="0">
                  <a:pos x="0" y="0"/>
                </a:cxn>
                <a:cxn ang="0">
                  <a:pos x="0" y="1416"/>
                </a:cxn>
                <a:cxn ang="0">
                  <a:pos x="29" y="1416"/>
                </a:cxn>
                <a:cxn ang="0">
                  <a:pos x="30" y="27"/>
                </a:cxn>
                <a:cxn ang="0">
                  <a:pos x="0" y="0"/>
                </a:cxn>
                <a:cxn ang="0">
                  <a:pos x="0" y="0"/>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10001"/>
                  </a:schemeClr>
                </a:gs>
              </a:gsLst>
              <a:lin ang="5400000" scaled="1"/>
            </a:gradFill>
            <a:ln w="9525" cap="flat" cmpd="sng">
              <a:noFill/>
              <a:prstDash val="solid"/>
              <a:round/>
              <a:headEnd type="none" w="med" len="med"/>
              <a:tailEnd type="none" w="med" len="med"/>
            </a:ln>
            <a:effectLst/>
          </p:spPr>
          <p:txBody>
            <a:bodyPr/>
            <a:lstStyle/>
            <a:p>
              <a:pPr eaLnBrk="0" hangingPunct="0">
                <a:defRPr/>
              </a:pPr>
              <a:endParaRPr lang="en-US" dirty="0"/>
            </a:p>
          </p:txBody>
        </p:sp>
      </p:grpSp>
      <p:sp>
        <p:nvSpPr>
          <p:cNvPr id="479243" name="Rectangle 11"/>
          <p:cNvSpPr>
            <a:spLocks noGrp="1" noChangeArrowheads="1"/>
          </p:cNvSpPr>
          <p:nvPr>
            <p:ph type="dt" sz="half" idx="2"/>
          </p:nvPr>
        </p:nvSpPr>
        <p:spPr bwMode="auto">
          <a:xfrm>
            <a:off x="838202" y="5204354"/>
            <a:ext cx="1901825" cy="39687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effectLst>
                  <a:outerShdw blurRad="38100" dist="38100" dir="2700000" algn="tl">
                    <a:srgbClr val="000000"/>
                  </a:outerShdw>
                </a:effectLst>
              </a:defRPr>
            </a:lvl1pPr>
          </a:lstStyle>
          <a:p>
            <a:pPr>
              <a:defRPr/>
            </a:pPr>
            <a:endParaRPr lang="en-US"/>
          </a:p>
        </p:txBody>
      </p:sp>
      <p:sp>
        <p:nvSpPr>
          <p:cNvPr id="479244" name="Rectangle 12"/>
          <p:cNvSpPr>
            <a:spLocks noGrp="1" noChangeArrowheads="1"/>
          </p:cNvSpPr>
          <p:nvPr>
            <p:ph type="ftr" sz="quarter" idx="3"/>
          </p:nvPr>
        </p:nvSpPr>
        <p:spPr bwMode="auto">
          <a:xfrm>
            <a:off x="3429000" y="5204354"/>
            <a:ext cx="2895600" cy="39687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effectLst>
                  <a:outerShdw blurRad="38100" dist="38100" dir="2700000" algn="tl">
                    <a:srgbClr val="000000"/>
                  </a:outerShdw>
                </a:effectLst>
              </a:defRPr>
            </a:lvl1pPr>
          </a:lstStyle>
          <a:p>
            <a:pPr>
              <a:defRPr/>
            </a:pPr>
            <a:endParaRPr lang="en-US"/>
          </a:p>
        </p:txBody>
      </p:sp>
      <p:sp>
        <p:nvSpPr>
          <p:cNvPr id="479245" name="Rectangle 13"/>
          <p:cNvSpPr>
            <a:spLocks noGrp="1" noChangeArrowheads="1"/>
          </p:cNvSpPr>
          <p:nvPr>
            <p:ph type="sldNum" sz="quarter" idx="4"/>
          </p:nvPr>
        </p:nvSpPr>
        <p:spPr bwMode="auto">
          <a:xfrm>
            <a:off x="6937377" y="5204354"/>
            <a:ext cx="1901825" cy="39687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effectLst>
                  <a:outerShdw blurRad="38100" dist="38100" dir="2700000" algn="tl">
                    <a:srgbClr val="000000"/>
                  </a:outerShdw>
                </a:effectLst>
              </a:defRPr>
            </a:lvl1pPr>
          </a:lstStyle>
          <a:p>
            <a:pPr>
              <a:defRPr/>
            </a:pPr>
            <a:fld id="{2BF86088-FC99-4F1A-A910-9C7D55457411}" type="slidenum">
              <a:rPr lang="en-US"/>
              <a:pPr>
                <a:defRPr/>
              </a:pPr>
              <a:t>‹#›</a:t>
            </a:fld>
            <a:endParaRPr lang="en-US" dirty="0"/>
          </a:p>
        </p:txBody>
      </p:sp>
      <p:sp>
        <p:nvSpPr>
          <p:cNvPr id="479246" name="Rectangle 14"/>
          <p:cNvSpPr>
            <a:spLocks noGrp="1" noRot="1" noChangeArrowheads="1"/>
          </p:cNvSpPr>
          <p:nvPr>
            <p:ph type="title"/>
          </p:nvPr>
        </p:nvSpPr>
        <p:spPr bwMode="auto">
          <a:xfrm>
            <a:off x="457202" y="203730"/>
            <a:ext cx="8385175" cy="119327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79247" name="Rectangle 15"/>
          <p:cNvSpPr>
            <a:spLocks noGrp="1" noRot="1" noChangeArrowheads="1"/>
          </p:cNvSpPr>
          <p:nvPr>
            <p:ph type="body" idx="1"/>
          </p:nvPr>
        </p:nvSpPr>
        <p:spPr bwMode="auto">
          <a:xfrm>
            <a:off x="838200" y="1587500"/>
            <a:ext cx="8007350" cy="34925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881" r:id="rId1"/>
    <p:sldLayoutId id="2147483871" r:id="rId2"/>
    <p:sldLayoutId id="2147483872" r:id="rId3"/>
    <p:sldLayoutId id="2147483873" r:id="rId4"/>
    <p:sldLayoutId id="2147483874" r:id="rId5"/>
    <p:sldLayoutId id="2147483875" r:id="rId6"/>
    <p:sldLayoutId id="2147483876" r:id="rId7"/>
    <p:sldLayoutId id="2147483877" r:id="rId8"/>
    <p:sldLayoutId id="2147483878" r:id="rId9"/>
    <p:sldLayoutId id="2147483879" r:id="rId10"/>
    <p:sldLayoutId id="2147483880" r:id="rId11"/>
  </p:sldLayoutIdLst>
  <p:transition>
    <p:fade thruBlk="1"/>
  </p:transition>
  <p:timing>
    <p:tnLst>
      <p:par>
        <p:cTn id="1" dur="indefinite" restart="never" nodeType="tmRoot"/>
      </p:par>
    </p:tnLst>
  </p:timing>
  <p:txStyles>
    <p:titleStyle>
      <a:lvl1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2pPr>
      <a:lvl3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3pPr>
      <a:lvl4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4pPr>
      <a:lvl5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9pPr>
    </p:titleStyle>
    <p:bodyStyle>
      <a:lvl1pPr marL="342900" indent="-342900" algn="l" rtl="0" eaLnBrk="0" fontAlgn="base" hangingPunct="0">
        <a:spcBef>
          <a:spcPct val="20000"/>
        </a:spcBef>
        <a:spcAft>
          <a:spcPct val="0"/>
        </a:spcAft>
        <a:buClr>
          <a:schemeClr val="hlink"/>
        </a:buClr>
        <a:buFont typeface="Wingdings" pitchFamily="2"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Font typeface="Wingdings" pitchFamily="2" charset="2"/>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Font typeface="Wingdings" pitchFamily="2" charset="2"/>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3106" name="Rectangle 2"/>
          <p:cNvSpPr>
            <a:spLocks noGrp="1" noChangeArrowheads="1"/>
          </p:cNvSpPr>
          <p:nvPr>
            <p:ph type="ctrTitle"/>
          </p:nvPr>
        </p:nvSpPr>
        <p:spPr>
          <a:xfrm>
            <a:off x="838200" y="571500"/>
            <a:ext cx="7772400" cy="4572000"/>
          </a:xfrm>
        </p:spPr>
        <p:txBody>
          <a:bodyPr/>
          <a:lstStyle/>
          <a:p>
            <a:pPr eaLnBrk="1" hangingPunct="1">
              <a:defRPr/>
            </a:pPr>
            <a:r>
              <a:rPr lang="en-US" sz="3600" dirty="0" smtClean="0"/>
              <a:t>Michigan Assessment Consortium</a:t>
            </a:r>
            <a:br>
              <a:rPr lang="en-US" sz="3600" dirty="0" smtClean="0"/>
            </a:br>
            <a:r>
              <a:rPr lang="en-US" sz="1400" dirty="0" smtClean="0"/>
              <a:t> </a:t>
            </a:r>
            <a:r>
              <a:rPr lang="en-US" sz="3600" dirty="0" smtClean="0"/>
              <a:t/>
            </a:r>
            <a:br>
              <a:rPr lang="en-US" sz="3600" dirty="0" smtClean="0"/>
            </a:br>
            <a:r>
              <a:rPr lang="en-US" sz="3600" dirty="0" smtClean="0"/>
              <a:t>Common Assessment Development Series</a:t>
            </a:r>
            <a:r>
              <a:rPr lang="en-US" sz="3200" dirty="0" smtClean="0"/>
              <a:t/>
            </a:r>
            <a:br>
              <a:rPr lang="en-US" sz="3200" dirty="0" smtClean="0"/>
            </a:br>
            <a:r>
              <a:rPr lang="en-US" sz="1400" dirty="0" smtClean="0"/>
              <a:t> </a:t>
            </a:r>
            <a:r>
              <a:rPr lang="en-US" sz="3600" dirty="0" smtClean="0"/>
              <a:t/>
            </a:r>
            <a:br>
              <a:rPr lang="en-US" sz="3600" dirty="0" smtClean="0"/>
            </a:br>
            <a:r>
              <a:rPr lang="en-US" sz="3600" dirty="0" smtClean="0"/>
              <a:t>Module 19 </a:t>
            </a:r>
            <a:r>
              <a:rPr lang="en-US" sz="2000" dirty="0" smtClean="0"/>
              <a:t/>
            </a:r>
            <a:br>
              <a:rPr lang="en-US" sz="2000" dirty="0" smtClean="0"/>
            </a:br>
            <a:r>
              <a:rPr lang="en-US" sz="1400" dirty="0" smtClean="0"/>
              <a:t> </a:t>
            </a:r>
            <a:r>
              <a:rPr lang="en-US" sz="3600" dirty="0" smtClean="0"/>
              <a:t/>
            </a:r>
            <a:br>
              <a:rPr lang="en-US" sz="3600" dirty="0" smtClean="0"/>
            </a:br>
            <a:r>
              <a:rPr lang="en-US" sz="3600" dirty="0" smtClean="0"/>
              <a:t>Establishing Validity</a:t>
            </a:r>
            <a:endParaRPr lang="en-US" sz="3200" dirty="0" smtClean="0"/>
          </a:p>
        </p:txBody>
      </p:sp>
      <p:sp>
        <p:nvSpPr>
          <p:cNvPr id="3" name="Slide Number Placeholder 3"/>
          <p:cNvSpPr>
            <a:spLocks noGrp="1"/>
          </p:cNvSpPr>
          <p:nvPr>
            <p:ph type="sldNum" sz="quarter" idx="12"/>
          </p:nvPr>
        </p:nvSpPr>
        <p:spPr>
          <a:xfrm>
            <a:off x="6937377" y="5204354"/>
            <a:ext cx="1901825" cy="396876"/>
          </a:xfrm>
        </p:spPr>
        <p:txBody>
          <a:bodyPr/>
          <a:lstStyle/>
          <a:p>
            <a:pPr>
              <a:defRPr/>
            </a:pPr>
            <a:fld id="{3F035D89-8EE8-4411-9CBE-AA1D29B3B0B5}" type="slidenum">
              <a:rPr lang="en-US"/>
              <a:pPr>
                <a:defRPr/>
              </a:pPr>
              <a:t>1</a:t>
            </a:fld>
            <a:endParaRPr lang="en-US" dirty="0"/>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94230"/>
            <a:ext cx="7315200" cy="1066271"/>
          </a:xfrm>
        </p:spPr>
        <p:txBody>
          <a:bodyPr/>
          <a:lstStyle/>
          <a:p>
            <a:pPr>
              <a:defRPr/>
            </a:pPr>
            <a:r>
              <a:rPr lang="en-US" sz="3600" dirty="0" smtClean="0"/>
              <a:t>Prerequisites to Validity –</a:t>
            </a:r>
            <a:br>
              <a:rPr lang="en-US" sz="3600" dirty="0" smtClean="0"/>
            </a:br>
            <a:r>
              <a:rPr lang="en-US" sz="3600" dirty="0" smtClean="0"/>
              <a:t>Fairness / Lack of Bias</a:t>
            </a:r>
            <a:endParaRPr lang="en-US" sz="3600" dirty="0"/>
          </a:p>
        </p:txBody>
      </p:sp>
      <p:sp>
        <p:nvSpPr>
          <p:cNvPr id="3" name="Content Placeholder 2"/>
          <p:cNvSpPr>
            <a:spLocks noGrp="1"/>
          </p:cNvSpPr>
          <p:nvPr>
            <p:ph idx="1"/>
          </p:nvPr>
        </p:nvSpPr>
        <p:spPr>
          <a:xfrm>
            <a:off x="838200" y="1502834"/>
            <a:ext cx="7315200" cy="3725333"/>
          </a:xfrm>
        </p:spPr>
        <p:txBody>
          <a:bodyPr/>
          <a:lstStyle/>
          <a:p>
            <a:pPr>
              <a:defRPr/>
            </a:pPr>
            <a:r>
              <a:rPr lang="en-US" sz="2800" dirty="0" smtClean="0">
                <a:effectLst/>
              </a:rPr>
              <a:t>Freedom from bias</a:t>
            </a:r>
          </a:p>
          <a:p>
            <a:pPr lvl="1">
              <a:defRPr/>
            </a:pPr>
            <a:r>
              <a:rPr lang="en-US" sz="2400" dirty="0" smtClean="0">
                <a:effectLst/>
              </a:rPr>
              <a:t>Anything that would cause differential performance based on factors other than knowledge/ability in the subject matter</a:t>
            </a:r>
          </a:p>
          <a:p>
            <a:pPr>
              <a:defRPr/>
            </a:pPr>
            <a:r>
              <a:rPr lang="en-US" sz="2800" dirty="0" smtClean="0">
                <a:effectLst/>
              </a:rPr>
              <a:t>Bias is independent of reliability</a:t>
            </a:r>
          </a:p>
          <a:p>
            <a:pPr>
              <a:defRPr/>
            </a:pPr>
            <a:r>
              <a:rPr lang="en-US" sz="2800" dirty="0" smtClean="0">
                <a:effectLst/>
              </a:rPr>
              <a:t>Reliability and fairness do NOT guarantee freedom from error or validity of  use</a:t>
            </a:r>
          </a:p>
          <a:p>
            <a:pPr lvl="1">
              <a:defRPr/>
            </a:pPr>
            <a:endParaRPr lang="en-US" sz="2400" dirty="0" smtClean="0">
              <a:effectLst/>
            </a:endParaRPr>
          </a:p>
          <a:p>
            <a:pPr>
              <a:defRPr/>
            </a:pPr>
            <a:endParaRPr lang="en-US" dirty="0"/>
          </a:p>
        </p:txBody>
      </p:sp>
      <p:sp>
        <p:nvSpPr>
          <p:cNvPr id="4" name="Slide Number Placeholder 3"/>
          <p:cNvSpPr>
            <a:spLocks noGrp="1"/>
          </p:cNvSpPr>
          <p:nvPr>
            <p:ph type="sldNum" sz="quarter" idx="12"/>
          </p:nvPr>
        </p:nvSpPr>
        <p:spPr>
          <a:xfrm>
            <a:off x="6937377" y="5204354"/>
            <a:ext cx="1901825" cy="396876"/>
          </a:xfrm>
        </p:spPr>
        <p:txBody>
          <a:bodyPr/>
          <a:lstStyle/>
          <a:p>
            <a:pPr>
              <a:defRPr/>
            </a:pPr>
            <a:fld id="{3F035D89-8EE8-4411-9CBE-AA1D29B3B0B5}" type="slidenum">
              <a:rPr lang="en-US"/>
              <a:pPr>
                <a:defRPr/>
              </a:pPr>
              <a:t>10</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0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20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30730"/>
            <a:ext cx="7315200" cy="1193271"/>
          </a:xfrm>
        </p:spPr>
        <p:txBody>
          <a:bodyPr/>
          <a:lstStyle/>
          <a:p>
            <a:pPr>
              <a:defRPr/>
            </a:pPr>
            <a:r>
              <a:rPr lang="en-US" sz="3600" dirty="0" smtClean="0"/>
              <a:t>Prerequisite to Validity –</a:t>
            </a:r>
            <a:br>
              <a:rPr lang="en-US" sz="3600" dirty="0" smtClean="0"/>
            </a:br>
            <a:r>
              <a:rPr lang="en-US" sz="3600" dirty="0" smtClean="0"/>
              <a:t>Appropriateness</a:t>
            </a:r>
            <a:endParaRPr lang="en-US" sz="3600" dirty="0"/>
          </a:p>
        </p:txBody>
      </p:sp>
      <p:sp>
        <p:nvSpPr>
          <p:cNvPr id="3" name="Content Placeholder 2"/>
          <p:cNvSpPr>
            <a:spLocks noGrp="1"/>
          </p:cNvSpPr>
          <p:nvPr>
            <p:ph idx="1"/>
          </p:nvPr>
        </p:nvSpPr>
        <p:spPr>
          <a:xfrm>
            <a:off x="838200" y="1841500"/>
            <a:ext cx="7315200" cy="2984500"/>
          </a:xfrm>
        </p:spPr>
        <p:txBody>
          <a:bodyPr/>
          <a:lstStyle/>
          <a:p>
            <a:pPr>
              <a:defRPr/>
            </a:pPr>
            <a:r>
              <a:rPr lang="en-US" dirty="0" smtClean="0"/>
              <a:t>The right instrument for the right job</a:t>
            </a:r>
          </a:p>
          <a:p>
            <a:pPr>
              <a:defRPr/>
            </a:pPr>
            <a:r>
              <a:rPr lang="en-US" dirty="0" smtClean="0"/>
              <a:t>Measure as directly as possible</a:t>
            </a:r>
            <a:endParaRPr lang="en-US" dirty="0"/>
          </a:p>
        </p:txBody>
      </p:sp>
      <p:sp>
        <p:nvSpPr>
          <p:cNvPr id="4" name="Slide Number Placeholder 3"/>
          <p:cNvSpPr>
            <a:spLocks noGrp="1"/>
          </p:cNvSpPr>
          <p:nvPr>
            <p:ph type="sldNum" sz="quarter" idx="12"/>
          </p:nvPr>
        </p:nvSpPr>
        <p:spPr>
          <a:xfrm>
            <a:off x="6937377" y="5204354"/>
            <a:ext cx="1901825" cy="396876"/>
          </a:xfrm>
        </p:spPr>
        <p:txBody>
          <a:bodyPr/>
          <a:lstStyle/>
          <a:p>
            <a:pPr>
              <a:defRPr/>
            </a:pPr>
            <a:fld id="{3F035D89-8EE8-4411-9CBE-AA1D29B3B0B5}" type="slidenum">
              <a:rPr lang="en-US"/>
              <a:pPr>
                <a:defRPr/>
              </a:pPr>
              <a:t>11</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203730"/>
            <a:ext cx="8004176" cy="1193271"/>
          </a:xfrm>
        </p:spPr>
        <p:txBody>
          <a:bodyPr/>
          <a:lstStyle/>
          <a:p>
            <a:r>
              <a:rPr lang="en-US" dirty="0" smtClean="0"/>
              <a:t>Validity Example</a:t>
            </a:r>
            <a:endParaRPr lang="en-US" dirty="0"/>
          </a:p>
        </p:txBody>
      </p:sp>
      <p:graphicFrame>
        <p:nvGraphicFramePr>
          <p:cNvPr id="5" name="Table 4"/>
          <p:cNvGraphicFramePr>
            <a:graphicFrameLocks noGrp="1"/>
          </p:cNvGraphicFramePr>
          <p:nvPr/>
        </p:nvGraphicFramePr>
        <p:xfrm>
          <a:off x="1066800" y="1672167"/>
          <a:ext cx="7086600" cy="3471333"/>
        </p:xfrm>
        <a:graphic>
          <a:graphicData uri="http://schemas.openxmlformats.org/drawingml/2006/table">
            <a:tbl>
              <a:tblPr firstRow="1" bandRow="1">
                <a:tableStyleId>{5C22544A-7EE6-4342-B048-85BDC9FD1C3A}</a:tableStyleId>
              </a:tblPr>
              <a:tblGrid>
                <a:gridCol w="2362200"/>
                <a:gridCol w="2362200"/>
                <a:gridCol w="2362200"/>
              </a:tblGrid>
              <a:tr h="1157111">
                <a:tc>
                  <a:txBody>
                    <a:bodyPr/>
                    <a:lstStyle/>
                    <a:p>
                      <a:endParaRPr lang="en-US" sz="2000" dirty="0"/>
                    </a:p>
                  </a:txBody>
                  <a:tcPr marT="50800" marB="50800"/>
                </a:tc>
                <a:tc>
                  <a:txBody>
                    <a:bodyPr/>
                    <a:lstStyle/>
                    <a:p>
                      <a:pPr algn="ctr"/>
                      <a:r>
                        <a:rPr lang="en-US" sz="2000" dirty="0" smtClean="0"/>
                        <a:t>End</a:t>
                      </a:r>
                      <a:r>
                        <a:rPr lang="en-US" sz="2000" baseline="0" dirty="0" smtClean="0"/>
                        <a:t> of 4</a:t>
                      </a:r>
                      <a:r>
                        <a:rPr lang="en-US" sz="2000" baseline="30000" dirty="0" smtClean="0"/>
                        <a:t>th</a:t>
                      </a:r>
                      <a:r>
                        <a:rPr lang="en-US" sz="2000" baseline="0" dirty="0" smtClean="0"/>
                        <a:t> Grade</a:t>
                      </a:r>
                      <a:endParaRPr lang="en-US" sz="2000" dirty="0"/>
                    </a:p>
                  </a:txBody>
                  <a:tcPr marT="50800" marB="50800"/>
                </a:tc>
                <a:tc>
                  <a:txBody>
                    <a:bodyPr/>
                    <a:lstStyle/>
                    <a:p>
                      <a:pPr algn="ctr"/>
                      <a:r>
                        <a:rPr lang="en-US" sz="2000" dirty="0" smtClean="0"/>
                        <a:t>End of HS</a:t>
                      </a:r>
                      <a:r>
                        <a:rPr lang="en-US" sz="2000" baseline="0" dirty="0" smtClean="0"/>
                        <a:t> </a:t>
                      </a:r>
                      <a:r>
                        <a:rPr lang="en-US" sz="2000" baseline="0" dirty="0" err="1" smtClean="0"/>
                        <a:t>Precalculus</a:t>
                      </a:r>
                      <a:r>
                        <a:rPr lang="en-US" sz="2000" baseline="0" dirty="0" smtClean="0"/>
                        <a:t> class</a:t>
                      </a:r>
                      <a:endParaRPr lang="en-US" sz="2000" dirty="0"/>
                    </a:p>
                  </a:txBody>
                  <a:tcPr marT="50800" marB="50800"/>
                </a:tc>
              </a:tr>
              <a:tr h="1157111">
                <a:tc>
                  <a:txBody>
                    <a:bodyPr/>
                    <a:lstStyle/>
                    <a:p>
                      <a:r>
                        <a:rPr lang="en-US" sz="2000" dirty="0" smtClean="0"/>
                        <a:t>Test of</a:t>
                      </a:r>
                      <a:r>
                        <a:rPr lang="en-US" sz="2000" baseline="0" dirty="0" smtClean="0"/>
                        <a:t> </a:t>
                      </a:r>
                      <a:r>
                        <a:rPr lang="en-US" sz="2000" dirty="0" smtClean="0"/>
                        <a:t>Basic Arithmetic</a:t>
                      </a:r>
                      <a:endParaRPr lang="en-US" sz="2000" dirty="0"/>
                    </a:p>
                  </a:txBody>
                  <a:tcPr marT="50800" marB="50800" anchor="ctr"/>
                </a:tc>
                <a:tc>
                  <a:txBody>
                    <a:bodyPr/>
                    <a:lstStyle/>
                    <a:p>
                      <a:pPr algn="ctr"/>
                      <a:r>
                        <a:rPr lang="en-US" sz="2000" dirty="0" smtClean="0"/>
                        <a:t>Probably</a:t>
                      </a:r>
                      <a:endParaRPr lang="en-US" sz="2000" dirty="0"/>
                    </a:p>
                  </a:txBody>
                  <a:tcPr marT="50800" marB="50800" anchor="ctr"/>
                </a:tc>
                <a:tc>
                  <a:txBody>
                    <a:bodyPr/>
                    <a:lstStyle/>
                    <a:p>
                      <a:pPr algn="ctr"/>
                      <a:r>
                        <a:rPr lang="en-US" sz="2000" dirty="0" smtClean="0"/>
                        <a:t>Not really – in</a:t>
                      </a:r>
                      <a:r>
                        <a:rPr lang="en-US" sz="2000" baseline="0" dirty="0" smtClean="0"/>
                        <a:t>appropriate content alignment</a:t>
                      </a:r>
                      <a:endParaRPr lang="en-US" sz="2000" dirty="0"/>
                    </a:p>
                  </a:txBody>
                  <a:tcPr marT="50800" marB="50800" anchor="ctr"/>
                </a:tc>
              </a:tr>
              <a:tr h="1157111">
                <a:tc>
                  <a:txBody>
                    <a:bodyPr/>
                    <a:lstStyle/>
                    <a:p>
                      <a:r>
                        <a:rPr lang="en-US" sz="2000" dirty="0" smtClean="0"/>
                        <a:t>Test of 12</a:t>
                      </a:r>
                      <a:r>
                        <a:rPr lang="en-US" sz="2000" baseline="30000" dirty="0" smtClean="0"/>
                        <a:t>th</a:t>
                      </a:r>
                      <a:r>
                        <a:rPr lang="en-US" sz="2000" dirty="0" smtClean="0"/>
                        <a:t> </a:t>
                      </a:r>
                      <a:r>
                        <a:rPr lang="en-US" sz="2000" dirty="0" err="1" smtClean="0"/>
                        <a:t>Precalculus</a:t>
                      </a:r>
                      <a:endParaRPr lang="en-US" sz="2000" dirty="0"/>
                    </a:p>
                  </a:txBody>
                  <a:tcPr marT="50800" marB="50800" anchor="ctr"/>
                </a:tc>
                <a:tc>
                  <a:txBody>
                    <a:bodyPr/>
                    <a:lstStyle/>
                    <a:p>
                      <a:pPr algn="ctr"/>
                      <a:r>
                        <a:rPr lang="en-US" sz="2000" dirty="0" smtClean="0"/>
                        <a:t>NO – inappropriate content alignment</a:t>
                      </a:r>
                      <a:r>
                        <a:rPr lang="en-US" sz="2000" baseline="0" dirty="0" smtClean="0"/>
                        <a:t> and reading level</a:t>
                      </a:r>
                      <a:endParaRPr lang="en-US" sz="2000" dirty="0"/>
                    </a:p>
                  </a:txBody>
                  <a:tcPr marT="50800" marB="50800" anchor="ctr"/>
                </a:tc>
                <a:tc>
                  <a:txBody>
                    <a:bodyPr/>
                    <a:lstStyle/>
                    <a:p>
                      <a:pPr algn="ctr"/>
                      <a:r>
                        <a:rPr lang="en-US" sz="2000" dirty="0" smtClean="0"/>
                        <a:t>Probably</a:t>
                      </a:r>
                      <a:endParaRPr lang="en-US" sz="2000" dirty="0"/>
                    </a:p>
                  </a:txBody>
                  <a:tcPr marT="50800" marB="50800" anchor="ctr"/>
                </a:tc>
              </a:tr>
            </a:tbl>
          </a:graphicData>
        </a:graphic>
      </p:graphicFrame>
      <p:sp>
        <p:nvSpPr>
          <p:cNvPr id="6" name="Rounded Rectangle 5"/>
          <p:cNvSpPr/>
          <p:nvPr/>
        </p:nvSpPr>
        <p:spPr bwMode="auto">
          <a:xfrm>
            <a:off x="3581400" y="2942167"/>
            <a:ext cx="2057400" cy="931333"/>
          </a:xfrm>
          <a:prstGeom prst="roundRect">
            <a:avLst/>
          </a:prstGeom>
          <a:solidFill>
            <a:srgbClr val="00B050">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7" name="Rounded Rectangle 6"/>
          <p:cNvSpPr/>
          <p:nvPr/>
        </p:nvSpPr>
        <p:spPr bwMode="auto">
          <a:xfrm>
            <a:off x="5867400" y="2942167"/>
            <a:ext cx="2209800" cy="931333"/>
          </a:xfrm>
          <a:prstGeom prst="roundRect">
            <a:avLst/>
          </a:prstGeom>
          <a:solidFill>
            <a:srgbClr val="FF0000">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8" name="Rounded Rectangle 7"/>
          <p:cNvSpPr/>
          <p:nvPr/>
        </p:nvSpPr>
        <p:spPr bwMode="auto">
          <a:xfrm>
            <a:off x="3505200" y="4127500"/>
            <a:ext cx="2209800" cy="931333"/>
          </a:xfrm>
          <a:prstGeom prst="roundRect">
            <a:avLst/>
          </a:prstGeom>
          <a:solidFill>
            <a:srgbClr val="FF0000">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9" name="Rounded Rectangle 8"/>
          <p:cNvSpPr/>
          <p:nvPr/>
        </p:nvSpPr>
        <p:spPr bwMode="auto">
          <a:xfrm>
            <a:off x="5867400" y="4127500"/>
            <a:ext cx="2209800" cy="846667"/>
          </a:xfrm>
          <a:prstGeom prst="roundRect">
            <a:avLst/>
          </a:prstGeom>
          <a:solidFill>
            <a:srgbClr val="00B050">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0" name="Slide Number Placeholder 3"/>
          <p:cNvSpPr>
            <a:spLocks noGrp="1"/>
          </p:cNvSpPr>
          <p:nvPr>
            <p:ph type="sldNum" sz="quarter" idx="12"/>
          </p:nvPr>
        </p:nvSpPr>
        <p:spPr>
          <a:xfrm>
            <a:off x="6937377" y="5204354"/>
            <a:ext cx="1901825" cy="396876"/>
          </a:xfrm>
        </p:spPr>
        <p:txBody>
          <a:bodyPr/>
          <a:lstStyle/>
          <a:p>
            <a:pPr>
              <a:defRPr/>
            </a:pPr>
            <a:fld id="{3F035D89-8EE8-4411-9CBE-AA1D29B3B0B5}" type="slidenum">
              <a:rPr lang="en-US"/>
              <a:pPr>
                <a:defRPr/>
              </a:pPr>
              <a:t>12</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dissolv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dissolv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dissolve">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02167"/>
            <a:ext cx="7239000" cy="1164168"/>
          </a:xfrm>
        </p:spPr>
        <p:txBody>
          <a:bodyPr/>
          <a:lstStyle/>
          <a:p>
            <a:pPr>
              <a:defRPr/>
            </a:pPr>
            <a:r>
              <a:rPr lang="en-US" sz="3200" dirty="0" smtClean="0"/>
              <a:t>Purpose is  the Key</a:t>
            </a:r>
            <a:br>
              <a:rPr lang="en-US" sz="3200" dirty="0" smtClean="0"/>
            </a:br>
            <a:r>
              <a:rPr lang="en-US" sz="3200" dirty="0" smtClean="0"/>
              <a:t>                    Clarity is Essential</a:t>
            </a:r>
            <a:endParaRPr lang="en-US" sz="3200" dirty="0"/>
          </a:p>
        </p:txBody>
      </p:sp>
      <p:sp>
        <p:nvSpPr>
          <p:cNvPr id="3" name="Content Placeholder 2"/>
          <p:cNvSpPr>
            <a:spLocks noGrp="1"/>
          </p:cNvSpPr>
          <p:nvPr>
            <p:ph idx="1"/>
          </p:nvPr>
        </p:nvSpPr>
        <p:spPr>
          <a:xfrm>
            <a:off x="838200" y="1587500"/>
            <a:ext cx="7162800" cy="3492500"/>
          </a:xfrm>
        </p:spPr>
        <p:txBody>
          <a:bodyPr/>
          <a:lstStyle/>
          <a:p>
            <a:pPr>
              <a:defRPr/>
            </a:pPr>
            <a:r>
              <a:rPr lang="en-US" dirty="0" smtClean="0"/>
              <a:t>Why you are developing the assessment</a:t>
            </a:r>
          </a:p>
          <a:p>
            <a:pPr>
              <a:defRPr/>
            </a:pPr>
            <a:r>
              <a:rPr lang="en-US" dirty="0" smtClean="0"/>
              <a:t>How you intend to use the results</a:t>
            </a:r>
          </a:p>
          <a:p>
            <a:pPr>
              <a:defRPr/>
            </a:pPr>
            <a:r>
              <a:rPr lang="en-US" dirty="0" smtClean="0"/>
              <a:t>What evidence you need to establish the validity of this use</a:t>
            </a:r>
            <a:endParaRPr lang="en-US" dirty="0"/>
          </a:p>
        </p:txBody>
      </p:sp>
      <p:sp>
        <p:nvSpPr>
          <p:cNvPr id="4" name="Slide Number Placeholder 3"/>
          <p:cNvSpPr>
            <a:spLocks noGrp="1"/>
          </p:cNvSpPr>
          <p:nvPr>
            <p:ph type="sldNum" sz="quarter" idx="12"/>
          </p:nvPr>
        </p:nvSpPr>
        <p:spPr>
          <a:xfrm>
            <a:off x="6937377" y="5204354"/>
            <a:ext cx="1901825" cy="396876"/>
          </a:xfrm>
        </p:spPr>
        <p:txBody>
          <a:bodyPr/>
          <a:lstStyle/>
          <a:p>
            <a:pPr>
              <a:defRPr/>
            </a:pPr>
            <a:fld id="{3F035D89-8EE8-4411-9CBE-AA1D29B3B0B5}" type="slidenum">
              <a:rPr lang="en-US"/>
              <a:pPr>
                <a:defRPr/>
              </a:pPr>
              <a:t>13</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000"/>
                                        <p:tgtEl>
                                          <p:spTgt spid="3">
                                            <p:txEl>
                                              <p:pRg st="1" end="1"/>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3730"/>
            <a:ext cx="7391400" cy="1193271"/>
          </a:xfrm>
        </p:spPr>
        <p:txBody>
          <a:bodyPr/>
          <a:lstStyle/>
          <a:p>
            <a:pPr>
              <a:defRPr/>
            </a:pPr>
            <a:r>
              <a:rPr lang="en-US" sz="4000" dirty="0" smtClean="0"/>
              <a:t>Possible Purposes / Uses</a:t>
            </a:r>
            <a:endParaRPr lang="en-US" sz="4000" dirty="0"/>
          </a:p>
        </p:txBody>
      </p:sp>
      <p:sp>
        <p:nvSpPr>
          <p:cNvPr id="3" name="Content Placeholder 2"/>
          <p:cNvSpPr>
            <a:spLocks noGrp="1"/>
          </p:cNvSpPr>
          <p:nvPr>
            <p:ph idx="1"/>
          </p:nvPr>
        </p:nvSpPr>
        <p:spPr>
          <a:xfrm>
            <a:off x="838200" y="1651000"/>
            <a:ext cx="7239000" cy="3492500"/>
          </a:xfrm>
        </p:spPr>
        <p:txBody>
          <a:bodyPr/>
          <a:lstStyle/>
          <a:p>
            <a:pPr>
              <a:defRPr/>
            </a:pPr>
            <a:r>
              <a:rPr lang="en-US" dirty="0" smtClean="0"/>
              <a:t>Comparability</a:t>
            </a:r>
          </a:p>
          <a:p>
            <a:pPr lvl="1">
              <a:defRPr/>
            </a:pPr>
            <a:r>
              <a:rPr lang="en-US" dirty="0" smtClean="0"/>
              <a:t>To provide data that is comparable across students, classrooms, schools, or …</a:t>
            </a:r>
          </a:p>
          <a:p>
            <a:pPr marL="342900" lvl="1" indent="-342900">
              <a:buClr>
                <a:schemeClr val="hlink"/>
              </a:buClr>
              <a:defRPr/>
            </a:pPr>
            <a:r>
              <a:rPr lang="en-US" sz="3200" dirty="0" smtClean="0"/>
              <a:t>Determine</a:t>
            </a:r>
            <a:r>
              <a:rPr lang="en-US" dirty="0" smtClean="0"/>
              <a:t> student achievement of a body of knowledge or skill set</a:t>
            </a:r>
          </a:p>
          <a:p>
            <a:pPr lvl="1">
              <a:defRPr/>
            </a:pPr>
            <a:endParaRPr lang="en-US" sz="2400" dirty="0" smtClean="0"/>
          </a:p>
        </p:txBody>
      </p:sp>
      <p:sp>
        <p:nvSpPr>
          <p:cNvPr id="4" name="Slide Number Placeholder 3"/>
          <p:cNvSpPr>
            <a:spLocks noGrp="1"/>
          </p:cNvSpPr>
          <p:nvPr>
            <p:ph type="sldNum" sz="quarter" idx="12"/>
          </p:nvPr>
        </p:nvSpPr>
        <p:spPr>
          <a:xfrm>
            <a:off x="6937377" y="5204354"/>
            <a:ext cx="1901825" cy="396876"/>
          </a:xfrm>
        </p:spPr>
        <p:txBody>
          <a:bodyPr/>
          <a:lstStyle/>
          <a:p>
            <a:pPr>
              <a:defRPr/>
            </a:pPr>
            <a:fld id="{3F035D89-8EE8-4411-9CBE-AA1D29B3B0B5}" type="slidenum">
              <a:rPr lang="en-US"/>
              <a:pPr>
                <a:defRPr/>
              </a:pPr>
              <a:t>14</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0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7500"/>
            <a:ext cx="7467600" cy="1193271"/>
          </a:xfrm>
        </p:spPr>
        <p:txBody>
          <a:bodyPr/>
          <a:lstStyle/>
          <a:p>
            <a:pPr>
              <a:defRPr/>
            </a:pPr>
            <a:r>
              <a:rPr lang="en-US" sz="4000" dirty="0" smtClean="0"/>
              <a:t>Possible Purposes / Uses</a:t>
            </a:r>
            <a:endParaRPr lang="en-US" sz="4000" dirty="0"/>
          </a:p>
        </p:txBody>
      </p:sp>
      <p:sp>
        <p:nvSpPr>
          <p:cNvPr id="3" name="Content Placeholder 2"/>
          <p:cNvSpPr>
            <a:spLocks noGrp="1"/>
          </p:cNvSpPr>
          <p:nvPr>
            <p:ph idx="1"/>
          </p:nvPr>
        </p:nvSpPr>
        <p:spPr>
          <a:xfrm>
            <a:off x="838200" y="1693333"/>
            <a:ext cx="7315200" cy="3365500"/>
          </a:xfrm>
        </p:spPr>
        <p:txBody>
          <a:bodyPr/>
          <a:lstStyle/>
          <a:p>
            <a:pPr>
              <a:defRPr/>
            </a:pPr>
            <a:r>
              <a:rPr lang="en-US" sz="2800" dirty="0" smtClean="0"/>
              <a:t>Predict future performance on some other assessment</a:t>
            </a:r>
          </a:p>
          <a:p>
            <a:pPr>
              <a:defRPr/>
            </a:pPr>
            <a:r>
              <a:rPr lang="en-US" sz="2800" dirty="0" smtClean="0"/>
              <a:t>Corroborate (triangulate) other sources of information about student performance</a:t>
            </a:r>
          </a:p>
          <a:p>
            <a:pPr>
              <a:defRPr/>
            </a:pPr>
            <a:r>
              <a:rPr lang="en-US" sz="2800" dirty="0" smtClean="0"/>
              <a:t>Replace an existing assessment that is too expensive and/or time-consuming</a:t>
            </a:r>
          </a:p>
          <a:p>
            <a:pPr>
              <a:defRPr/>
            </a:pPr>
            <a:endParaRPr lang="en-US" dirty="0"/>
          </a:p>
        </p:txBody>
      </p:sp>
      <p:sp>
        <p:nvSpPr>
          <p:cNvPr id="4" name="Slide Number Placeholder 3"/>
          <p:cNvSpPr>
            <a:spLocks noGrp="1"/>
          </p:cNvSpPr>
          <p:nvPr>
            <p:ph type="sldNum" sz="quarter" idx="12"/>
          </p:nvPr>
        </p:nvSpPr>
        <p:spPr>
          <a:xfrm>
            <a:off x="6937377" y="5204354"/>
            <a:ext cx="1901825" cy="396876"/>
          </a:xfrm>
        </p:spPr>
        <p:txBody>
          <a:bodyPr/>
          <a:lstStyle/>
          <a:p>
            <a:pPr>
              <a:defRPr/>
            </a:pPr>
            <a:fld id="{3F035D89-8EE8-4411-9CBE-AA1D29B3B0B5}" type="slidenum">
              <a:rPr lang="en-US"/>
              <a:pPr>
                <a:defRPr/>
              </a:pPr>
              <a:t>15</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9562"/>
            <a:ext cx="7543800" cy="1193271"/>
          </a:xfrm>
        </p:spPr>
        <p:txBody>
          <a:bodyPr/>
          <a:lstStyle/>
          <a:p>
            <a:pPr>
              <a:defRPr/>
            </a:pPr>
            <a:r>
              <a:rPr lang="en-US" sz="4000" dirty="0" smtClean="0"/>
              <a:t>Possible Purposes / Uses</a:t>
            </a:r>
            <a:endParaRPr lang="en-US" sz="4000" dirty="0"/>
          </a:p>
        </p:txBody>
      </p:sp>
      <p:sp>
        <p:nvSpPr>
          <p:cNvPr id="3" name="Content Placeholder 2"/>
          <p:cNvSpPr>
            <a:spLocks noGrp="1"/>
          </p:cNvSpPr>
          <p:nvPr>
            <p:ph idx="1"/>
          </p:nvPr>
        </p:nvSpPr>
        <p:spPr>
          <a:xfrm>
            <a:off x="838200" y="1587500"/>
            <a:ext cx="7239000" cy="3302000"/>
          </a:xfrm>
        </p:spPr>
        <p:txBody>
          <a:bodyPr/>
          <a:lstStyle/>
          <a:p>
            <a:pPr marL="342900" lvl="1" indent="-342900">
              <a:buClr>
                <a:schemeClr val="hlink"/>
              </a:buClr>
              <a:defRPr/>
            </a:pPr>
            <a:r>
              <a:rPr lang="en-US" sz="3200" dirty="0" smtClean="0"/>
              <a:t>Consequential decisions</a:t>
            </a:r>
          </a:p>
          <a:p>
            <a:pPr marL="342900" lvl="1" indent="-342900">
              <a:buClr>
                <a:schemeClr val="hlink"/>
              </a:buClr>
              <a:defRPr/>
            </a:pPr>
            <a:r>
              <a:rPr lang="en-US" sz="3200" dirty="0" smtClean="0"/>
              <a:t>Identify students for special programs, instructional placements, or other learning opportunities.</a:t>
            </a:r>
          </a:p>
          <a:p>
            <a:pPr>
              <a:defRPr/>
            </a:pPr>
            <a:endParaRPr lang="en-US" dirty="0"/>
          </a:p>
        </p:txBody>
      </p:sp>
      <p:sp>
        <p:nvSpPr>
          <p:cNvPr id="4" name="Slide Number Placeholder 3"/>
          <p:cNvSpPr>
            <a:spLocks noGrp="1"/>
          </p:cNvSpPr>
          <p:nvPr>
            <p:ph type="sldNum" sz="quarter" idx="12"/>
          </p:nvPr>
        </p:nvSpPr>
        <p:spPr>
          <a:xfrm>
            <a:off x="6937377" y="5204354"/>
            <a:ext cx="1901825" cy="396876"/>
          </a:xfrm>
        </p:spPr>
        <p:txBody>
          <a:bodyPr/>
          <a:lstStyle/>
          <a:p>
            <a:pPr>
              <a:defRPr/>
            </a:pPr>
            <a:fld id="{3F035D89-8EE8-4411-9CBE-AA1D29B3B0B5}" type="slidenum">
              <a:rPr lang="en-US"/>
              <a:pPr>
                <a:defRPr/>
              </a:pPr>
              <a:t>16</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02167"/>
            <a:ext cx="7315200" cy="1164168"/>
          </a:xfrm>
        </p:spPr>
        <p:txBody>
          <a:bodyPr/>
          <a:lstStyle/>
          <a:p>
            <a:pPr>
              <a:defRPr/>
            </a:pPr>
            <a:r>
              <a:rPr lang="en-US" sz="3200" dirty="0" smtClean="0"/>
              <a:t>Establishing Valid Uses</a:t>
            </a:r>
            <a:br>
              <a:rPr lang="en-US" sz="3200" dirty="0" smtClean="0"/>
            </a:br>
            <a:r>
              <a:rPr lang="en-US" sz="3200" dirty="0" smtClean="0"/>
              <a:t>of Test Results</a:t>
            </a:r>
            <a:endParaRPr lang="en-US" sz="3200" dirty="0"/>
          </a:p>
        </p:txBody>
      </p:sp>
      <p:sp>
        <p:nvSpPr>
          <p:cNvPr id="3" name="Content Placeholder 2"/>
          <p:cNvSpPr>
            <a:spLocks noGrp="1"/>
          </p:cNvSpPr>
          <p:nvPr>
            <p:ph idx="1"/>
          </p:nvPr>
        </p:nvSpPr>
        <p:spPr>
          <a:xfrm>
            <a:off x="838200" y="1587500"/>
            <a:ext cx="7391400" cy="3725333"/>
          </a:xfrm>
        </p:spPr>
        <p:txBody>
          <a:bodyPr/>
          <a:lstStyle/>
          <a:p>
            <a:pPr>
              <a:defRPr/>
            </a:pPr>
            <a:r>
              <a:rPr lang="en-US" sz="2800" dirty="0" smtClean="0"/>
              <a:t>Valid use is contextual</a:t>
            </a:r>
          </a:p>
          <a:p>
            <a:pPr>
              <a:defRPr/>
            </a:pPr>
            <a:r>
              <a:rPr lang="en-US" sz="2800" dirty="0" smtClean="0"/>
              <a:t>Each purpose/intended use is a different context</a:t>
            </a:r>
          </a:p>
          <a:p>
            <a:pPr>
              <a:defRPr/>
            </a:pPr>
            <a:r>
              <a:rPr lang="en-US" sz="2800" dirty="0" smtClean="0"/>
              <a:t>Need to “make the case” for each purpose/intended use</a:t>
            </a:r>
          </a:p>
          <a:p>
            <a:pPr>
              <a:defRPr/>
            </a:pPr>
            <a:r>
              <a:rPr lang="en-US" sz="2800" dirty="0" smtClean="0"/>
              <a:t>A common core of evidence is the starting point for most uses</a:t>
            </a:r>
          </a:p>
          <a:p>
            <a:pPr>
              <a:defRPr/>
            </a:pPr>
            <a:endParaRPr lang="en-US" dirty="0"/>
          </a:p>
        </p:txBody>
      </p:sp>
      <p:sp>
        <p:nvSpPr>
          <p:cNvPr id="4" name="Slide Number Placeholder 3"/>
          <p:cNvSpPr>
            <a:spLocks noGrp="1"/>
          </p:cNvSpPr>
          <p:nvPr>
            <p:ph type="sldNum" sz="quarter" idx="12"/>
          </p:nvPr>
        </p:nvSpPr>
        <p:spPr>
          <a:xfrm>
            <a:off x="6937377" y="5204354"/>
            <a:ext cx="1901825" cy="396876"/>
          </a:xfrm>
        </p:spPr>
        <p:txBody>
          <a:bodyPr/>
          <a:lstStyle/>
          <a:p>
            <a:pPr>
              <a:defRPr/>
            </a:pPr>
            <a:fld id="{3F035D89-8EE8-4411-9CBE-AA1D29B3B0B5}" type="slidenum">
              <a:rPr lang="en-US"/>
              <a:pPr>
                <a:defRPr/>
              </a:pPr>
              <a:t>17</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000"/>
                                        <p:tgtEl>
                                          <p:spTgt spid="3">
                                            <p:txEl>
                                              <p:pRg st="1" end="1"/>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17500"/>
            <a:ext cx="7162800" cy="1079500"/>
          </a:xfrm>
        </p:spPr>
        <p:txBody>
          <a:bodyPr/>
          <a:lstStyle/>
          <a:p>
            <a:pPr algn="ctr">
              <a:defRPr/>
            </a:pPr>
            <a:r>
              <a:rPr lang="en-US" sz="3200" dirty="0" smtClean="0"/>
              <a:t>Types / Sources of</a:t>
            </a:r>
            <a:br>
              <a:rPr lang="en-US" sz="3200" dirty="0" smtClean="0"/>
            </a:br>
            <a:r>
              <a:rPr lang="en-US" sz="3200" dirty="0" smtClean="0"/>
              <a:t>Evidence for Validity</a:t>
            </a:r>
            <a:endParaRPr lang="en-US" sz="3200" dirty="0"/>
          </a:p>
        </p:txBody>
      </p:sp>
      <p:sp>
        <p:nvSpPr>
          <p:cNvPr id="4" name="Text Placeholder 3"/>
          <p:cNvSpPr>
            <a:spLocks noGrp="1"/>
          </p:cNvSpPr>
          <p:nvPr>
            <p:ph type="body" idx="1"/>
          </p:nvPr>
        </p:nvSpPr>
        <p:spPr>
          <a:xfrm>
            <a:off x="990600" y="1641742"/>
            <a:ext cx="3506788" cy="533136"/>
          </a:xfrm>
        </p:spPr>
        <p:txBody>
          <a:bodyPr/>
          <a:lstStyle/>
          <a:p>
            <a:pPr>
              <a:defRPr/>
            </a:pPr>
            <a:r>
              <a:rPr lang="en-US" sz="3200" dirty="0" smtClean="0"/>
              <a:t>Internal Validity</a:t>
            </a:r>
            <a:endParaRPr lang="en-US" sz="3200" dirty="0"/>
          </a:p>
        </p:txBody>
      </p:sp>
      <p:sp>
        <p:nvSpPr>
          <p:cNvPr id="5" name="Content Placeholder 4"/>
          <p:cNvSpPr>
            <a:spLocks noGrp="1"/>
          </p:cNvSpPr>
          <p:nvPr>
            <p:ph sz="half" idx="2"/>
          </p:nvPr>
        </p:nvSpPr>
        <p:spPr>
          <a:xfrm>
            <a:off x="1066800" y="2207948"/>
            <a:ext cx="2743200" cy="3020219"/>
          </a:xfrm>
        </p:spPr>
        <p:txBody>
          <a:bodyPr/>
          <a:lstStyle/>
          <a:p>
            <a:pPr>
              <a:defRPr/>
            </a:pPr>
            <a:r>
              <a:rPr lang="en-US" sz="2800" dirty="0" smtClean="0"/>
              <a:t>Face</a:t>
            </a:r>
          </a:p>
          <a:p>
            <a:pPr>
              <a:defRPr/>
            </a:pPr>
            <a:r>
              <a:rPr lang="en-US" sz="2800" dirty="0" smtClean="0"/>
              <a:t>Content</a:t>
            </a:r>
          </a:p>
          <a:p>
            <a:pPr>
              <a:defRPr/>
            </a:pPr>
            <a:r>
              <a:rPr lang="en-US" sz="2800" dirty="0" smtClean="0"/>
              <a:t>Response</a:t>
            </a:r>
          </a:p>
          <a:p>
            <a:pPr>
              <a:defRPr/>
            </a:pPr>
            <a:r>
              <a:rPr lang="en-US" sz="2800" dirty="0" smtClean="0"/>
              <a:t>Criterion (</a:t>
            </a:r>
            <a:r>
              <a:rPr lang="en-US" sz="2800" dirty="0" err="1" smtClean="0"/>
              <a:t>int</a:t>
            </a:r>
            <a:r>
              <a:rPr lang="en-US" sz="2800" dirty="0" smtClean="0"/>
              <a:t>)</a:t>
            </a:r>
          </a:p>
          <a:p>
            <a:pPr>
              <a:defRPr/>
            </a:pPr>
            <a:r>
              <a:rPr lang="en-US" sz="2800" dirty="0" smtClean="0"/>
              <a:t>Construct</a:t>
            </a:r>
            <a:endParaRPr lang="en-US" dirty="0"/>
          </a:p>
        </p:txBody>
      </p:sp>
      <p:sp>
        <p:nvSpPr>
          <p:cNvPr id="6" name="Text Placeholder 5"/>
          <p:cNvSpPr>
            <a:spLocks noGrp="1"/>
          </p:cNvSpPr>
          <p:nvPr>
            <p:ph type="body" sz="quarter" idx="3"/>
          </p:nvPr>
        </p:nvSpPr>
        <p:spPr>
          <a:xfrm>
            <a:off x="4953000" y="1698629"/>
            <a:ext cx="3429000" cy="508000"/>
          </a:xfrm>
        </p:spPr>
        <p:txBody>
          <a:bodyPr/>
          <a:lstStyle/>
          <a:p>
            <a:pPr>
              <a:defRPr/>
            </a:pPr>
            <a:r>
              <a:rPr lang="en-US" sz="3200" dirty="0" smtClean="0"/>
              <a:t>External Validity</a:t>
            </a:r>
          </a:p>
        </p:txBody>
      </p:sp>
      <p:sp>
        <p:nvSpPr>
          <p:cNvPr id="7" name="Content Placeholder 6"/>
          <p:cNvSpPr>
            <a:spLocks noGrp="1"/>
          </p:cNvSpPr>
          <p:nvPr>
            <p:ph sz="quarter" idx="4"/>
          </p:nvPr>
        </p:nvSpPr>
        <p:spPr>
          <a:xfrm>
            <a:off x="4953000" y="2256895"/>
            <a:ext cx="3276600" cy="2547938"/>
          </a:xfrm>
        </p:spPr>
        <p:txBody>
          <a:bodyPr/>
          <a:lstStyle/>
          <a:p>
            <a:pPr>
              <a:defRPr/>
            </a:pPr>
            <a:r>
              <a:rPr lang="en-US" sz="2800" dirty="0" smtClean="0"/>
              <a:t>Criterion (ext)</a:t>
            </a:r>
          </a:p>
          <a:p>
            <a:pPr lvl="1">
              <a:defRPr/>
            </a:pPr>
            <a:r>
              <a:rPr lang="en-US" sz="2400" dirty="0" smtClean="0"/>
              <a:t>Concurrent</a:t>
            </a:r>
          </a:p>
          <a:p>
            <a:pPr lvl="1">
              <a:defRPr/>
            </a:pPr>
            <a:r>
              <a:rPr lang="en-US" sz="2400" dirty="0" smtClean="0"/>
              <a:t>Predictive</a:t>
            </a:r>
          </a:p>
          <a:p>
            <a:pPr>
              <a:defRPr/>
            </a:pPr>
            <a:r>
              <a:rPr lang="en-US" sz="2800" dirty="0" smtClean="0"/>
              <a:t>Consequential</a:t>
            </a:r>
            <a:endParaRPr lang="en-US" dirty="0"/>
          </a:p>
        </p:txBody>
      </p:sp>
      <p:sp>
        <p:nvSpPr>
          <p:cNvPr id="9" name="Freeform 8"/>
          <p:cNvSpPr/>
          <p:nvPr/>
        </p:nvSpPr>
        <p:spPr bwMode="auto">
          <a:xfrm>
            <a:off x="4629151" y="1222376"/>
            <a:ext cx="3873139" cy="1206500"/>
          </a:xfrm>
          <a:custGeom>
            <a:avLst/>
            <a:gdLst>
              <a:gd name="connsiteX0" fmla="*/ 0 w 3873139"/>
              <a:gd name="connsiteY0" fmla="*/ 542925 h 1085850"/>
              <a:gd name="connsiteX1" fmla="*/ 0 w 3873139"/>
              <a:gd name="connsiteY1" fmla="*/ 542925 h 1085850"/>
              <a:gd name="connsiteX2" fmla="*/ 171450 w 3873139"/>
              <a:gd name="connsiteY2" fmla="*/ 442912 h 1085850"/>
              <a:gd name="connsiteX3" fmla="*/ 228600 w 3873139"/>
              <a:gd name="connsiteY3" fmla="*/ 428625 h 1085850"/>
              <a:gd name="connsiteX4" fmla="*/ 571500 w 3873139"/>
              <a:gd name="connsiteY4" fmla="*/ 385762 h 1085850"/>
              <a:gd name="connsiteX5" fmla="*/ 628650 w 3873139"/>
              <a:gd name="connsiteY5" fmla="*/ 357187 h 1085850"/>
              <a:gd name="connsiteX6" fmla="*/ 685800 w 3873139"/>
              <a:gd name="connsiteY6" fmla="*/ 342900 h 1085850"/>
              <a:gd name="connsiteX7" fmla="*/ 785813 w 3873139"/>
              <a:gd name="connsiteY7" fmla="*/ 314325 h 1085850"/>
              <a:gd name="connsiteX8" fmla="*/ 1214438 w 3873139"/>
              <a:gd name="connsiteY8" fmla="*/ 342900 h 1085850"/>
              <a:gd name="connsiteX9" fmla="*/ 1343025 w 3873139"/>
              <a:gd name="connsiteY9" fmla="*/ 385762 h 1085850"/>
              <a:gd name="connsiteX10" fmla="*/ 1600200 w 3873139"/>
              <a:gd name="connsiteY10" fmla="*/ 342900 h 1085850"/>
              <a:gd name="connsiteX11" fmla="*/ 1643063 w 3873139"/>
              <a:gd name="connsiteY11" fmla="*/ 314325 h 1085850"/>
              <a:gd name="connsiteX12" fmla="*/ 1728788 w 3873139"/>
              <a:gd name="connsiteY12" fmla="*/ 285750 h 1085850"/>
              <a:gd name="connsiteX13" fmla="*/ 1843088 w 3873139"/>
              <a:gd name="connsiteY13" fmla="*/ 257175 h 1085850"/>
              <a:gd name="connsiteX14" fmla="*/ 2128838 w 3873139"/>
              <a:gd name="connsiteY14" fmla="*/ 271462 h 1085850"/>
              <a:gd name="connsiteX15" fmla="*/ 2228850 w 3873139"/>
              <a:gd name="connsiteY15" fmla="*/ 314325 h 1085850"/>
              <a:gd name="connsiteX16" fmla="*/ 2414588 w 3873139"/>
              <a:gd name="connsiteY16" fmla="*/ 357187 h 1085850"/>
              <a:gd name="connsiteX17" fmla="*/ 2557463 w 3873139"/>
              <a:gd name="connsiteY17" fmla="*/ 342900 h 1085850"/>
              <a:gd name="connsiteX18" fmla="*/ 2614613 w 3873139"/>
              <a:gd name="connsiteY18" fmla="*/ 328612 h 1085850"/>
              <a:gd name="connsiteX19" fmla="*/ 2671763 w 3873139"/>
              <a:gd name="connsiteY19" fmla="*/ 257175 h 1085850"/>
              <a:gd name="connsiteX20" fmla="*/ 2728913 w 3873139"/>
              <a:gd name="connsiteY20" fmla="*/ 214312 h 1085850"/>
              <a:gd name="connsiteX21" fmla="*/ 2771775 w 3873139"/>
              <a:gd name="connsiteY21" fmla="*/ 171450 h 1085850"/>
              <a:gd name="connsiteX22" fmla="*/ 2828925 w 3873139"/>
              <a:gd name="connsiteY22" fmla="*/ 128587 h 1085850"/>
              <a:gd name="connsiteX23" fmla="*/ 2914650 w 3873139"/>
              <a:gd name="connsiteY23" fmla="*/ 28575 h 1085850"/>
              <a:gd name="connsiteX24" fmla="*/ 3028950 w 3873139"/>
              <a:gd name="connsiteY24" fmla="*/ 0 h 1085850"/>
              <a:gd name="connsiteX25" fmla="*/ 3171825 w 3873139"/>
              <a:gd name="connsiteY25" fmla="*/ 14287 h 1085850"/>
              <a:gd name="connsiteX26" fmla="*/ 3228975 w 3873139"/>
              <a:gd name="connsiteY26" fmla="*/ 42862 h 1085850"/>
              <a:gd name="connsiteX27" fmla="*/ 3314700 w 3873139"/>
              <a:gd name="connsiteY27" fmla="*/ 128587 h 1085850"/>
              <a:gd name="connsiteX28" fmla="*/ 3328988 w 3873139"/>
              <a:gd name="connsiteY28" fmla="*/ 214312 h 1085850"/>
              <a:gd name="connsiteX29" fmla="*/ 3429000 w 3873139"/>
              <a:gd name="connsiteY29" fmla="*/ 314325 h 1085850"/>
              <a:gd name="connsiteX30" fmla="*/ 3486150 w 3873139"/>
              <a:gd name="connsiteY30" fmla="*/ 385762 h 1085850"/>
              <a:gd name="connsiteX31" fmla="*/ 3529013 w 3873139"/>
              <a:gd name="connsiteY31" fmla="*/ 414337 h 1085850"/>
              <a:gd name="connsiteX32" fmla="*/ 3571875 w 3873139"/>
              <a:gd name="connsiteY32" fmla="*/ 457200 h 1085850"/>
              <a:gd name="connsiteX33" fmla="*/ 3657600 w 3873139"/>
              <a:gd name="connsiteY33" fmla="*/ 514350 h 1085850"/>
              <a:gd name="connsiteX34" fmla="*/ 3757613 w 3873139"/>
              <a:gd name="connsiteY34" fmla="*/ 571500 h 1085850"/>
              <a:gd name="connsiteX35" fmla="*/ 3786188 w 3873139"/>
              <a:gd name="connsiteY35" fmla="*/ 614362 h 1085850"/>
              <a:gd name="connsiteX36" fmla="*/ 3857625 w 3873139"/>
              <a:gd name="connsiteY36" fmla="*/ 700087 h 1085850"/>
              <a:gd name="connsiteX37" fmla="*/ 3871913 w 3873139"/>
              <a:gd name="connsiteY37" fmla="*/ 742950 h 1085850"/>
              <a:gd name="connsiteX38" fmla="*/ 3814763 w 3873139"/>
              <a:gd name="connsiteY38" fmla="*/ 828675 h 1085850"/>
              <a:gd name="connsiteX39" fmla="*/ 3771900 w 3873139"/>
              <a:gd name="connsiteY39" fmla="*/ 885825 h 1085850"/>
              <a:gd name="connsiteX40" fmla="*/ 3671888 w 3873139"/>
              <a:gd name="connsiteY40" fmla="*/ 985837 h 1085850"/>
              <a:gd name="connsiteX41" fmla="*/ 3600450 w 3873139"/>
              <a:gd name="connsiteY41" fmla="*/ 1071562 h 1085850"/>
              <a:gd name="connsiteX42" fmla="*/ 3557588 w 3873139"/>
              <a:gd name="connsiteY42" fmla="*/ 1042987 h 1085850"/>
              <a:gd name="connsiteX43" fmla="*/ 3386138 w 3873139"/>
              <a:gd name="connsiteY43" fmla="*/ 1085850 h 1085850"/>
              <a:gd name="connsiteX44" fmla="*/ 3243263 w 3873139"/>
              <a:gd name="connsiteY44" fmla="*/ 1057275 h 1085850"/>
              <a:gd name="connsiteX45" fmla="*/ 3200400 w 3873139"/>
              <a:gd name="connsiteY45" fmla="*/ 1042987 h 1085850"/>
              <a:gd name="connsiteX46" fmla="*/ 3100388 w 3873139"/>
              <a:gd name="connsiteY46" fmla="*/ 1028700 h 1085850"/>
              <a:gd name="connsiteX47" fmla="*/ 3043238 w 3873139"/>
              <a:gd name="connsiteY47" fmla="*/ 1014412 h 1085850"/>
              <a:gd name="connsiteX48" fmla="*/ 2828925 w 3873139"/>
              <a:gd name="connsiteY48" fmla="*/ 1000125 h 1085850"/>
              <a:gd name="connsiteX49" fmla="*/ 2700338 w 3873139"/>
              <a:gd name="connsiteY49" fmla="*/ 985837 h 1085850"/>
              <a:gd name="connsiteX50" fmla="*/ 2571750 w 3873139"/>
              <a:gd name="connsiteY50" fmla="*/ 957262 h 1085850"/>
              <a:gd name="connsiteX51" fmla="*/ 2471738 w 3873139"/>
              <a:gd name="connsiteY51" fmla="*/ 942975 h 1085850"/>
              <a:gd name="connsiteX52" fmla="*/ 2428875 w 3873139"/>
              <a:gd name="connsiteY52" fmla="*/ 928687 h 1085850"/>
              <a:gd name="connsiteX53" fmla="*/ 2386013 w 3873139"/>
              <a:gd name="connsiteY53" fmla="*/ 900112 h 1085850"/>
              <a:gd name="connsiteX54" fmla="*/ 2300288 w 3873139"/>
              <a:gd name="connsiteY54" fmla="*/ 871537 h 1085850"/>
              <a:gd name="connsiteX55" fmla="*/ 2257425 w 3873139"/>
              <a:gd name="connsiteY55" fmla="*/ 857250 h 1085850"/>
              <a:gd name="connsiteX56" fmla="*/ 1714500 w 3873139"/>
              <a:gd name="connsiteY56" fmla="*/ 871537 h 1085850"/>
              <a:gd name="connsiteX57" fmla="*/ 1671638 w 3873139"/>
              <a:gd name="connsiteY57" fmla="*/ 885825 h 1085850"/>
              <a:gd name="connsiteX58" fmla="*/ 1614488 w 3873139"/>
              <a:gd name="connsiteY58" fmla="*/ 914400 h 1085850"/>
              <a:gd name="connsiteX59" fmla="*/ 1500188 w 3873139"/>
              <a:gd name="connsiteY59" fmla="*/ 900112 h 1085850"/>
              <a:gd name="connsiteX60" fmla="*/ 1457325 w 3873139"/>
              <a:gd name="connsiteY60" fmla="*/ 885825 h 1085850"/>
              <a:gd name="connsiteX61" fmla="*/ 1400175 w 3873139"/>
              <a:gd name="connsiteY61" fmla="*/ 871537 h 1085850"/>
              <a:gd name="connsiteX62" fmla="*/ 614363 w 3873139"/>
              <a:gd name="connsiteY62" fmla="*/ 900112 h 1085850"/>
              <a:gd name="connsiteX63" fmla="*/ 571500 w 3873139"/>
              <a:gd name="connsiteY63" fmla="*/ 914400 h 1085850"/>
              <a:gd name="connsiteX64" fmla="*/ 328613 w 3873139"/>
              <a:gd name="connsiteY64" fmla="*/ 885825 h 1085850"/>
              <a:gd name="connsiteX65" fmla="*/ 114300 w 3873139"/>
              <a:gd name="connsiteY65" fmla="*/ 857250 h 1085850"/>
              <a:gd name="connsiteX66" fmla="*/ 71438 w 3873139"/>
              <a:gd name="connsiteY66" fmla="*/ 814387 h 1085850"/>
              <a:gd name="connsiteX67" fmla="*/ 28575 w 3873139"/>
              <a:gd name="connsiteY67" fmla="*/ 785812 h 1085850"/>
              <a:gd name="connsiteX68" fmla="*/ 71438 w 3873139"/>
              <a:gd name="connsiteY68" fmla="*/ 628650 h 1085850"/>
              <a:gd name="connsiteX69" fmla="*/ 85725 w 3873139"/>
              <a:gd name="connsiteY69" fmla="*/ 585787 h 1085850"/>
              <a:gd name="connsiteX70" fmla="*/ 57150 w 3873139"/>
              <a:gd name="connsiteY70" fmla="*/ 542925 h 1085850"/>
              <a:gd name="connsiteX71" fmla="*/ 0 w 3873139"/>
              <a:gd name="connsiteY71" fmla="*/ 542925 h 1085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3873139" h="1085850">
                <a:moveTo>
                  <a:pt x="0" y="542925"/>
                </a:moveTo>
                <a:lnTo>
                  <a:pt x="0" y="542925"/>
                </a:lnTo>
                <a:cubicBezTo>
                  <a:pt x="57150" y="509587"/>
                  <a:pt x="112272" y="472501"/>
                  <a:pt x="171450" y="442912"/>
                </a:cubicBezTo>
                <a:cubicBezTo>
                  <a:pt x="189013" y="434130"/>
                  <a:pt x="209656" y="433792"/>
                  <a:pt x="228600" y="428625"/>
                </a:cubicBezTo>
                <a:cubicBezTo>
                  <a:pt x="417404" y="377134"/>
                  <a:pt x="268717" y="403573"/>
                  <a:pt x="571500" y="385762"/>
                </a:cubicBezTo>
                <a:cubicBezTo>
                  <a:pt x="590550" y="376237"/>
                  <a:pt x="608708" y="364665"/>
                  <a:pt x="628650" y="357187"/>
                </a:cubicBezTo>
                <a:cubicBezTo>
                  <a:pt x="647036" y="350292"/>
                  <a:pt x="666919" y="348294"/>
                  <a:pt x="685800" y="342900"/>
                </a:cubicBezTo>
                <a:cubicBezTo>
                  <a:pt x="829279" y="301906"/>
                  <a:pt x="607155" y="358988"/>
                  <a:pt x="785813" y="314325"/>
                </a:cubicBezTo>
                <a:cubicBezTo>
                  <a:pt x="928688" y="323850"/>
                  <a:pt x="1072408" y="324691"/>
                  <a:pt x="1214438" y="342900"/>
                </a:cubicBezTo>
                <a:cubicBezTo>
                  <a:pt x="1259252" y="348645"/>
                  <a:pt x="1343025" y="385762"/>
                  <a:pt x="1343025" y="385762"/>
                </a:cubicBezTo>
                <a:cubicBezTo>
                  <a:pt x="1462401" y="375814"/>
                  <a:pt x="1503186" y="386017"/>
                  <a:pt x="1600200" y="342900"/>
                </a:cubicBezTo>
                <a:cubicBezTo>
                  <a:pt x="1615892" y="335926"/>
                  <a:pt x="1627371" y="321299"/>
                  <a:pt x="1643063" y="314325"/>
                </a:cubicBezTo>
                <a:cubicBezTo>
                  <a:pt x="1670588" y="302092"/>
                  <a:pt x="1699567" y="293055"/>
                  <a:pt x="1728788" y="285750"/>
                </a:cubicBezTo>
                <a:lnTo>
                  <a:pt x="1843088" y="257175"/>
                </a:lnTo>
                <a:cubicBezTo>
                  <a:pt x="1938338" y="261937"/>
                  <a:pt x="2033828" y="263200"/>
                  <a:pt x="2128838" y="271462"/>
                </a:cubicBezTo>
                <a:cubicBezTo>
                  <a:pt x="2162614" y="274399"/>
                  <a:pt x="2199654" y="304593"/>
                  <a:pt x="2228850" y="314325"/>
                </a:cubicBezTo>
                <a:cubicBezTo>
                  <a:pt x="2280553" y="331559"/>
                  <a:pt x="2357915" y="345853"/>
                  <a:pt x="2414588" y="357187"/>
                </a:cubicBezTo>
                <a:cubicBezTo>
                  <a:pt x="2462213" y="352425"/>
                  <a:pt x="2510082" y="349669"/>
                  <a:pt x="2557463" y="342900"/>
                </a:cubicBezTo>
                <a:cubicBezTo>
                  <a:pt x="2576902" y="340123"/>
                  <a:pt x="2598904" y="340394"/>
                  <a:pt x="2614613" y="328612"/>
                </a:cubicBezTo>
                <a:cubicBezTo>
                  <a:pt x="2639009" y="310315"/>
                  <a:pt x="2650200" y="278738"/>
                  <a:pt x="2671763" y="257175"/>
                </a:cubicBezTo>
                <a:cubicBezTo>
                  <a:pt x="2688601" y="240337"/>
                  <a:pt x="2710833" y="229809"/>
                  <a:pt x="2728913" y="214312"/>
                </a:cubicBezTo>
                <a:cubicBezTo>
                  <a:pt x="2744254" y="201163"/>
                  <a:pt x="2756434" y="184599"/>
                  <a:pt x="2771775" y="171450"/>
                </a:cubicBezTo>
                <a:cubicBezTo>
                  <a:pt x="2789855" y="155953"/>
                  <a:pt x="2812087" y="145425"/>
                  <a:pt x="2828925" y="128587"/>
                </a:cubicBezTo>
                <a:cubicBezTo>
                  <a:pt x="2868537" y="88975"/>
                  <a:pt x="2867995" y="59678"/>
                  <a:pt x="2914650" y="28575"/>
                </a:cubicBezTo>
                <a:cubicBezTo>
                  <a:pt x="2933480" y="16021"/>
                  <a:pt x="3018642" y="2062"/>
                  <a:pt x="3028950" y="0"/>
                </a:cubicBezTo>
                <a:cubicBezTo>
                  <a:pt x="3076575" y="4762"/>
                  <a:pt x="3125025" y="4259"/>
                  <a:pt x="3171825" y="14287"/>
                </a:cubicBezTo>
                <a:cubicBezTo>
                  <a:pt x="3192651" y="18750"/>
                  <a:pt x="3210914" y="31574"/>
                  <a:pt x="3228975" y="42862"/>
                </a:cubicBezTo>
                <a:cubicBezTo>
                  <a:pt x="3289735" y="80837"/>
                  <a:pt x="3280219" y="76866"/>
                  <a:pt x="3314700" y="128587"/>
                </a:cubicBezTo>
                <a:cubicBezTo>
                  <a:pt x="3319463" y="157162"/>
                  <a:pt x="3318229" y="187415"/>
                  <a:pt x="3328988" y="214312"/>
                </a:cubicBezTo>
                <a:cubicBezTo>
                  <a:pt x="3354388" y="277812"/>
                  <a:pt x="3384550" y="269875"/>
                  <a:pt x="3429000" y="314325"/>
                </a:cubicBezTo>
                <a:cubicBezTo>
                  <a:pt x="3450563" y="335888"/>
                  <a:pt x="3464587" y="364199"/>
                  <a:pt x="3486150" y="385762"/>
                </a:cubicBezTo>
                <a:cubicBezTo>
                  <a:pt x="3498292" y="397904"/>
                  <a:pt x="3515821" y="403344"/>
                  <a:pt x="3529013" y="414337"/>
                </a:cubicBezTo>
                <a:cubicBezTo>
                  <a:pt x="3544535" y="427272"/>
                  <a:pt x="3555926" y="444795"/>
                  <a:pt x="3571875" y="457200"/>
                </a:cubicBezTo>
                <a:cubicBezTo>
                  <a:pt x="3598984" y="478285"/>
                  <a:pt x="3629025" y="495300"/>
                  <a:pt x="3657600" y="514350"/>
                </a:cubicBezTo>
                <a:cubicBezTo>
                  <a:pt x="3718183" y="554738"/>
                  <a:pt x="3685107" y="535247"/>
                  <a:pt x="3757613" y="571500"/>
                </a:cubicBezTo>
                <a:cubicBezTo>
                  <a:pt x="3767138" y="585787"/>
                  <a:pt x="3775195" y="601171"/>
                  <a:pt x="3786188" y="614362"/>
                </a:cubicBezTo>
                <a:cubicBezTo>
                  <a:pt x="3825683" y="661757"/>
                  <a:pt x="3831021" y="646881"/>
                  <a:pt x="3857625" y="700087"/>
                </a:cubicBezTo>
                <a:cubicBezTo>
                  <a:pt x="3864360" y="713558"/>
                  <a:pt x="3867150" y="728662"/>
                  <a:pt x="3871913" y="742950"/>
                </a:cubicBezTo>
                <a:cubicBezTo>
                  <a:pt x="3847609" y="815857"/>
                  <a:pt x="3873139" y="760570"/>
                  <a:pt x="3814763" y="828675"/>
                </a:cubicBezTo>
                <a:cubicBezTo>
                  <a:pt x="3799266" y="846755"/>
                  <a:pt x="3787918" y="868205"/>
                  <a:pt x="3771900" y="885825"/>
                </a:cubicBezTo>
                <a:cubicBezTo>
                  <a:pt x="3740186" y="920710"/>
                  <a:pt x="3698040" y="946609"/>
                  <a:pt x="3671888" y="985837"/>
                </a:cubicBezTo>
                <a:cubicBezTo>
                  <a:pt x="3632105" y="1045512"/>
                  <a:pt x="3655455" y="1016558"/>
                  <a:pt x="3600450" y="1071562"/>
                </a:cubicBezTo>
                <a:cubicBezTo>
                  <a:pt x="3586163" y="1062037"/>
                  <a:pt x="3574700" y="1044413"/>
                  <a:pt x="3557588" y="1042987"/>
                </a:cubicBezTo>
                <a:cubicBezTo>
                  <a:pt x="3449696" y="1033996"/>
                  <a:pt x="3449848" y="1043376"/>
                  <a:pt x="3386138" y="1085850"/>
                </a:cubicBezTo>
                <a:cubicBezTo>
                  <a:pt x="3338513" y="1076325"/>
                  <a:pt x="3289339" y="1072634"/>
                  <a:pt x="3243263" y="1057275"/>
                </a:cubicBezTo>
                <a:cubicBezTo>
                  <a:pt x="3228975" y="1052512"/>
                  <a:pt x="3215168" y="1045941"/>
                  <a:pt x="3200400" y="1042987"/>
                </a:cubicBezTo>
                <a:cubicBezTo>
                  <a:pt x="3167378" y="1036383"/>
                  <a:pt x="3133521" y="1034724"/>
                  <a:pt x="3100388" y="1028700"/>
                </a:cubicBezTo>
                <a:cubicBezTo>
                  <a:pt x="3081068" y="1025187"/>
                  <a:pt x="3062766" y="1016468"/>
                  <a:pt x="3043238" y="1014412"/>
                </a:cubicBezTo>
                <a:cubicBezTo>
                  <a:pt x="2972035" y="1006917"/>
                  <a:pt x="2900274" y="1006071"/>
                  <a:pt x="2828925" y="1000125"/>
                </a:cubicBezTo>
                <a:cubicBezTo>
                  <a:pt x="2785948" y="996544"/>
                  <a:pt x="2743200" y="990600"/>
                  <a:pt x="2700338" y="985837"/>
                </a:cubicBezTo>
                <a:cubicBezTo>
                  <a:pt x="2648970" y="972996"/>
                  <a:pt x="2626156" y="966330"/>
                  <a:pt x="2571750" y="957262"/>
                </a:cubicBezTo>
                <a:cubicBezTo>
                  <a:pt x="2538532" y="951726"/>
                  <a:pt x="2505075" y="947737"/>
                  <a:pt x="2471738" y="942975"/>
                </a:cubicBezTo>
                <a:cubicBezTo>
                  <a:pt x="2457450" y="938212"/>
                  <a:pt x="2442346" y="935422"/>
                  <a:pt x="2428875" y="928687"/>
                </a:cubicBezTo>
                <a:cubicBezTo>
                  <a:pt x="2413517" y="921008"/>
                  <a:pt x="2401704" y="907086"/>
                  <a:pt x="2386013" y="900112"/>
                </a:cubicBezTo>
                <a:cubicBezTo>
                  <a:pt x="2358488" y="887879"/>
                  <a:pt x="2328863" y="881062"/>
                  <a:pt x="2300288" y="871537"/>
                </a:cubicBezTo>
                <a:lnTo>
                  <a:pt x="2257425" y="857250"/>
                </a:lnTo>
                <a:cubicBezTo>
                  <a:pt x="2076450" y="862012"/>
                  <a:pt x="1895323" y="862716"/>
                  <a:pt x="1714500" y="871537"/>
                </a:cubicBezTo>
                <a:cubicBezTo>
                  <a:pt x="1699458" y="872271"/>
                  <a:pt x="1685481" y="879892"/>
                  <a:pt x="1671638" y="885825"/>
                </a:cubicBezTo>
                <a:cubicBezTo>
                  <a:pt x="1652062" y="894215"/>
                  <a:pt x="1633538" y="904875"/>
                  <a:pt x="1614488" y="914400"/>
                </a:cubicBezTo>
                <a:cubicBezTo>
                  <a:pt x="1576388" y="909637"/>
                  <a:pt x="1537965" y="906981"/>
                  <a:pt x="1500188" y="900112"/>
                </a:cubicBezTo>
                <a:cubicBezTo>
                  <a:pt x="1485370" y="897418"/>
                  <a:pt x="1471806" y="889962"/>
                  <a:pt x="1457325" y="885825"/>
                </a:cubicBezTo>
                <a:cubicBezTo>
                  <a:pt x="1438444" y="880431"/>
                  <a:pt x="1419225" y="876300"/>
                  <a:pt x="1400175" y="871537"/>
                </a:cubicBezTo>
                <a:cubicBezTo>
                  <a:pt x="1371994" y="872112"/>
                  <a:pt x="843337" y="849229"/>
                  <a:pt x="614363" y="900112"/>
                </a:cubicBezTo>
                <a:cubicBezTo>
                  <a:pt x="599661" y="903379"/>
                  <a:pt x="585788" y="909637"/>
                  <a:pt x="571500" y="914400"/>
                </a:cubicBezTo>
                <a:lnTo>
                  <a:pt x="328613" y="885825"/>
                </a:lnTo>
                <a:cubicBezTo>
                  <a:pt x="108774" y="852004"/>
                  <a:pt x="481325" y="893951"/>
                  <a:pt x="114300" y="857250"/>
                </a:cubicBezTo>
                <a:cubicBezTo>
                  <a:pt x="100013" y="842962"/>
                  <a:pt x="86960" y="827322"/>
                  <a:pt x="71438" y="814387"/>
                </a:cubicBezTo>
                <a:cubicBezTo>
                  <a:pt x="58246" y="803394"/>
                  <a:pt x="33292" y="802323"/>
                  <a:pt x="28575" y="785812"/>
                </a:cubicBezTo>
                <a:cubicBezTo>
                  <a:pt x="22362" y="764065"/>
                  <a:pt x="67940" y="639144"/>
                  <a:pt x="71438" y="628650"/>
                </a:cubicBezTo>
                <a:lnTo>
                  <a:pt x="85725" y="585787"/>
                </a:lnTo>
                <a:cubicBezTo>
                  <a:pt x="76200" y="571500"/>
                  <a:pt x="71437" y="552450"/>
                  <a:pt x="57150" y="542925"/>
                </a:cubicBezTo>
                <a:cubicBezTo>
                  <a:pt x="40812" y="532033"/>
                  <a:pt x="9525" y="542925"/>
                  <a:pt x="0" y="542925"/>
                </a:cubicBezTo>
                <a:close/>
              </a:path>
            </a:pathLst>
          </a:custGeom>
          <a:solidFill>
            <a:schemeClr val="tx1">
              <a:lumMod val="75000"/>
              <a:alpha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0" name="Freeform 9"/>
          <p:cNvSpPr/>
          <p:nvPr/>
        </p:nvSpPr>
        <p:spPr bwMode="auto">
          <a:xfrm>
            <a:off x="636483" y="1397001"/>
            <a:ext cx="3678343" cy="1209732"/>
          </a:xfrm>
          <a:custGeom>
            <a:avLst/>
            <a:gdLst>
              <a:gd name="connsiteX0" fmla="*/ 3678343 w 3678343"/>
              <a:gd name="connsiteY0" fmla="*/ 500063 h 1088759"/>
              <a:gd name="connsiteX1" fmla="*/ 3678343 w 3678343"/>
              <a:gd name="connsiteY1" fmla="*/ 500063 h 1088759"/>
              <a:gd name="connsiteX2" fmla="*/ 3578331 w 3678343"/>
              <a:gd name="connsiteY2" fmla="*/ 357188 h 1088759"/>
              <a:gd name="connsiteX3" fmla="*/ 3549756 w 3678343"/>
              <a:gd name="connsiteY3" fmla="*/ 300038 h 1088759"/>
              <a:gd name="connsiteX4" fmla="*/ 3535468 w 3678343"/>
              <a:gd name="connsiteY4" fmla="*/ 257175 h 1088759"/>
              <a:gd name="connsiteX5" fmla="*/ 3406881 w 3678343"/>
              <a:gd name="connsiteY5" fmla="*/ 157163 h 1088759"/>
              <a:gd name="connsiteX6" fmla="*/ 2863956 w 3678343"/>
              <a:gd name="connsiteY6" fmla="*/ 128588 h 1088759"/>
              <a:gd name="connsiteX7" fmla="*/ 2649643 w 3678343"/>
              <a:gd name="connsiteY7" fmla="*/ 100013 h 1088759"/>
              <a:gd name="connsiteX8" fmla="*/ 2506768 w 3678343"/>
              <a:gd name="connsiteY8" fmla="*/ 71438 h 1088759"/>
              <a:gd name="connsiteX9" fmla="*/ 2435331 w 3678343"/>
              <a:gd name="connsiteY9" fmla="*/ 57150 h 1088759"/>
              <a:gd name="connsiteX10" fmla="*/ 2335318 w 3678343"/>
              <a:gd name="connsiteY10" fmla="*/ 14288 h 1088759"/>
              <a:gd name="connsiteX11" fmla="*/ 2249593 w 3678343"/>
              <a:gd name="connsiteY11" fmla="*/ 0 h 1088759"/>
              <a:gd name="connsiteX12" fmla="*/ 2049568 w 3678343"/>
              <a:gd name="connsiteY12" fmla="*/ 28575 h 1088759"/>
              <a:gd name="connsiteX13" fmla="*/ 1920981 w 3678343"/>
              <a:gd name="connsiteY13" fmla="*/ 128588 h 1088759"/>
              <a:gd name="connsiteX14" fmla="*/ 1878118 w 3678343"/>
              <a:gd name="connsiteY14" fmla="*/ 142875 h 1088759"/>
              <a:gd name="connsiteX15" fmla="*/ 1506643 w 3678343"/>
              <a:gd name="connsiteY15" fmla="*/ 114300 h 1088759"/>
              <a:gd name="connsiteX16" fmla="*/ 1292331 w 3678343"/>
              <a:gd name="connsiteY16" fmla="*/ 128588 h 1088759"/>
              <a:gd name="connsiteX17" fmla="*/ 1249468 w 3678343"/>
              <a:gd name="connsiteY17" fmla="*/ 114300 h 1088759"/>
              <a:gd name="connsiteX18" fmla="*/ 1135168 w 3678343"/>
              <a:gd name="connsiteY18" fmla="*/ 85725 h 1088759"/>
              <a:gd name="connsiteX19" fmla="*/ 820843 w 3678343"/>
              <a:gd name="connsiteY19" fmla="*/ 100013 h 1088759"/>
              <a:gd name="connsiteX20" fmla="*/ 735118 w 3678343"/>
              <a:gd name="connsiteY20" fmla="*/ 142875 h 1088759"/>
              <a:gd name="connsiteX21" fmla="*/ 692256 w 3678343"/>
              <a:gd name="connsiteY21" fmla="*/ 157163 h 1088759"/>
              <a:gd name="connsiteX22" fmla="*/ 477943 w 3678343"/>
              <a:gd name="connsiteY22" fmla="*/ 142875 h 1088759"/>
              <a:gd name="connsiteX23" fmla="*/ 435081 w 3678343"/>
              <a:gd name="connsiteY23" fmla="*/ 114300 h 1088759"/>
              <a:gd name="connsiteX24" fmla="*/ 392218 w 3678343"/>
              <a:gd name="connsiteY24" fmla="*/ 100013 h 1088759"/>
              <a:gd name="connsiteX25" fmla="*/ 349356 w 3678343"/>
              <a:gd name="connsiteY25" fmla="*/ 71438 h 1088759"/>
              <a:gd name="connsiteX26" fmla="*/ 206481 w 3678343"/>
              <a:gd name="connsiteY26" fmla="*/ 114300 h 1088759"/>
              <a:gd name="connsiteX27" fmla="*/ 120756 w 3678343"/>
              <a:gd name="connsiteY27" fmla="*/ 200025 h 1088759"/>
              <a:gd name="connsiteX28" fmla="*/ 63606 w 3678343"/>
              <a:gd name="connsiteY28" fmla="*/ 285750 h 1088759"/>
              <a:gd name="connsiteX29" fmla="*/ 35031 w 3678343"/>
              <a:gd name="connsiteY29" fmla="*/ 328613 h 1088759"/>
              <a:gd name="connsiteX30" fmla="*/ 6456 w 3678343"/>
              <a:gd name="connsiteY30" fmla="*/ 442913 h 1088759"/>
              <a:gd name="connsiteX31" fmla="*/ 20743 w 3678343"/>
              <a:gd name="connsiteY31" fmla="*/ 528638 h 1088759"/>
              <a:gd name="connsiteX32" fmla="*/ 63606 w 3678343"/>
              <a:gd name="connsiteY32" fmla="*/ 571500 h 1088759"/>
              <a:gd name="connsiteX33" fmla="*/ 163618 w 3678343"/>
              <a:gd name="connsiteY33" fmla="*/ 628650 h 1088759"/>
              <a:gd name="connsiteX34" fmla="*/ 220768 w 3678343"/>
              <a:gd name="connsiteY34" fmla="*/ 671513 h 1088759"/>
              <a:gd name="connsiteX35" fmla="*/ 263631 w 3678343"/>
              <a:gd name="connsiteY35" fmla="*/ 685800 h 1088759"/>
              <a:gd name="connsiteX36" fmla="*/ 406506 w 3678343"/>
              <a:gd name="connsiteY36" fmla="*/ 728663 h 1088759"/>
              <a:gd name="connsiteX37" fmla="*/ 563668 w 3678343"/>
              <a:gd name="connsiteY37" fmla="*/ 714375 h 1088759"/>
              <a:gd name="connsiteX38" fmla="*/ 606531 w 3678343"/>
              <a:gd name="connsiteY38" fmla="*/ 685800 h 1088759"/>
              <a:gd name="connsiteX39" fmla="*/ 663681 w 3678343"/>
              <a:gd name="connsiteY39" fmla="*/ 671513 h 1088759"/>
              <a:gd name="connsiteX40" fmla="*/ 763693 w 3678343"/>
              <a:gd name="connsiteY40" fmla="*/ 685800 h 1088759"/>
              <a:gd name="connsiteX41" fmla="*/ 892281 w 3678343"/>
              <a:gd name="connsiteY41" fmla="*/ 742950 h 1088759"/>
              <a:gd name="connsiteX42" fmla="*/ 2020993 w 3678343"/>
              <a:gd name="connsiteY42" fmla="*/ 771525 h 1088759"/>
              <a:gd name="connsiteX43" fmla="*/ 2192443 w 3678343"/>
              <a:gd name="connsiteY43" fmla="*/ 785813 h 1088759"/>
              <a:gd name="connsiteX44" fmla="*/ 2278168 w 3678343"/>
              <a:gd name="connsiteY44" fmla="*/ 842963 h 1088759"/>
              <a:gd name="connsiteX45" fmla="*/ 2335318 w 3678343"/>
              <a:gd name="connsiteY45" fmla="*/ 871538 h 1088759"/>
              <a:gd name="connsiteX46" fmla="*/ 2478193 w 3678343"/>
              <a:gd name="connsiteY46" fmla="*/ 914400 h 1088759"/>
              <a:gd name="connsiteX47" fmla="*/ 2635356 w 3678343"/>
              <a:gd name="connsiteY47" fmla="*/ 957263 h 1088759"/>
              <a:gd name="connsiteX48" fmla="*/ 2663931 w 3678343"/>
              <a:gd name="connsiteY48" fmla="*/ 1014413 h 1088759"/>
              <a:gd name="connsiteX49" fmla="*/ 2849668 w 3678343"/>
              <a:gd name="connsiteY49" fmla="*/ 1071563 h 1088759"/>
              <a:gd name="connsiteX50" fmla="*/ 3006831 w 3678343"/>
              <a:gd name="connsiteY50" fmla="*/ 1057275 h 1088759"/>
              <a:gd name="connsiteX51" fmla="*/ 3092556 w 3678343"/>
              <a:gd name="connsiteY51" fmla="*/ 1014413 h 1088759"/>
              <a:gd name="connsiteX52" fmla="*/ 3135418 w 3678343"/>
              <a:gd name="connsiteY52" fmla="*/ 1000125 h 1088759"/>
              <a:gd name="connsiteX53" fmla="*/ 3235431 w 3678343"/>
              <a:gd name="connsiteY53" fmla="*/ 957263 h 1088759"/>
              <a:gd name="connsiteX54" fmla="*/ 3278293 w 3678343"/>
              <a:gd name="connsiteY54" fmla="*/ 928688 h 1088759"/>
              <a:gd name="connsiteX55" fmla="*/ 3364018 w 3678343"/>
              <a:gd name="connsiteY55" fmla="*/ 842963 h 1088759"/>
              <a:gd name="connsiteX56" fmla="*/ 3464031 w 3678343"/>
              <a:gd name="connsiteY56" fmla="*/ 771525 h 1088759"/>
              <a:gd name="connsiteX57" fmla="*/ 3506893 w 3678343"/>
              <a:gd name="connsiteY57" fmla="*/ 728663 h 1088759"/>
              <a:gd name="connsiteX58" fmla="*/ 3606906 w 3678343"/>
              <a:gd name="connsiteY58" fmla="*/ 657225 h 1088759"/>
              <a:gd name="connsiteX59" fmla="*/ 3635481 w 3678343"/>
              <a:gd name="connsiteY59" fmla="*/ 614363 h 1088759"/>
              <a:gd name="connsiteX60" fmla="*/ 3678343 w 3678343"/>
              <a:gd name="connsiteY60" fmla="*/ 500063 h 1088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Lst>
            <a:rect l="l" t="t" r="r" b="b"/>
            <a:pathLst>
              <a:path w="3678343" h="1088759">
                <a:moveTo>
                  <a:pt x="3678343" y="500063"/>
                </a:moveTo>
                <a:lnTo>
                  <a:pt x="3678343" y="500063"/>
                </a:lnTo>
                <a:cubicBezTo>
                  <a:pt x="3645006" y="452438"/>
                  <a:pt x="3604329" y="409184"/>
                  <a:pt x="3578331" y="357188"/>
                </a:cubicBezTo>
                <a:cubicBezTo>
                  <a:pt x="3568806" y="338138"/>
                  <a:pt x="3558146" y="319614"/>
                  <a:pt x="3549756" y="300038"/>
                </a:cubicBezTo>
                <a:cubicBezTo>
                  <a:pt x="3543823" y="286195"/>
                  <a:pt x="3544714" y="269063"/>
                  <a:pt x="3535468" y="257175"/>
                </a:cubicBezTo>
                <a:cubicBezTo>
                  <a:pt x="3508550" y="222567"/>
                  <a:pt x="3462196" y="161210"/>
                  <a:pt x="3406881" y="157163"/>
                </a:cubicBezTo>
                <a:cubicBezTo>
                  <a:pt x="3226139" y="143938"/>
                  <a:pt x="2863956" y="128588"/>
                  <a:pt x="2863956" y="128588"/>
                </a:cubicBezTo>
                <a:cubicBezTo>
                  <a:pt x="2753505" y="91770"/>
                  <a:pt x="2886301" y="132284"/>
                  <a:pt x="2649643" y="100013"/>
                </a:cubicBezTo>
                <a:cubicBezTo>
                  <a:pt x="2601520" y="93451"/>
                  <a:pt x="2554393" y="80963"/>
                  <a:pt x="2506768" y="71438"/>
                </a:cubicBezTo>
                <a:lnTo>
                  <a:pt x="2435331" y="57150"/>
                </a:lnTo>
                <a:cubicBezTo>
                  <a:pt x="2400382" y="39676"/>
                  <a:pt x="2373163" y="22698"/>
                  <a:pt x="2335318" y="14288"/>
                </a:cubicBezTo>
                <a:cubicBezTo>
                  <a:pt x="2307039" y="8004"/>
                  <a:pt x="2278168" y="4763"/>
                  <a:pt x="2249593" y="0"/>
                </a:cubicBezTo>
                <a:cubicBezTo>
                  <a:pt x="2244986" y="461"/>
                  <a:pt x="2088409" y="9154"/>
                  <a:pt x="2049568" y="28575"/>
                </a:cubicBezTo>
                <a:cubicBezTo>
                  <a:pt x="1821305" y="142706"/>
                  <a:pt x="2062097" y="34510"/>
                  <a:pt x="1920981" y="128588"/>
                </a:cubicBezTo>
                <a:cubicBezTo>
                  <a:pt x="1908450" y="136942"/>
                  <a:pt x="1892406" y="138113"/>
                  <a:pt x="1878118" y="142875"/>
                </a:cubicBezTo>
                <a:cubicBezTo>
                  <a:pt x="1727227" y="112698"/>
                  <a:pt x="1753720" y="114300"/>
                  <a:pt x="1506643" y="114300"/>
                </a:cubicBezTo>
                <a:cubicBezTo>
                  <a:pt x="1435047" y="114300"/>
                  <a:pt x="1363768" y="123825"/>
                  <a:pt x="1292331" y="128588"/>
                </a:cubicBezTo>
                <a:cubicBezTo>
                  <a:pt x="1278043" y="123825"/>
                  <a:pt x="1263998" y="118263"/>
                  <a:pt x="1249468" y="114300"/>
                </a:cubicBezTo>
                <a:cubicBezTo>
                  <a:pt x="1211579" y="103967"/>
                  <a:pt x="1135168" y="85725"/>
                  <a:pt x="1135168" y="85725"/>
                </a:cubicBezTo>
                <a:cubicBezTo>
                  <a:pt x="1030393" y="90488"/>
                  <a:pt x="925392" y="91649"/>
                  <a:pt x="820843" y="100013"/>
                </a:cubicBezTo>
                <a:cubicBezTo>
                  <a:pt x="778091" y="103433"/>
                  <a:pt x="771812" y="124528"/>
                  <a:pt x="735118" y="142875"/>
                </a:cubicBezTo>
                <a:cubicBezTo>
                  <a:pt x="721648" y="149610"/>
                  <a:pt x="706543" y="152400"/>
                  <a:pt x="692256" y="157163"/>
                </a:cubicBezTo>
                <a:cubicBezTo>
                  <a:pt x="620818" y="152400"/>
                  <a:pt x="548565" y="154645"/>
                  <a:pt x="477943" y="142875"/>
                </a:cubicBezTo>
                <a:cubicBezTo>
                  <a:pt x="461005" y="140052"/>
                  <a:pt x="450440" y="121979"/>
                  <a:pt x="435081" y="114300"/>
                </a:cubicBezTo>
                <a:cubicBezTo>
                  <a:pt x="421610" y="107565"/>
                  <a:pt x="406506" y="104775"/>
                  <a:pt x="392218" y="100013"/>
                </a:cubicBezTo>
                <a:cubicBezTo>
                  <a:pt x="377931" y="90488"/>
                  <a:pt x="366442" y="73147"/>
                  <a:pt x="349356" y="71438"/>
                </a:cubicBezTo>
                <a:cubicBezTo>
                  <a:pt x="292318" y="65734"/>
                  <a:pt x="246783" y="78476"/>
                  <a:pt x="206481" y="114300"/>
                </a:cubicBezTo>
                <a:cubicBezTo>
                  <a:pt x="176277" y="141148"/>
                  <a:pt x="143172" y="166401"/>
                  <a:pt x="120756" y="200025"/>
                </a:cubicBezTo>
                <a:lnTo>
                  <a:pt x="63606" y="285750"/>
                </a:lnTo>
                <a:lnTo>
                  <a:pt x="35031" y="328613"/>
                </a:lnTo>
                <a:cubicBezTo>
                  <a:pt x="25506" y="366713"/>
                  <a:pt x="0" y="404175"/>
                  <a:pt x="6456" y="442913"/>
                </a:cubicBezTo>
                <a:cubicBezTo>
                  <a:pt x="11218" y="471488"/>
                  <a:pt x="8977" y="502166"/>
                  <a:pt x="20743" y="528638"/>
                </a:cubicBezTo>
                <a:cubicBezTo>
                  <a:pt x="28949" y="547102"/>
                  <a:pt x="48265" y="558350"/>
                  <a:pt x="63606" y="571500"/>
                </a:cubicBezTo>
                <a:cubicBezTo>
                  <a:pt x="118652" y="618682"/>
                  <a:pt x="107116" y="609816"/>
                  <a:pt x="163618" y="628650"/>
                </a:cubicBezTo>
                <a:cubicBezTo>
                  <a:pt x="182668" y="642938"/>
                  <a:pt x="200093" y="659699"/>
                  <a:pt x="220768" y="671513"/>
                </a:cubicBezTo>
                <a:cubicBezTo>
                  <a:pt x="233844" y="678985"/>
                  <a:pt x="249529" y="680512"/>
                  <a:pt x="263631" y="685800"/>
                </a:cubicBezTo>
                <a:cubicBezTo>
                  <a:pt x="371046" y="726080"/>
                  <a:pt x="297202" y="706802"/>
                  <a:pt x="406506" y="728663"/>
                </a:cubicBezTo>
                <a:cubicBezTo>
                  <a:pt x="458893" y="723900"/>
                  <a:pt x="512232" y="725397"/>
                  <a:pt x="563668" y="714375"/>
                </a:cubicBezTo>
                <a:cubicBezTo>
                  <a:pt x="580458" y="710777"/>
                  <a:pt x="590748" y="692564"/>
                  <a:pt x="606531" y="685800"/>
                </a:cubicBezTo>
                <a:cubicBezTo>
                  <a:pt x="624580" y="678065"/>
                  <a:pt x="644631" y="676275"/>
                  <a:pt x="663681" y="671513"/>
                </a:cubicBezTo>
                <a:cubicBezTo>
                  <a:pt x="697018" y="676275"/>
                  <a:pt x="731437" y="676123"/>
                  <a:pt x="763693" y="685800"/>
                </a:cubicBezTo>
                <a:cubicBezTo>
                  <a:pt x="861795" y="715230"/>
                  <a:pt x="737332" y="736752"/>
                  <a:pt x="892281" y="742950"/>
                </a:cubicBezTo>
                <a:cubicBezTo>
                  <a:pt x="1506482" y="767519"/>
                  <a:pt x="1130331" y="755032"/>
                  <a:pt x="2020993" y="771525"/>
                </a:cubicBezTo>
                <a:cubicBezTo>
                  <a:pt x="2078143" y="776288"/>
                  <a:pt x="2137187" y="770464"/>
                  <a:pt x="2192443" y="785813"/>
                </a:cubicBezTo>
                <a:cubicBezTo>
                  <a:pt x="2225533" y="795005"/>
                  <a:pt x="2247451" y="827604"/>
                  <a:pt x="2278168" y="842963"/>
                </a:cubicBezTo>
                <a:cubicBezTo>
                  <a:pt x="2297218" y="852488"/>
                  <a:pt x="2315855" y="862888"/>
                  <a:pt x="2335318" y="871538"/>
                </a:cubicBezTo>
                <a:cubicBezTo>
                  <a:pt x="2448182" y="921700"/>
                  <a:pt x="2363731" y="883183"/>
                  <a:pt x="2478193" y="914400"/>
                </a:cubicBezTo>
                <a:cubicBezTo>
                  <a:pt x="2677605" y="968785"/>
                  <a:pt x="2461298" y="922450"/>
                  <a:pt x="2635356" y="957263"/>
                </a:cubicBezTo>
                <a:cubicBezTo>
                  <a:pt x="2644881" y="976313"/>
                  <a:pt x="2651551" y="997082"/>
                  <a:pt x="2663931" y="1014413"/>
                </a:cubicBezTo>
                <a:cubicBezTo>
                  <a:pt x="2717035" y="1088759"/>
                  <a:pt x="2742597" y="1060855"/>
                  <a:pt x="2849668" y="1071563"/>
                </a:cubicBezTo>
                <a:cubicBezTo>
                  <a:pt x="2902056" y="1066800"/>
                  <a:pt x="2954756" y="1064714"/>
                  <a:pt x="3006831" y="1057275"/>
                </a:cubicBezTo>
                <a:cubicBezTo>
                  <a:pt x="3057107" y="1050093"/>
                  <a:pt x="3047283" y="1037050"/>
                  <a:pt x="3092556" y="1014413"/>
                </a:cubicBezTo>
                <a:cubicBezTo>
                  <a:pt x="3106026" y="1007678"/>
                  <a:pt x="3121948" y="1006860"/>
                  <a:pt x="3135418" y="1000125"/>
                </a:cubicBezTo>
                <a:cubicBezTo>
                  <a:pt x="3234081" y="950793"/>
                  <a:pt x="3116496" y="986996"/>
                  <a:pt x="3235431" y="957263"/>
                </a:cubicBezTo>
                <a:cubicBezTo>
                  <a:pt x="3249718" y="947738"/>
                  <a:pt x="3265459" y="940096"/>
                  <a:pt x="3278293" y="928688"/>
                </a:cubicBezTo>
                <a:cubicBezTo>
                  <a:pt x="3308497" y="901840"/>
                  <a:pt x="3330394" y="865379"/>
                  <a:pt x="3364018" y="842963"/>
                </a:cubicBezTo>
                <a:cubicBezTo>
                  <a:pt x="3397944" y="820346"/>
                  <a:pt x="3433014" y="798111"/>
                  <a:pt x="3464031" y="771525"/>
                </a:cubicBezTo>
                <a:cubicBezTo>
                  <a:pt x="3479372" y="758376"/>
                  <a:pt x="3491552" y="741812"/>
                  <a:pt x="3506893" y="728663"/>
                </a:cubicBezTo>
                <a:cubicBezTo>
                  <a:pt x="3537910" y="702077"/>
                  <a:pt x="3572980" y="679842"/>
                  <a:pt x="3606906" y="657225"/>
                </a:cubicBezTo>
                <a:cubicBezTo>
                  <a:pt x="3616431" y="642938"/>
                  <a:pt x="3627802" y="629722"/>
                  <a:pt x="3635481" y="614363"/>
                </a:cubicBezTo>
                <a:cubicBezTo>
                  <a:pt x="3660310" y="564705"/>
                  <a:pt x="3671199" y="519113"/>
                  <a:pt x="3678343" y="500063"/>
                </a:cubicBezTo>
                <a:close/>
              </a:path>
            </a:pathLst>
          </a:custGeom>
          <a:solidFill>
            <a:schemeClr val="tx1">
              <a:lumMod val="75000"/>
              <a:alpha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1" name="Slide Number Placeholder 3"/>
          <p:cNvSpPr>
            <a:spLocks noGrp="1"/>
          </p:cNvSpPr>
          <p:nvPr>
            <p:ph type="sldNum" sz="quarter" idx="12"/>
          </p:nvPr>
        </p:nvSpPr>
        <p:spPr>
          <a:xfrm>
            <a:off x="6937377" y="5204354"/>
            <a:ext cx="1901825" cy="396876"/>
          </a:xfrm>
        </p:spPr>
        <p:txBody>
          <a:bodyPr/>
          <a:lstStyle/>
          <a:p>
            <a:pPr>
              <a:defRPr/>
            </a:pPr>
            <a:fld id="{3F035D89-8EE8-4411-9CBE-AA1D29B3B0B5}" type="slidenum">
              <a:rPr lang="en-US"/>
              <a:pPr>
                <a:defRPr/>
              </a:pPr>
              <a:t>18</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ssolv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7500"/>
            <a:ext cx="7391400" cy="1193271"/>
          </a:xfrm>
        </p:spPr>
        <p:txBody>
          <a:bodyPr/>
          <a:lstStyle/>
          <a:p>
            <a:pPr>
              <a:defRPr/>
            </a:pPr>
            <a:r>
              <a:rPr lang="en-US" sz="3200" dirty="0" smtClean="0"/>
              <a:t>Weak or Impractical Sources of Internal Validity</a:t>
            </a:r>
            <a:endParaRPr lang="en-US" sz="3200" dirty="0"/>
          </a:p>
        </p:txBody>
      </p:sp>
      <p:sp>
        <p:nvSpPr>
          <p:cNvPr id="4" name="Content Placeholder 3"/>
          <p:cNvSpPr>
            <a:spLocks noGrp="1"/>
          </p:cNvSpPr>
          <p:nvPr>
            <p:ph idx="1"/>
          </p:nvPr>
        </p:nvSpPr>
        <p:spPr>
          <a:xfrm>
            <a:off x="914400" y="1587500"/>
            <a:ext cx="7315200" cy="3640667"/>
          </a:xfrm>
        </p:spPr>
        <p:txBody>
          <a:bodyPr/>
          <a:lstStyle/>
          <a:p>
            <a:pPr>
              <a:defRPr/>
            </a:pPr>
            <a:r>
              <a:rPr lang="en-US" dirty="0" smtClean="0"/>
              <a:t>Face Validity</a:t>
            </a:r>
          </a:p>
          <a:p>
            <a:pPr lvl="1">
              <a:defRPr/>
            </a:pPr>
            <a:r>
              <a:rPr lang="en-US" dirty="0" smtClean="0"/>
              <a:t>If it looks like a duck, and it walks like a duck…</a:t>
            </a:r>
          </a:p>
          <a:p>
            <a:pPr>
              <a:defRPr/>
            </a:pPr>
            <a:r>
              <a:rPr lang="en-US" dirty="0" smtClean="0"/>
              <a:t>Construct Validity</a:t>
            </a:r>
          </a:p>
          <a:p>
            <a:pPr lvl="1">
              <a:defRPr/>
            </a:pPr>
            <a:r>
              <a:rPr lang="en-US" dirty="0" smtClean="0"/>
              <a:t>Correspondence of test results to an abstract / theoretical model</a:t>
            </a:r>
            <a:endParaRPr lang="en-US" dirty="0"/>
          </a:p>
        </p:txBody>
      </p:sp>
      <p:sp>
        <p:nvSpPr>
          <p:cNvPr id="5" name="Slide Number Placeholder 3"/>
          <p:cNvSpPr>
            <a:spLocks noGrp="1"/>
          </p:cNvSpPr>
          <p:nvPr>
            <p:ph type="sldNum" sz="quarter" idx="12"/>
          </p:nvPr>
        </p:nvSpPr>
        <p:spPr>
          <a:xfrm>
            <a:off x="6937377" y="5204354"/>
            <a:ext cx="1901825" cy="396876"/>
          </a:xfrm>
        </p:spPr>
        <p:txBody>
          <a:bodyPr/>
          <a:lstStyle/>
          <a:p>
            <a:pPr>
              <a:defRPr/>
            </a:pPr>
            <a:fld id="{3F035D89-8EE8-4411-9CBE-AA1D29B3B0B5}" type="slidenum">
              <a:rPr lang="en-US"/>
              <a:pPr>
                <a:defRPr/>
              </a:pPr>
              <a:t>19</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fade">
                                      <p:cBhvr>
                                        <p:cTn id="10" dur="2000"/>
                                        <p:tgtEl>
                                          <p:spTgt spid="4">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fade">
                                      <p:cBhvr>
                                        <p:cTn id="15" dur="2000"/>
                                        <p:tgtEl>
                                          <p:spTgt spid="4">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txEl>
                                              <p:pRg st="3" end="3"/>
                                            </p:txEl>
                                          </p:spTgt>
                                        </p:tgtEl>
                                        <p:attrNameLst>
                                          <p:attrName>style.visibility</p:attrName>
                                        </p:attrNameLst>
                                      </p:cBhvr>
                                      <p:to>
                                        <p:strVal val="visible"/>
                                      </p:to>
                                    </p:set>
                                    <p:animEffect transition="in" filter="fade">
                                      <p:cBhvr>
                                        <p:cTn id="20" dur="20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45" name="Rectangle 5"/>
          <p:cNvSpPr>
            <a:spLocks noGrp="1" noChangeArrowheads="1"/>
          </p:cNvSpPr>
          <p:nvPr>
            <p:ph type="subTitle" sz="quarter" idx="1"/>
          </p:nvPr>
        </p:nvSpPr>
        <p:spPr>
          <a:xfrm>
            <a:off x="1143000" y="656167"/>
            <a:ext cx="7239000" cy="3048000"/>
          </a:xfrm>
        </p:spPr>
        <p:txBody>
          <a:bodyPr/>
          <a:lstStyle/>
          <a:p>
            <a:pPr eaLnBrk="1" hangingPunct="1">
              <a:defRPr/>
            </a:pPr>
            <a:r>
              <a:rPr lang="en-US" sz="3600" i="1" dirty="0" smtClean="0">
                <a:effectLst>
                  <a:outerShdw blurRad="38100" dist="38100" dir="2700000" algn="tl">
                    <a:srgbClr val="000000">
                      <a:alpha val="43137"/>
                    </a:srgbClr>
                  </a:outerShdw>
                </a:effectLst>
              </a:rPr>
              <a:t>Narrated By:</a:t>
            </a:r>
          </a:p>
          <a:p>
            <a:pPr eaLnBrk="1" hangingPunct="1">
              <a:defRPr/>
            </a:pPr>
            <a:r>
              <a:rPr lang="en-US" sz="2000" dirty="0" smtClean="0">
                <a:effectLst>
                  <a:outerShdw blurRad="38100" dist="38100" dir="2700000" algn="tl">
                    <a:srgbClr val="000000">
                      <a:alpha val="43137"/>
                    </a:srgbClr>
                  </a:outerShdw>
                </a:effectLst>
              </a:rPr>
              <a:t>  </a:t>
            </a:r>
          </a:p>
          <a:p>
            <a:pPr eaLnBrk="1" hangingPunct="1">
              <a:defRPr/>
            </a:pPr>
            <a:r>
              <a:rPr lang="en-US" sz="3600" dirty="0" smtClean="0">
                <a:effectLst>
                  <a:outerShdw blurRad="38100" dist="38100" dir="2700000" algn="tl">
                    <a:srgbClr val="000000">
                      <a:alpha val="43137"/>
                    </a:srgbClr>
                  </a:outerShdw>
                </a:effectLst>
              </a:rPr>
              <a:t>Bruce Fay</a:t>
            </a:r>
          </a:p>
          <a:p>
            <a:pPr eaLnBrk="1" hangingPunct="1">
              <a:defRPr/>
            </a:pPr>
            <a:r>
              <a:rPr lang="en-US" sz="2800" dirty="0" smtClean="0">
                <a:effectLst>
                  <a:outerShdw blurRad="38100" dist="38100" dir="2700000" algn="tl">
                    <a:srgbClr val="000000">
                      <a:alpha val="43137"/>
                    </a:srgbClr>
                  </a:outerShdw>
                </a:effectLst>
              </a:rPr>
              <a:t>Wayne </a:t>
            </a:r>
            <a:r>
              <a:rPr lang="en-US" sz="2800" i="1" dirty="0" smtClean="0">
                <a:effectLst>
                  <a:outerShdw blurRad="38100" dist="38100" dir="2700000" algn="tl">
                    <a:srgbClr val="000000">
                      <a:alpha val="43137"/>
                    </a:srgbClr>
                  </a:outerShdw>
                </a:effectLst>
              </a:rPr>
              <a:t>RESA</a:t>
            </a:r>
            <a:endParaRPr lang="en-US" sz="3600" i="1" dirty="0" smtClean="0">
              <a:effectLst>
                <a:outerShdw blurRad="38100" dist="38100" dir="2700000" algn="tl">
                  <a:srgbClr val="000000">
                    <a:alpha val="43137"/>
                  </a:srgbClr>
                </a:outerShdw>
              </a:effectLst>
            </a:endParaRPr>
          </a:p>
          <a:p>
            <a:pPr eaLnBrk="1" hangingPunct="1">
              <a:defRPr/>
            </a:pPr>
            <a:endParaRPr lang="en-US" sz="3600" i="1" dirty="0" smtClean="0">
              <a:effectLst>
                <a:outerShdw blurRad="38100" dist="38100" dir="2700000" algn="tl">
                  <a:srgbClr val="000000">
                    <a:alpha val="43137"/>
                  </a:srgbClr>
                </a:outerShdw>
              </a:effectLst>
            </a:endParaRPr>
          </a:p>
        </p:txBody>
      </p:sp>
      <p:sp>
        <p:nvSpPr>
          <p:cNvPr id="3" name="Slide Number Placeholder 3"/>
          <p:cNvSpPr>
            <a:spLocks noGrp="1"/>
          </p:cNvSpPr>
          <p:nvPr>
            <p:ph type="sldNum" sz="quarter" idx="12"/>
          </p:nvPr>
        </p:nvSpPr>
        <p:spPr>
          <a:xfrm>
            <a:off x="6937377" y="5204354"/>
            <a:ext cx="1901825" cy="396876"/>
          </a:xfrm>
        </p:spPr>
        <p:txBody>
          <a:bodyPr/>
          <a:lstStyle/>
          <a:p>
            <a:pPr>
              <a:defRPr/>
            </a:pPr>
            <a:fld id="{3F035D89-8EE8-4411-9CBE-AA1D29B3B0B5}" type="slidenum">
              <a:rPr lang="en-US"/>
              <a:pPr>
                <a:defRPr/>
              </a:pPr>
              <a:t>2</a:t>
            </a:fld>
            <a:endParaRPr lang="en-US" dirty="0"/>
          </a:p>
        </p:txBody>
      </p:sp>
    </p:spTree>
  </p:cSld>
  <p:clrMapOvr>
    <a:masterClrMapping/>
  </p:clrMapOvr>
  <p:transition>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914400" y="317500"/>
            <a:ext cx="7391400" cy="1193271"/>
          </a:xfrm>
        </p:spPr>
        <p:txBody>
          <a:bodyPr/>
          <a:lstStyle/>
          <a:p>
            <a:pPr>
              <a:defRPr/>
            </a:pPr>
            <a:r>
              <a:rPr lang="en-US" sz="3200" dirty="0" smtClean="0"/>
              <a:t>Necessary &amp; Practical Sources of Internal Vali</a:t>
            </a:r>
            <a:r>
              <a:rPr lang="en-US" sz="3600" dirty="0" smtClean="0"/>
              <a:t>dity</a:t>
            </a:r>
            <a:endParaRPr lang="en-US" sz="3600" dirty="0"/>
          </a:p>
        </p:txBody>
      </p:sp>
      <p:sp>
        <p:nvSpPr>
          <p:cNvPr id="8" name="Content Placeholder 7"/>
          <p:cNvSpPr>
            <a:spLocks noGrp="1"/>
          </p:cNvSpPr>
          <p:nvPr>
            <p:ph idx="1"/>
          </p:nvPr>
        </p:nvSpPr>
        <p:spPr>
          <a:xfrm>
            <a:off x="838200" y="1587500"/>
            <a:ext cx="7315200" cy="3556000"/>
          </a:xfrm>
        </p:spPr>
        <p:txBody>
          <a:bodyPr/>
          <a:lstStyle/>
          <a:p>
            <a:pPr>
              <a:defRPr/>
            </a:pPr>
            <a:r>
              <a:rPr lang="en-US" sz="2800" dirty="0" smtClean="0"/>
              <a:t>Content Validity</a:t>
            </a:r>
          </a:p>
          <a:p>
            <a:pPr lvl="1">
              <a:defRPr/>
            </a:pPr>
            <a:r>
              <a:rPr lang="en-US" sz="2400" dirty="0" smtClean="0"/>
              <a:t>Standards (for learning targets)</a:t>
            </a:r>
          </a:p>
          <a:p>
            <a:pPr lvl="1">
              <a:defRPr/>
            </a:pPr>
            <a:r>
              <a:rPr lang="en-US" sz="2400" dirty="0" smtClean="0"/>
              <a:t>Criteria (for quality assessment items)</a:t>
            </a:r>
          </a:p>
          <a:p>
            <a:pPr lvl="1">
              <a:defRPr/>
            </a:pPr>
            <a:r>
              <a:rPr lang="en-US" sz="2400" dirty="0" smtClean="0"/>
              <a:t>Processes (for doing the work)</a:t>
            </a:r>
          </a:p>
          <a:p>
            <a:pPr>
              <a:defRPr/>
            </a:pPr>
            <a:r>
              <a:rPr lang="en-US" sz="2800" dirty="0" smtClean="0"/>
              <a:t>Response Validity</a:t>
            </a:r>
          </a:p>
          <a:p>
            <a:pPr lvl="1">
              <a:defRPr/>
            </a:pPr>
            <a:r>
              <a:rPr lang="en-US" sz="2400" dirty="0" smtClean="0"/>
              <a:t>Checking that students respond appropriately to test directions and items</a:t>
            </a:r>
          </a:p>
        </p:txBody>
      </p:sp>
      <p:sp>
        <p:nvSpPr>
          <p:cNvPr id="4" name="Slide Number Placeholder 3"/>
          <p:cNvSpPr>
            <a:spLocks noGrp="1"/>
          </p:cNvSpPr>
          <p:nvPr>
            <p:ph type="sldNum" sz="quarter" idx="12"/>
          </p:nvPr>
        </p:nvSpPr>
        <p:spPr>
          <a:xfrm>
            <a:off x="6937377" y="5204354"/>
            <a:ext cx="1901825" cy="396876"/>
          </a:xfrm>
        </p:spPr>
        <p:txBody>
          <a:bodyPr/>
          <a:lstStyle/>
          <a:p>
            <a:pPr>
              <a:defRPr/>
            </a:pPr>
            <a:fld id="{3F035D89-8EE8-4411-9CBE-AA1D29B3B0B5}" type="slidenum">
              <a:rPr lang="en-US"/>
              <a:pPr>
                <a:defRPr/>
              </a:pPr>
              <a:t>20</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2000"/>
                                        <p:tgtEl>
                                          <p:spTgt spid="8">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animEffect transition="in" filter="fade">
                                      <p:cBhvr>
                                        <p:cTn id="11" dur="2000"/>
                                        <p:tgtEl>
                                          <p:spTgt spid="8">
                                            <p:txEl>
                                              <p:pRg st="1" end="1"/>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animEffect transition="in" filter="fade">
                                      <p:cBhvr>
                                        <p:cTn id="15" dur="2000"/>
                                        <p:tgtEl>
                                          <p:spTgt spid="8">
                                            <p:txEl>
                                              <p:pRg st="2" end="2"/>
                                            </p:txEl>
                                          </p:spTgt>
                                        </p:tgtEl>
                                      </p:cBhvr>
                                    </p:animEffect>
                                  </p:childTnLst>
                                </p:cTn>
                              </p:par>
                            </p:childTnLst>
                          </p:cTn>
                        </p:par>
                        <p:par>
                          <p:cTn id="16" fill="hold">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animEffect transition="in" filter="fade">
                                      <p:cBhvr>
                                        <p:cTn id="19" dur="2000"/>
                                        <p:tgtEl>
                                          <p:spTgt spid="8">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8">
                                            <p:txEl>
                                              <p:pRg st="4" end="4"/>
                                            </p:txEl>
                                          </p:spTgt>
                                        </p:tgtEl>
                                        <p:attrNameLst>
                                          <p:attrName>style.visibility</p:attrName>
                                        </p:attrNameLst>
                                      </p:cBhvr>
                                      <p:to>
                                        <p:strVal val="visible"/>
                                      </p:to>
                                    </p:set>
                                    <p:animEffect transition="in" filter="fade">
                                      <p:cBhvr>
                                        <p:cTn id="24" dur="2000"/>
                                        <p:tgtEl>
                                          <p:spTgt spid="8">
                                            <p:txEl>
                                              <p:pRg st="4" end="4"/>
                                            </p:txEl>
                                          </p:spTgt>
                                        </p:tgtEl>
                                      </p:cBhvr>
                                    </p:animEffect>
                                  </p:childTnLst>
                                </p:cTn>
                              </p:par>
                            </p:childTnLst>
                          </p:cTn>
                        </p:par>
                        <p:par>
                          <p:cTn id="25" fill="hold">
                            <p:stCondLst>
                              <p:cond delay="2000"/>
                            </p:stCondLst>
                            <p:childTnLst>
                              <p:par>
                                <p:cTn id="26" presetID="10" presetClass="entr" presetSubtype="0" fill="hold" grpId="0" nodeType="afterEffect">
                                  <p:stCondLst>
                                    <p:cond delay="0"/>
                                  </p:stCondLst>
                                  <p:childTnLst>
                                    <p:set>
                                      <p:cBhvr>
                                        <p:cTn id="27" dur="1" fill="hold">
                                          <p:stCondLst>
                                            <p:cond delay="0"/>
                                          </p:stCondLst>
                                        </p:cTn>
                                        <p:tgtEl>
                                          <p:spTgt spid="8">
                                            <p:txEl>
                                              <p:pRg st="5" end="5"/>
                                            </p:txEl>
                                          </p:spTgt>
                                        </p:tgtEl>
                                        <p:attrNameLst>
                                          <p:attrName>style.visibility</p:attrName>
                                        </p:attrNameLst>
                                      </p:cBhvr>
                                      <p:to>
                                        <p:strVal val="visible"/>
                                      </p:to>
                                    </p:set>
                                    <p:animEffect transition="in" filter="fade">
                                      <p:cBhvr>
                                        <p:cTn id="28" dur="2000"/>
                                        <p:tgtEl>
                                          <p:spTgt spid="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02167"/>
            <a:ext cx="7315200" cy="1108604"/>
          </a:xfrm>
        </p:spPr>
        <p:txBody>
          <a:bodyPr/>
          <a:lstStyle/>
          <a:p>
            <a:pPr>
              <a:defRPr/>
            </a:pPr>
            <a:r>
              <a:rPr lang="en-US" sz="3200" dirty="0" smtClean="0"/>
              <a:t>Evidence for</a:t>
            </a:r>
            <a:br>
              <a:rPr lang="en-US" sz="3200" dirty="0" smtClean="0"/>
            </a:br>
            <a:r>
              <a:rPr lang="en-US" sz="3200" dirty="0" smtClean="0"/>
              <a:t>External Criterion Validity</a:t>
            </a:r>
            <a:endParaRPr lang="en-US" sz="3200" dirty="0"/>
          </a:p>
        </p:txBody>
      </p:sp>
      <p:sp>
        <p:nvSpPr>
          <p:cNvPr id="5" name="Content Placeholder 4"/>
          <p:cNvSpPr>
            <a:spLocks noGrp="1"/>
          </p:cNvSpPr>
          <p:nvPr>
            <p:ph idx="1"/>
          </p:nvPr>
        </p:nvSpPr>
        <p:spPr>
          <a:xfrm>
            <a:off x="838200" y="1587500"/>
            <a:ext cx="7239000" cy="3556000"/>
          </a:xfrm>
        </p:spPr>
        <p:txBody>
          <a:bodyPr/>
          <a:lstStyle/>
          <a:p>
            <a:pPr>
              <a:defRPr/>
            </a:pPr>
            <a:r>
              <a:rPr lang="en-US" dirty="0" smtClean="0"/>
              <a:t>Concurrent or Predictive</a:t>
            </a:r>
          </a:p>
          <a:p>
            <a:pPr>
              <a:defRPr/>
            </a:pPr>
            <a:r>
              <a:rPr lang="en-US" dirty="0" smtClean="0"/>
              <a:t>Requires comparison to something</a:t>
            </a:r>
          </a:p>
          <a:p>
            <a:pPr>
              <a:defRPr/>
            </a:pPr>
            <a:r>
              <a:rPr lang="en-US" dirty="0" smtClean="0"/>
              <a:t>Quantitative</a:t>
            </a:r>
            <a:endParaRPr lang="en-US" sz="2800" dirty="0" smtClean="0"/>
          </a:p>
          <a:p>
            <a:pPr>
              <a:defRPr/>
            </a:pPr>
            <a:r>
              <a:rPr lang="en-US" dirty="0" smtClean="0"/>
              <a:t>Same time or future time</a:t>
            </a:r>
          </a:p>
          <a:p>
            <a:pPr>
              <a:defRPr/>
            </a:pPr>
            <a:r>
              <a:rPr lang="en-US" dirty="0" smtClean="0"/>
              <a:t>“Known good” assumption</a:t>
            </a:r>
          </a:p>
          <a:p>
            <a:pPr>
              <a:defRPr/>
            </a:pPr>
            <a:endParaRPr lang="en-US" dirty="0" smtClean="0"/>
          </a:p>
          <a:p>
            <a:pPr>
              <a:defRPr/>
            </a:pPr>
            <a:endParaRPr lang="en-US" dirty="0"/>
          </a:p>
        </p:txBody>
      </p:sp>
      <p:sp>
        <p:nvSpPr>
          <p:cNvPr id="4" name="Slide Number Placeholder 3"/>
          <p:cNvSpPr>
            <a:spLocks noGrp="1"/>
          </p:cNvSpPr>
          <p:nvPr>
            <p:ph type="sldNum" sz="quarter" idx="12"/>
          </p:nvPr>
        </p:nvSpPr>
        <p:spPr>
          <a:xfrm>
            <a:off x="6937377" y="5204354"/>
            <a:ext cx="1901825" cy="396876"/>
          </a:xfrm>
        </p:spPr>
        <p:txBody>
          <a:bodyPr/>
          <a:lstStyle/>
          <a:p>
            <a:pPr>
              <a:defRPr/>
            </a:pPr>
            <a:fld id="{3F035D89-8EE8-4411-9CBE-AA1D29B3B0B5}" type="slidenum">
              <a:rPr lang="en-US"/>
              <a:pPr>
                <a:defRPr/>
              </a:pPr>
              <a:t>21</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2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20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20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20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02167"/>
            <a:ext cx="7467600" cy="994833"/>
          </a:xfrm>
        </p:spPr>
        <p:txBody>
          <a:bodyPr/>
          <a:lstStyle/>
          <a:p>
            <a:pPr>
              <a:defRPr/>
            </a:pPr>
            <a:r>
              <a:rPr lang="en-US" sz="3600" dirty="0" smtClean="0"/>
              <a:t>Predicament of Prediction</a:t>
            </a:r>
            <a:endParaRPr lang="en-US" sz="3600" dirty="0"/>
          </a:p>
        </p:txBody>
      </p:sp>
      <p:sp>
        <p:nvSpPr>
          <p:cNvPr id="3" name="Content Placeholder 2"/>
          <p:cNvSpPr>
            <a:spLocks noGrp="1"/>
          </p:cNvSpPr>
          <p:nvPr>
            <p:ph idx="1"/>
          </p:nvPr>
        </p:nvSpPr>
        <p:spPr>
          <a:xfrm>
            <a:off x="838200" y="1587500"/>
            <a:ext cx="7315200" cy="3492500"/>
          </a:xfrm>
        </p:spPr>
        <p:txBody>
          <a:bodyPr/>
          <a:lstStyle/>
          <a:p>
            <a:pPr>
              <a:defRPr/>
            </a:pPr>
            <a:r>
              <a:rPr lang="en-US" sz="3600" i="1" dirty="0" smtClean="0">
                <a:effectLst>
                  <a:outerShdw blurRad="38100" dist="38100" dir="2700000" algn="tl">
                    <a:srgbClr val="000000">
                      <a:alpha val="43137"/>
                    </a:srgbClr>
                  </a:outerShdw>
                </a:effectLst>
              </a:rPr>
              <a:t>ceteris paribus</a:t>
            </a:r>
          </a:p>
          <a:p>
            <a:pPr lvl="1">
              <a:defRPr/>
            </a:pPr>
            <a:r>
              <a:rPr lang="en-US" sz="3200" dirty="0" smtClean="0"/>
              <a:t>All other things being equal</a:t>
            </a:r>
          </a:p>
          <a:p>
            <a:pPr lvl="1">
              <a:defRPr/>
            </a:pPr>
            <a:r>
              <a:rPr lang="en-US" sz="3200" dirty="0" smtClean="0"/>
              <a:t>(which they rarely , if ever, are)</a:t>
            </a:r>
          </a:p>
          <a:p>
            <a:pPr lvl="1">
              <a:defRPr/>
            </a:pPr>
            <a:r>
              <a:rPr lang="en-US" sz="3200" dirty="0" smtClean="0"/>
              <a:t>Prediction without intervention?</a:t>
            </a:r>
          </a:p>
          <a:p>
            <a:pPr lvl="1">
              <a:defRPr/>
            </a:pPr>
            <a:r>
              <a:rPr lang="en-US" sz="3200" dirty="0" smtClean="0"/>
              <a:t>Rarely, if ever, in K-12 education</a:t>
            </a:r>
            <a:endParaRPr lang="en-US" sz="3200" dirty="0"/>
          </a:p>
        </p:txBody>
      </p:sp>
      <p:sp>
        <p:nvSpPr>
          <p:cNvPr id="4" name="Slide Number Placeholder 3"/>
          <p:cNvSpPr>
            <a:spLocks noGrp="1"/>
          </p:cNvSpPr>
          <p:nvPr>
            <p:ph type="sldNum" sz="quarter" idx="12"/>
          </p:nvPr>
        </p:nvSpPr>
        <p:spPr>
          <a:xfrm>
            <a:off x="6937377" y="5204354"/>
            <a:ext cx="1901825" cy="396876"/>
          </a:xfrm>
        </p:spPr>
        <p:txBody>
          <a:bodyPr/>
          <a:lstStyle/>
          <a:p>
            <a:pPr>
              <a:defRPr/>
            </a:pPr>
            <a:fld id="{3F035D89-8EE8-4411-9CBE-AA1D29B3B0B5}" type="slidenum">
              <a:rPr lang="en-US"/>
              <a:pPr>
                <a:defRPr/>
              </a:pPr>
              <a:t>22</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2000"/>
                                        <p:tgtEl>
                                          <p:spTgt spid="3">
                                            <p:txEl>
                                              <p:pRg st="3" end="3"/>
                                            </p:txEl>
                                          </p:spTgt>
                                        </p:tgtEl>
                                      </p:cBhvr>
                                    </p:animEffect>
                                  </p:childTnLst>
                                </p:cTn>
                              </p:par>
                            </p:childTnLst>
                          </p:cTn>
                        </p:par>
                        <p:par>
                          <p:cTn id="21" fill="hold">
                            <p:stCondLst>
                              <p:cond delay="2000"/>
                            </p:stCondLst>
                            <p:childTnLst>
                              <p:par>
                                <p:cTn id="22" presetID="10" presetClass="entr" presetSubtype="0" fill="hold" grpId="0" nodeType="after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9562"/>
            <a:ext cx="7315200" cy="1193271"/>
          </a:xfrm>
        </p:spPr>
        <p:txBody>
          <a:bodyPr/>
          <a:lstStyle/>
          <a:p>
            <a:pPr>
              <a:defRPr/>
            </a:pPr>
            <a:r>
              <a:rPr lang="en-US" sz="3200" dirty="0" smtClean="0"/>
              <a:t>A Possible Fix for the Prediction Predicament</a:t>
            </a:r>
            <a:endParaRPr lang="en-US" sz="3200" dirty="0"/>
          </a:p>
        </p:txBody>
      </p:sp>
      <p:sp>
        <p:nvSpPr>
          <p:cNvPr id="3" name="Content Placeholder 2"/>
          <p:cNvSpPr>
            <a:spLocks noGrp="1"/>
          </p:cNvSpPr>
          <p:nvPr>
            <p:ph idx="1"/>
          </p:nvPr>
        </p:nvSpPr>
        <p:spPr>
          <a:xfrm>
            <a:off x="838200" y="1651000"/>
            <a:ext cx="7162800" cy="3407833"/>
          </a:xfrm>
        </p:spPr>
        <p:txBody>
          <a:bodyPr/>
          <a:lstStyle/>
          <a:p>
            <a:pPr>
              <a:defRPr/>
            </a:pPr>
            <a:r>
              <a:rPr lang="en-US" sz="3600" dirty="0" smtClean="0"/>
              <a:t>Establish concurrency</a:t>
            </a:r>
          </a:p>
          <a:p>
            <a:pPr>
              <a:defRPr/>
            </a:pPr>
            <a:r>
              <a:rPr lang="en-US" sz="3600" dirty="0" smtClean="0"/>
              <a:t>Pre-test in order to “predict”</a:t>
            </a:r>
          </a:p>
          <a:p>
            <a:pPr>
              <a:defRPr/>
            </a:pPr>
            <a:r>
              <a:rPr lang="en-US" sz="3600" dirty="0" smtClean="0"/>
              <a:t>Then intervene to change the predicted outcome</a:t>
            </a:r>
          </a:p>
          <a:p>
            <a:pPr>
              <a:defRPr/>
            </a:pPr>
            <a:endParaRPr lang="en-US" sz="3600" dirty="0"/>
          </a:p>
        </p:txBody>
      </p:sp>
      <p:sp>
        <p:nvSpPr>
          <p:cNvPr id="4" name="Slide Number Placeholder 3"/>
          <p:cNvSpPr>
            <a:spLocks noGrp="1"/>
          </p:cNvSpPr>
          <p:nvPr>
            <p:ph type="sldNum" sz="quarter" idx="12"/>
          </p:nvPr>
        </p:nvSpPr>
        <p:spPr>
          <a:xfrm>
            <a:off x="6937377" y="5204354"/>
            <a:ext cx="1901825" cy="396876"/>
          </a:xfrm>
        </p:spPr>
        <p:txBody>
          <a:bodyPr/>
          <a:lstStyle/>
          <a:p>
            <a:pPr>
              <a:defRPr/>
            </a:pPr>
            <a:fld id="{3F035D89-8EE8-4411-9CBE-AA1D29B3B0B5}" type="slidenum">
              <a:rPr lang="en-US"/>
              <a:pPr>
                <a:defRPr/>
              </a:pPr>
              <a:t>23</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317500"/>
            <a:ext cx="7620000" cy="1193271"/>
          </a:xfrm>
        </p:spPr>
        <p:txBody>
          <a:bodyPr/>
          <a:lstStyle/>
          <a:p>
            <a:pPr>
              <a:defRPr/>
            </a:pPr>
            <a:r>
              <a:rPr lang="en-US" sz="3200" dirty="0" smtClean="0"/>
              <a:t>Correlation – A technical sidebar</a:t>
            </a:r>
            <a:endParaRPr lang="en-US" sz="3200" dirty="0"/>
          </a:p>
        </p:txBody>
      </p:sp>
      <p:sp>
        <p:nvSpPr>
          <p:cNvPr id="8" name="Content Placeholder 7"/>
          <p:cNvSpPr>
            <a:spLocks noGrp="1"/>
          </p:cNvSpPr>
          <p:nvPr>
            <p:ph idx="1"/>
          </p:nvPr>
        </p:nvSpPr>
        <p:spPr>
          <a:xfrm>
            <a:off x="838200" y="1587500"/>
            <a:ext cx="7315200" cy="3683000"/>
          </a:xfrm>
        </p:spPr>
        <p:txBody>
          <a:bodyPr/>
          <a:lstStyle/>
          <a:p>
            <a:pPr>
              <a:defRPr/>
            </a:pPr>
            <a:r>
              <a:rPr lang="en-US" sz="2800" dirty="0" smtClean="0"/>
              <a:t>Two data points for each student</a:t>
            </a:r>
          </a:p>
          <a:p>
            <a:pPr>
              <a:defRPr/>
            </a:pPr>
            <a:r>
              <a:rPr lang="en-US" sz="2800" dirty="0" smtClean="0"/>
              <a:t>“Pearson r”</a:t>
            </a:r>
          </a:p>
          <a:p>
            <a:pPr>
              <a:defRPr/>
            </a:pPr>
            <a:r>
              <a:rPr lang="en-US" sz="2800" dirty="0" smtClean="0"/>
              <a:t>Linear relationship</a:t>
            </a:r>
          </a:p>
          <a:p>
            <a:pPr>
              <a:defRPr/>
            </a:pPr>
            <a:r>
              <a:rPr lang="en-US" sz="2800" dirty="0" smtClean="0"/>
              <a:t>Range: -1 to +1</a:t>
            </a:r>
          </a:p>
          <a:p>
            <a:pPr>
              <a:defRPr/>
            </a:pPr>
            <a:r>
              <a:rPr lang="en-US" sz="2800" dirty="0" smtClean="0"/>
              <a:t>Extremes (-1, ,+1) are strong/perfect</a:t>
            </a:r>
          </a:p>
          <a:p>
            <a:pPr>
              <a:defRPr/>
            </a:pPr>
            <a:r>
              <a:rPr lang="en-US" sz="2800" dirty="0" smtClean="0"/>
              <a:t>Values near 0, no linear relationship</a:t>
            </a:r>
          </a:p>
          <a:p>
            <a:pPr>
              <a:defRPr/>
            </a:pPr>
            <a:endParaRPr lang="en-US" i="1" dirty="0" smtClean="0"/>
          </a:p>
        </p:txBody>
      </p:sp>
      <p:sp>
        <p:nvSpPr>
          <p:cNvPr id="4" name="Slide Number Placeholder 3"/>
          <p:cNvSpPr>
            <a:spLocks noGrp="1"/>
          </p:cNvSpPr>
          <p:nvPr>
            <p:ph type="sldNum" sz="quarter" idx="12"/>
          </p:nvPr>
        </p:nvSpPr>
        <p:spPr>
          <a:xfrm>
            <a:off x="6937377" y="5204354"/>
            <a:ext cx="1901825" cy="396876"/>
          </a:xfrm>
        </p:spPr>
        <p:txBody>
          <a:bodyPr/>
          <a:lstStyle/>
          <a:p>
            <a:pPr>
              <a:defRPr/>
            </a:pPr>
            <a:fld id="{3F035D89-8EE8-4411-9CBE-AA1D29B3B0B5}" type="slidenum">
              <a:rPr lang="en-US"/>
              <a:pPr>
                <a:defRPr/>
              </a:pPr>
              <a:t>24</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20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20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fade">
                                      <p:cBhvr>
                                        <p:cTn id="17" dur="20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fade">
                                      <p:cBhvr>
                                        <p:cTn id="22" dur="20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fade">
                                      <p:cBhvr>
                                        <p:cTn id="27" dur="2000"/>
                                        <p:tgtEl>
                                          <p:spTgt spid="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xEl>
                                              <p:pRg st="5" end="5"/>
                                            </p:txEl>
                                          </p:spTgt>
                                        </p:tgtEl>
                                        <p:attrNameLst>
                                          <p:attrName>style.visibility</p:attrName>
                                        </p:attrNameLst>
                                      </p:cBhvr>
                                      <p:to>
                                        <p:strVal val="visible"/>
                                      </p:to>
                                    </p:set>
                                    <p:animEffect transition="in" filter="fade">
                                      <p:cBhvr>
                                        <p:cTn id="32" dur="2000"/>
                                        <p:tgtEl>
                                          <p:spTgt spid="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9562"/>
            <a:ext cx="7467600" cy="1193271"/>
          </a:xfrm>
        </p:spPr>
        <p:txBody>
          <a:bodyPr/>
          <a:lstStyle/>
          <a:p>
            <a:pPr>
              <a:defRPr/>
            </a:pPr>
            <a:r>
              <a:rPr lang="en-US" sz="3200" dirty="0" smtClean="0"/>
              <a:t>A Couple of Correlation Cautions</a:t>
            </a:r>
            <a:endParaRPr lang="en-US" sz="3200" dirty="0"/>
          </a:p>
        </p:txBody>
      </p:sp>
      <p:sp>
        <p:nvSpPr>
          <p:cNvPr id="3" name="Content Placeholder 2"/>
          <p:cNvSpPr>
            <a:spLocks noGrp="1"/>
          </p:cNvSpPr>
          <p:nvPr>
            <p:ph idx="1"/>
          </p:nvPr>
        </p:nvSpPr>
        <p:spPr>
          <a:xfrm>
            <a:off x="838200" y="1587500"/>
            <a:ext cx="7010400" cy="3492500"/>
          </a:xfrm>
        </p:spPr>
        <p:txBody>
          <a:bodyPr/>
          <a:lstStyle/>
          <a:p>
            <a:pPr>
              <a:defRPr/>
            </a:pPr>
            <a:r>
              <a:rPr lang="en-US" dirty="0" smtClean="0"/>
              <a:t>Non-linear (curved ) relationships exist (and are actually quite common)</a:t>
            </a:r>
          </a:p>
          <a:p>
            <a:pPr>
              <a:defRPr/>
            </a:pPr>
            <a:r>
              <a:rPr lang="en-US" i="1" dirty="0" smtClean="0"/>
              <a:t>“Correlation does not imply causation”</a:t>
            </a:r>
          </a:p>
          <a:p>
            <a:pPr>
              <a:defRPr/>
            </a:pPr>
            <a:endParaRPr lang="en-US" dirty="0"/>
          </a:p>
        </p:txBody>
      </p:sp>
      <p:sp>
        <p:nvSpPr>
          <p:cNvPr id="4" name="Slide Number Placeholder 3"/>
          <p:cNvSpPr>
            <a:spLocks noGrp="1"/>
          </p:cNvSpPr>
          <p:nvPr>
            <p:ph type="sldNum" sz="quarter" idx="12"/>
          </p:nvPr>
        </p:nvSpPr>
        <p:spPr>
          <a:xfrm>
            <a:off x="6937377" y="5204354"/>
            <a:ext cx="1901825" cy="396876"/>
          </a:xfrm>
        </p:spPr>
        <p:txBody>
          <a:bodyPr/>
          <a:lstStyle/>
          <a:p>
            <a:pPr>
              <a:defRPr/>
            </a:pPr>
            <a:fld id="{3F035D89-8EE8-4411-9CBE-AA1D29B3B0B5}" type="slidenum">
              <a:rPr lang="en-US"/>
              <a:pPr>
                <a:defRPr/>
              </a:pPr>
              <a:t>25</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914400" y="317500"/>
            <a:ext cx="7620000" cy="1108604"/>
          </a:xfrm>
        </p:spPr>
        <p:txBody>
          <a:bodyPr/>
          <a:lstStyle/>
          <a:p>
            <a:pPr>
              <a:defRPr/>
            </a:pPr>
            <a:r>
              <a:rPr lang="en-US" sz="3200" dirty="0" smtClean="0"/>
              <a:t>Evidence for</a:t>
            </a:r>
            <a:br>
              <a:rPr lang="en-US" sz="3200" dirty="0" smtClean="0"/>
            </a:br>
            <a:r>
              <a:rPr lang="en-US" sz="3200" dirty="0" smtClean="0"/>
              <a:t>External Consequential Validity</a:t>
            </a:r>
            <a:endParaRPr lang="en-US" sz="3200" dirty="0"/>
          </a:p>
        </p:txBody>
      </p:sp>
      <p:sp>
        <p:nvSpPr>
          <p:cNvPr id="8" name="Content Placeholder 7"/>
          <p:cNvSpPr>
            <a:spLocks noGrp="1"/>
          </p:cNvSpPr>
          <p:nvPr>
            <p:ph idx="1"/>
          </p:nvPr>
        </p:nvSpPr>
        <p:spPr>
          <a:xfrm>
            <a:off x="838200" y="1587500"/>
            <a:ext cx="7315200" cy="3492500"/>
          </a:xfrm>
        </p:spPr>
        <p:txBody>
          <a:bodyPr/>
          <a:lstStyle/>
          <a:p>
            <a:pPr>
              <a:defRPr/>
            </a:pPr>
            <a:r>
              <a:rPr lang="en-US" dirty="0" smtClean="0"/>
              <a:t>“Correctness” of decisions based on test results in terms of consequences to the student</a:t>
            </a:r>
          </a:p>
          <a:p>
            <a:pPr>
              <a:defRPr/>
            </a:pPr>
            <a:r>
              <a:rPr lang="en-US" dirty="0" smtClean="0"/>
              <a:t>Established over multiple cases and time</a:t>
            </a:r>
          </a:p>
        </p:txBody>
      </p:sp>
      <p:sp>
        <p:nvSpPr>
          <p:cNvPr id="4" name="Slide Number Placeholder 3"/>
          <p:cNvSpPr>
            <a:spLocks noGrp="1"/>
          </p:cNvSpPr>
          <p:nvPr>
            <p:ph type="sldNum" sz="quarter" idx="12"/>
          </p:nvPr>
        </p:nvSpPr>
        <p:spPr>
          <a:xfrm>
            <a:off x="6937377" y="5204354"/>
            <a:ext cx="1901825" cy="396876"/>
          </a:xfrm>
        </p:spPr>
        <p:txBody>
          <a:bodyPr/>
          <a:lstStyle/>
          <a:p>
            <a:pPr>
              <a:defRPr/>
            </a:pPr>
            <a:fld id="{3F035D89-8EE8-4411-9CBE-AA1D29B3B0B5}" type="slidenum">
              <a:rPr lang="en-US"/>
              <a:pPr>
                <a:defRPr/>
              </a:pPr>
              <a:t>26</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20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20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7239000" cy="1016000"/>
          </a:xfrm>
        </p:spPr>
        <p:txBody>
          <a:bodyPr/>
          <a:lstStyle/>
          <a:p>
            <a:pPr>
              <a:defRPr/>
            </a:pPr>
            <a:r>
              <a:rPr lang="en-US" sz="3600" dirty="0" smtClean="0"/>
              <a:t>Internal 1st , then External</a:t>
            </a:r>
            <a:endParaRPr lang="en-US" sz="3600" dirty="0"/>
          </a:p>
        </p:txBody>
      </p:sp>
      <p:sp>
        <p:nvSpPr>
          <p:cNvPr id="3" name="Content Placeholder 2"/>
          <p:cNvSpPr>
            <a:spLocks noGrp="1"/>
          </p:cNvSpPr>
          <p:nvPr>
            <p:ph idx="1"/>
          </p:nvPr>
        </p:nvSpPr>
        <p:spPr>
          <a:xfrm>
            <a:off x="838200" y="1418167"/>
            <a:ext cx="7315200" cy="3894667"/>
          </a:xfrm>
        </p:spPr>
        <p:txBody>
          <a:bodyPr/>
          <a:lstStyle/>
          <a:p>
            <a:pPr>
              <a:defRPr/>
            </a:pPr>
            <a:r>
              <a:rPr lang="en-US" sz="3000" dirty="0" smtClean="0"/>
              <a:t>Focus first on Internal Validity</a:t>
            </a:r>
          </a:p>
          <a:p>
            <a:pPr lvl="1">
              <a:defRPr/>
            </a:pPr>
            <a:r>
              <a:rPr lang="en-US" sz="2400" dirty="0" smtClean="0"/>
              <a:t>(content, response, criterion)</a:t>
            </a:r>
          </a:p>
          <a:p>
            <a:pPr lvl="1">
              <a:defRPr/>
            </a:pPr>
            <a:r>
              <a:rPr lang="en-US" sz="2600" dirty="0" smtClean="0"/>
              <a:t>Define, use, document your processes</a:t>
            </a:r>
          </a:p>
          <a:p>
            <a:pPr>
              <a:defRPr/>
            </a:pPr>
            <a:r>
              <a:rPr lang="en-US" sz="3000" dirty="0" smtClean="0"/>
              <a:t>Focus next on External Validity</a:t>
            </a:r>
          </a:p>
          <a:p>
            <a:pPr lvl="1">
              <a:defRPr/>
            </a:pPr>
            <a:r>
              <a:rPr lang="en-US" sz="2400" dirty="0" smtClean="0"/>
              <a:t>(concurrent, predictive, consequential)</a:t>
            </a:r>
          </a:p>
          <a:p>
            <a:pPr lvl="1">
              <a:defRPr/>
            </a:pPr>
            <a:r>
              <a:rPr lang="en-US" sz="2600" dirty="0" smtClean="0"/>
              <a:t>Actual test scores from actual students</a:t>
            </a:r>
          </a:p>
          <a:p>
            <a:pPr lvl="1">
              <a:defRPr/>
            </a:pPr>
            <a:r>
              <a:rPr lang="en-US" sz="2600" dirty="0" smtClean="0"/>
              <a:t>Appropriate analysis and adjustments</a:t>
            </a:r>
          </a:p>
        </p:txBody>
      </p:sp>
      <p:sp>
        <p:nvSpPr>
          <p:cNvPr id="4" name="Slide Number Placeholder 3"/>
          <p:cNvSpPr>
            <a:spLocks noGrp="1"/>
          </p:cNvSpPr>
          <p:nvPr>
            <p:ph type="sldNum" sz="quarter" idx="12"/>
          </p:nvPr>
        </p:nvSpPr>
        <p:spPr>
          <a:xfrm>
            <a:off x="6937377" y="5204354"/>
            <a:ext cx="1901825" cy="396876"/>
          </a:xfrm>
        </p:spPr>
        <p:txBody>
          <a:bodyPr/>
          <a:lstStyle/>
          <a:p>
            <a:pPr>
              <a:defRPr/>
            </a:pPr>
            <a:fld id="{3F035D89-8EE8-4411-9CBE-AA1D29B3B0B5}" type="slidenum">
              <a:rPr lang="en-US"/>
              <a:pPr>
                <a:defRPr/>
              </a:pPr>
              <a:t>27</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childTnLst>
                          </p:cTn>
                        </p:par>
                        <p:par>
                          <p:cTn id="11" fill="hold">
                            <p:stCondLst>
                              <p:cond delay="2000"/>
                            </p:stCondLst>
                            <p:childTnLst>
                              <p:par>
                                <p:cTn id="12" presetID="10" presetClass="entr" presetSubtype="0" fill="hold" grpId="0" nodeType="after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2000"/>
                                        <p:tgtEl>
                                          <p:spTgt spid="3">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2000"/>
                                        <p:tgtEl>
                                          <p:spTgt spid="3">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par>
                          <p:cTn id="23" fill="hold">
                            <p:stCondLst>
                              <p:cond delay="2000"/>
                            </p:stCondLst>
                            <p:childTnLst>
                              <p:par>
                                <p:cTn id="24" presetID="10" presetClass="entr" presetSubtype="0" fill="hold" grpId="0" nodeType="after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20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1000"/>
            <a:ext cx="7467600" cy="1016000"/>
          </a:xfrm>
        </p:spPr>
        <p:txBody>
          <a:bodyPr/>
          <a:lstStyle/>
          <a:p>
            <a:pPr>
              <a:defRPr/>
            </a:pPr>
            <a:r>
              <a:rPr lang="en-US" sz="3200" dirty="0" smtClean="0"/>
              <a:t>Evidence for Content Validity</a:t>
            </a:r>
            <a:endParaRPr lang="en-US" sz="3200" dirty="0"/>
          </a:p>
        </p:txBody>
      </p:sp>
      <p:sp>
        <p:nvSpPr>
          <p:cNvPr id="3" name="Content Placeholder 2"/>
          <p:cNvSpPr>
            <a:spLocks noGrp="1"/>
          </p:cNvSpPr>
          <p:nvPr>
            <p:ph idx="1"/>
          </p:nvPr>
        </p:nvSpPr>
        <p:spPr>
          <a:xfrm>
            <a:off x="990600" y="1587500"/>
            <a:ext cx="7162800" cy="3471333"/>
          </a:xfrm>
        </p:spPr>
        <p:txBody>
          <a:bodyPr/>
          <a:lstStyle/>
          <a:p>
            <a:pPr>
              <a:defRPr/>
            </a:pPr>
            <a:r>
              <a:rPr lang="en-US" dirty="0" smtClean="0"/>
              <a:t>Appropriate standards</a:t>
            </a:r>
          </a:p>
          <a:p>
            <a:pPr>
              <a:defRPr/>
            </a:pPr>
            <a:r>
              <a:rPr lang="en-US" dirty="0" smtClean="0"/>
              <a:t>Two-way alignment</a:t>
            </a:r>
          </a:p>
          <a:p>
            <a:pPr>
              <a:defRPr/>
            </a:pPr>
            <a:r>
              <a:rPr lang="en-US" dirty="0" smtClean="0"/>
              <a:t>Appropriate item criteria</a:t>
            </a:r>
          </a:p>
          <a:p>
            <a:pPr>
              <a:defRPr/>
            </a:pPr>
            <a:r>
              <a:rPr lang="en-US" dirty="0" smtClean="0"/>
              <a:t>Appropriate test design criteria</a:t>
            </a:r>
          </a:p>
          <a:p>
            <a:pPr>
              <a:defRPr/>
            </a:pPr>
            <a:r>
              <a:rPr lang="en-US" dirty="0" smtClean="0"/>
              <a:t>Test blueprints and item documents</a:t>
            </a:r>
          </a:p>
        </p:txBody>
      </p:sp>
      <p:sp>
        <p:nvSpPr>
          <p:cNvPr id="4" name="Slide Number Placeholder 3"/>
          <p:cNvSpPr>
            <a:spLocks noGrp="1"/>
          </p:cNvSpPr>
          <p:nvPr>
            <p:ph type="sldNum" sz="quarter" idx="12"/>
          </p:nvPr>
        </p:nvSpPr>
        <p:spPr>
          <a:xfrm>
            <a:off x="6937377" y="5204354"/>
            <a:ext cx="1901825" cy="396876"/>
          </a:xfrm>
        </p:spPr>
        <p:txBody>
          <a:bodyPr/>
          <a:lstStyle/>
          <a:p>
            <a:pPr>
              <a:defRPr/>
            </a:pPr>
            <a:fld id="{3F035D89-8EE8-4411-9CBE-AA1D29B3B0B5}" type="slidenum">
              <a:rPr lang="en-US"/>
              <a:pPr>
                <a:defRPr/>
              </a:pPr>
              <a:t>28</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par>
                          <p:cTn id="18" fill="hold">
                            <p:stCondLst>
                              <p:cond delay="2000"/>
                            </p:stCondLst>
                            <p:childTnLst>
                              <p:par>
                                <p:cTn id="19" presetID="10" presetClass="entr" presetSubtype="0" fill="hold" grpId="0" nodeType="after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2000"/>
                                        <p:tgtEl>
                                          <p:spTgt spid="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1000"/>
            <a:ext cx="6705600" cy="1016000"/>
          </a:xfrm>
        </p:spPr>
        <p:txBody>
          <a:bodyPr/>
          <a:lstStyle/>
          <a:p>
            <a:pPr>
              <a:defRPr/>
            </a:pPr>
            <a:r>
              <a:rPr lang="en-US" sz="3600" dirty="0" smtClean="0"/>
              <a:t>More Evidence for Content Validity</a:t>
            </a:r>
            <a:endParaRPr lang="en-US" sz="3600" dirty="0"/>
          </a:p>
        </p:txBody>
      </p:sp>
      <p:sp>
        <p:nvSpPr>
          <p:cNvPr id="3" name="Content Placeholder 2"/>
          <p:cNvSpPr>
            <a:spLocks noGrp="1"/>
          </p:cNvSpPr>
          <p:nvPr>
            <p:ph idx="1"/>
          </p:nvPr>
        </p:nvSpPr>
        <p:spPr>
          <a:xfrm>
            <a:off x="838200" y="1524000"/>
            <a:ext cx="7315200" cy="3365500"/>
          </a:xfrm>
        </p:spPr>
        <p:txBody>
          <a:bodyPr/>
          <a:lstStyle/>
          <a:p>
            <a:pPr>
              <a:defRPr/>
            </a:pPr>
            <a:r>
              <a:rPr lang="en-US" sz="2800" dirty="0" smtClean="0"/>
              <a:t>Used a defined/documented process</a:t>
            </a:r>
          </a:p>
          <a:p>
            <a:pPr>
              <a:defRPr/>
            </a:pPr>
            <a:r>
              <a:rPr lang="en-US" sz="2800" dirty="0" smtClean="0"/>
              <a:t>Developed by people with content/assessment expertise</a:t>
            </a:r>
          </a:p>
          <a:p>
            <a:pPr>
              <a:defRPr/>
            </a:pPr>
            <a:r>
              <a:rPr lang="en-US" sz="2800" dirty="0" smtClean="0"/>
              <a:t>Review for bias and other criteria</a:t>
            </a:r>
          </a:p>
          <a:p>
            <a:pPr>
              <a:defRPr/>
            </a:pPr>
            <a:r>
              <a:rPr lang="en-US" sz="2800" dirty="0" smtClean="0"/>
              <a:t>Create rubrics, scoring guides, or answer keys as needed</a:t>
            </a:r>
            <a:endParaRPr lang="en-US" dirty="0" smtClean="0"/>
          </a:p>
          <a:p>
            <a:pPr>
              <a:defRPr/>
            </a:pPr>
            <a:endParaRPr lang="en-US" dirty="0" smtClean="0"/>
          </a:p>
          <a:p>
            <a:pPr>
              <a:defRPr/>
            </a:pPr>
            <a:endParaRPr lang="en-US" dirty="0"/>
          </a:p>
        </p:txBody>
      </p:sp>
      <p:sp>
        <p:nvSpPr>
          <p:cNvPr id="4" name="Slide Number Placeholder 3"/>
          <p:cNvSpPr>
            <a:spLocks noGrp="1"/>
          </p:cNvSpPr>
          <p:nvPr>
            <p:ph type="sldNum" sz="quarter" idx="12"/>
          </p:nvPr>
        </p:nvSpPr>
        <p:spPr>
          <a:xfrm>
            <a:off x="6937377" y="5204354"/>
            <a:ext cx="1901825" cy="396876"/>
          </a:xfrm>
        </p:spPr>
        <p:txBody>
          <a:bodyPr/>
          <a:lstStyle/>
          <a:p>
            <a:pPr>
              <a:defRPr/>
            </a:pPr>
            <a:fld id="{3F035D89-8EE8-4411-9CBE-AA1D29B3B0B5}" type="slidenum">
              <a:rPr lang="en-US"/>
              <a:pPr>
                <a:defRPr/>
              </a:pPr>
              <a:t>29</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0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20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84730"/>
            <a:ext cx="7239000" cy="748771"/>
          </a:xfrm>
        </p:spPr>
        <p:txBody>
          <a:bodyPr/>
          <a:lstStyle/>
          <a:p>
            <a:pPr>
              <a:defRPr/>
            </a:pPr>
            <a:r>
              <a:rPr lang="en-US" sz="4000" dirty="0" smtClean="0"/>
              <a:t>In this module</a:t>
            </a:r>
            <a:endParaRPr lang="en-US" sz="4000" dirty="0"/>
          </a:p>
        </p:txBody>
      </p:sp>
      <p:sp>
        <p:nvSpPr>
          <p:cNvPr id="3" name="Content Placeholder 2"/>
          <p:cNvSpPr>
            <a:spLocks noGrp="1"/>
          </p:cNvSpPr>
          <p:nvPr>
            <p:ph idx="1"/>
          </p:nvPr>
        </p:nvSpPr>
        <p:spPr>
          <a:xfrm>
            <a:off x="838200" y="1524000"/>
            <a:ext cx="7315200" cy="3175000"/>
          </a:xfrm>
        </p:spPr>
        <p:txBody>
          <a:bodyPr/>
          <a:lstStyle/>
          <a:p>
            <a:pPr>
              <a:defRPr/>
            </a:pPr>
            <a:r>
              <a:rPr lang="en-US" dirty="0" smtClean="0"/>
              <a:t>The concept of validity</a:t>
            </a:r>
          </a:p>
          <a:p>
            <a:pPr>
              <a:defRPr/>
            </a:pPr>
            <a:r>
              <a:rPr lang="en-US" dirty="0" smtClean="0"/>
              <a:t>Why validity is important</a:t>
            </a:r>
          </a:p>
          <a:p>
            <a:pPr>
              <a:defRPr/>
            </a:pPr>
            <a:r>
              <a:rPr lang="en-US" dirty="0" smtClean="0"/>
              <a:t>How to establish evidence for valid use of your test results</a:t>
            </a:r>
          </a:p>
        </p:txBody>
      </p:sp>
      <p:sp>
        <p:nvSpPr>
          <p:cNvPr id="4" name="Slide Number Placeholder 3"/>
          <p:cNvSpPr>
            <a:spLocks noGrp="1"/>
          </p:cNvSpPr>
          <p:nvPr>
            <p:ph type="sldNum" sz="quarter" idx="12"/>
          </p:nvPr>
        </p:nvSpPr>
        <p:spPr>
          <a:xfrm>
            <a:off x="6937377" y="5204354"/>
            <a:ext cx="1901825" cy="396876"/>
          </a:xfrm>
        </p:spPr>
        <p:txBody>
          <a:bodyPr/>
          <a:lstStyle/>
          <a:p>
            <a:pPr>
              <a:defRPr/>
            </a:pPr>
            <a:fld id="{3F035D89-8EE8-4411-9CBE-AA1D29B3B0B5}" type="slidenum">
              <a:rPr lang="en-US"/>
              <a:pPr>
                <a:defRPr/>
              </a:pPr>
              <a:t>3</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000"/>
                                        <p:tgtEl>
                                          <p:spTgt spid="3">
                                            <p:txEl>
                                              <p:pRg st="1" end="1"/>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1000"/>
            <a:ext cx="7467600" cy="1016000"/>
          </a:xfrm>
        </p:spPr>
        <p:txBody>
          <a:bodyPr/>
          <a:lstStyle/>
          <a:p>
            <a:pPr>
              <a:defRPr/>
            </a:pPr>
            <a:r>
              <a:rPr lang="en-US" sz="4000" dirty="0" smtClean="0"/>
              <a:t>Teacher-scored Items</a:t>
            </a:r>
            <a:endParaRPr lang="en-US" sz="4000" dirty="0"/>
          </a:p>
        </p:txBody>
      </p:sp>
      <p:sp>
        <p:nvSpPr>
          <p:cNvPr id="3" name="Content Placeholder 2"/>
          <p:cNvSpPr>
            <a:spLocks noGrp="1"/>
          </p:cNvSpPr>
          <p:nvPr>
            <p:ph idx="1"/>
          </p:nvPr>
        </p:nvSpPr>
        <p:spPr>
          <a:xfrm>
            <a:off x="838200" y="1524000"/>
            <a:ext cx="7239000" cy="3365500"/>
          </a:xfrm>
        </p:spPr>
        <p:txBody>
          <a:bodyPr/>
          <a:lstStyle/>
          <a:p>
            <a:pPr>
              <a:defRPr/>
            </a:pPr>
            <a:r>
              <a:rPr lang="en-US" dirty="0" smtClean="0"/>
              <a:t>Evidence of consistent scoring</a:t>
            </a:r>
          </a:p>
          <a:p>
            <a:pPr>
              <a:defRPr/>
            </a:pPr>
            <a:r>
              <a:rPr lang="en-US" dirty="0" smtClean="0"/>
              <a:t>Trained scorers</a:t>
            </a:r>
          </a:p>
          <a:p>
            <a:pPr lvl="1">
              <a:defRPr/>
            </a:pPr>
            <a:r>
              <a:rPr lang="en-US" sz="2400" dirty="0" smtClean="0"/>
              <a:t>(establish inter-rater reliability if possible)</a:t>
            </a:r>
          </a:p>
          <a:p>
            <a:pPr>
              <a:defRPr/>
            </a:pPr>
            <a:r>
              <a:rPr lang="en-US" dirty="0" smtClean="0"/>
              <a:t>Multiple scorer process </a:t>
            </a:r>
            <a:r>
              <a:rPr lang="en-US" sz="2800" dirty="0" smtClean="0"/>
              <a:t>(high stakes)</a:t>
            </a:r>
          </a:p>
        </p:txBody>
      </p:sp>
      <p:sp>
        <p:nvSpPr>
          <p:cNvPr id="4" name="Slide Number Placeholder 3"/>
          <p:cNvSpPr>
            <a:spLocks noGrp="1"/>
          </p:cNvSpPr>
          <p:nvPr>
            <p:ph type="sldNum" sz="quarter" idx="12"/>
          </p:nvPr>
        </p:nvSpPr>
        <p:spPr>
          <a:xfrm>
            <a:off x="6937377" y="5204354"/>
            <a:ext cx="1901825" cy="396876"/>
          </a:xfrm>
        </p:spPr>
        <p:txBody>
          <a:bodyPr/>
          <a:lstStyle/>
          <a:p>
            <a:pPr>
              <a:defRPr/>
            </a:pPr>
            <a:fld id="{3F035D89-8EE8-4411-9CBE-AA1D29B3B0B5}" type="slidenum">
              <a:rPr lang="en-US"/>
              <a:pPr>
                <a:defRPr/>
              </a:pPr>
              <a:t>30</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par>
                          <p:cTn id="13" fill="hold">
                            <p:stCondLst>
                              <p:cond delay="2000"/>
                            </p:stCondLst>
                            <p:childTnLst>
                              <p:par>
                                <p:cTn id="14" presetID="10" presetClass="entr" presetSubtype="0" fill="hold" grpId="0"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20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17500"/>
            <a:ext cx="7543800" cy="1079501"/>
          </a:xfrm>
        </p:spPr>
        <p:txBody>
          <a:bodyPr/>
          <a:lstStyle/>
          <a:p>
            <a:pPr>
              <a:defRPr/>
            </a:pPr>
            <a:r>
              <a:rPr lang="en-US" sz="3200" dirty="0" smtClean="0"/>
              <a:t>Evidence for Response Validity</a:t>
            </a:r>
            <a:endParaRPr lang="en-US" sz="3200" dirty="0"/>
          </a:p>
        </p:txBody>
      </p:sp>
      <p:sp>
        <p:nvSpPr>
          <p:cNvPr id="3" name="Content Placeholder 2"/>
          <p:cNvSpPr>
            <a:spLocks noGrp="1"/>
          </p:cNvSpPr>
          <p:nvPr>
            <p:ph idx="1"/>
          </p:nvPr>
        </p:nvSpPr>
        <p:spPr>
          <a:xfrm>
            <a:off x="838200" y="1587500"/>
            <a:ext cx="7315200" cy="3365500"/>
          </a:xfrm>
        </p:spPr>
        <p:txBody>
          <a:bodyPr/>
          <a:lstStyle/>
          <a:p>
            <a:pPr>
              <a:defRPr/>
            </a:pPr>
            <a:r>
              <a:rPr lang="en-US" dirty="0" smtClean="0"/>
              <a:t>Item/test performance</a:t>
            </a:r>
          </a:p>
          <a:p>
            <a:pPr lvl="1">
              <a:defRPr/>
            </a:pPr>
            <a:r>
              <a:rPr lang="en-US" sz="3200" dirty="0" smtClean="0"/>
              <a:t>Reliable</a:t>
            </a:r>
          </a:p>
          <a:p>
            <a:pPr lvl="1">
              <a:defRPr/>
            </a:pPr>
            <a:r>
              <a:rPr lang="en-US" sz="3200" dirty="0" smtClean="0"/>
              <a:t>Free from bias</a:t>
            </a:r>
          </a:p>
          <a:p>
            <a:pPr lvl="1">
              <a:defRPr/>
            </a:pPr>
            <a:r>
              <a:rPr lang="en-US" sz="3200" dirty="0" smtClean="0"/>
              <a:t>Appropriate responses consistent with other available information</a:t>
            </a:r>
          </a:p>
          <a:p>
            <a:pPr>
              <a:defRPr/>
            </a:pPr>
            <a:endParaRPr lang="en-US" dirty="0"/>
          </a:p>
        </p:txBody>
      </p:sp>
      <p:sp>
        <p:nvSpPr>
          <p:cNvPr id="4" name="Slide Number Placeholder 3"/>
          <p:cNvSpPr>
            <a:spLocks noGrp="1"/>
          </p:cNvSpPr>
          <p:nvPr>
            <p:ph type="sldNum" sz="quarter" idx="12"/>
          </p:nvPr>
        </p:nvSpPr>
        <p:spPr>
          <a:xfrm>
            <a:off x="6937377" y="5204354"/>
            <a:ext cx="1901825" cy="396876"/>
          </a:xfrm>
        </p:spPr>
        <p:txBody>
          <a:bodyPr/>
          <a:lstStyle/>
          <a:p>
            <a:pPr>
              <a:defRPr/>
            </a:pPr>
            <a:fld id="{3F035D89-8EE8-4411-9CBE-AA1D29B3B0B5}" type="slidenum">
              <a:rPr lang="en-US"/>
              <a:pPr>
                <a:defRPr/>
              </a:pPr>
              <a:t>31</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000"/>
                                        <p:tgtEl>
                                          <p:spTgt spid="3">
                                            <p:txEl>
                                              <p:pRg st="1" end="1"/>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02167"/>
            <a:ext cx="7162800" cy="1016000"/>
          </a:xfrm>
        </p:spPr>
        <p:txBody>
          <a:bodyPr/>
          <a:lstStyle/>
          <a:p>
            <a:pPr>
              <a:defRPr/>
            </a:pPr>
            <a:r>
              <a:rPr lang="en-US" sz="3200" dirty="0" smtClean="0"/>
              <a:t>A Common Assessment Development Rubric</a:t>
            </a:r>
            <a:endParaRPr lang="en-US" sz="3200" dirty="0"/>
          </a:p>
        </p:txBody>
      </p:sp>
      <p:sp>
        <p:nvSpPr>
          <p:cNvPr id="3" name="Content Placeholder 2"/>
          <p:cNvSpPr>
            <a:spLocks noGrp="1"/>
          </p:cNvSpPr>
          <p:nvPr>
            <p:ph idx="1"/>
          </p:nvPr>
        </p:nvSpPr>
        <p:spPr>
          <a:xfrm>
            <a:off x="914400" y="1524000"/>
            <a:ext cx="7315200" cy="3746500"/>
          </a:xfrm>
        </p:spPr>
        <p:txBody>
          <a:bodyPr/>
          <a:lstStyle/>
          <a:p>
            <a:pPr>
              <a:defRPr/>
            </a:pPr>
            <a:r>
              <a:rPr lang="en-US" sz="2800" dirty="0" smtClean="0">
                <a:effectLst>
                  <a:outerShdw blurRad="38100" dist="38100" dir="2700000" algn="tl">
                    <a:srgbClr val="000000">
                      <a:alpha val="43137"/>
                    </a:srgbClr>
                  </a:outerShdw>
                </a:effectLst>
              </a:rPr>
              <a:t>Follow a sound process for development, administration, scoring, reporting, etc.</a:t>
            </a:r>
          </a:p>
          <a:p>
            <a:pPr>
              <a:defRPr/>
            </a:pPr>
            <a:r>
              <a:rPr lang="en-US" sz="2800" dirty="0" smtClean="0">
                <a:effectLst>
                  <a:outerShdw blurRad="38100" dist="38100" dir="2700000" algn="tl">
                    <a:srgbClr val="000000">
                      <a:alpha val="43137"/>
                    </a:srgbClr>
                  </a:outerShdw>
                </a:effectLst>
              </a:rPr>
              <a:t>Implement with fidelity at each step</a:t>
            </a:r>
          </a:p>
          <a:p>
            <a:pPr>
              <a:defRPr/>
            </a:pPr>
            <a:r>
              <a:rPr lang="en-US" sz="2800" dirty="0" smtClean="0">
                <a:effectLst>
                  <a:outerShdw blurRad="38100" dist="38100" dir="2700000" algn="tl">
                    <a:srgbClr val="000000">
                      <a:alpha val="43137"/>
                    </a:srgbClr>
                  </a:outerShdw>
                </a:effectLst>
              </a:rPr>
              <a:t>Document as you go</a:t>
            </a:r>
          </a:p>
          <a:p>
            <a:pPr>
              <a:defRPr/>
            </a:pPr>
            <a:r>
              <a:rPr lang="en-US" sz="2800" dirty="0" smtClean="0"/>
              <a:t>Use the provided rubric to m</a:t>
            </a:r>
            <a:r>
              <a:rPr lang="en-US" sz="2800" dirty="0" smtClean="0">
                <a:effectLst>
                  <a:outerShdw blurRad="38100" dist="38100" dir="2700000" algn="tl">
                    <a:srgbClr val="000000">
                      <a:alpha val="43137"/>
                    </a:srgbClr>
                  </a:outerShdw>
                </a:effectLst>
              </a:rPr>
              <a:t>onitor &amp; evaluate along the way</a:t>
            </a:r>
          </a:p>
          <a:p>
            <a:pPr>
              <a:defRPr/>
            </a:pPr>
            <a:endParaRPr lang="en-US" dirty="0"/>
          </a:p>
        </p:txBody>
      </p:sp>
      <p:sp>
        <p:nvSpPr>
          <p:cNvPr id="4" name="Slide Number Placeholder 3"/>
          <p:cNvSpPr>
            <a:spLocks noGrp="1"/>
          </p:cNvSpPr>
          <p:nvPr>
            <p:ph type="sldNum" sz="quarter" idx="12"/>
          </p:nvPr>
        </p:nvSpPr>
        <p:spPr>
          <a:xfrm>
            <a:off x="6937377" y="5204354"/>
            <a:ext cx="1901825" cy="396876"/>
          </a:xfrm>
        </p:spPr>
        <p:txBody>
          <a:bodyPr/>
          <a:lstStyle/>
          <a:p>
            <a:pPr>
              <a:defRPr/>
            </a:pPr>
            <a:fld id="{3F035D89-8EE8-4411-9CBE-AA1D29B3B0B5}" type="slidenum">
              <a:rPr lang="en-US"/>
              <a:pPr>
                <a:defRPr/>
              </a:pPr>
              <a:t>32</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000"/>
                                        <p:tgtEl>
                                          <p:spTgt spid="3">
                                            <p:txEl>
                                              <p:pRg st="1" end="1"/>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54000"/>
            <a:ext cx="7391400" cy="1143000"/>
          </a:xfrm>
        </p:spPr>
        <p:txBody>
          <a:bodyPr/>
          <a:lstStyle/>
          <a:p>
            <a:pPr>
              <a:defRPr/>
            </a:pPr>
            <a:r>
              <a:rPr lang="en-US" sz="4000" dirty="0" smtClean="0"/>
              <a:t>Ready, Set, Go! (?)</a:t>
            </a:r>
            <a:endParaRPr lang="en-US" sz="4000" dirty="0"/>
          </a:p>
        </p:txBody>
      </p:sp>
      <p:sp>
        <p:nvSpPr>
          <p:cNvPr id="3" name="Content Placeholder 2"/>
          <p:cNvSpPr>
            <a:spLocks noGrp="1"/>
          </p:cNvSpPr>
          <p:nvPr>
            <p:ph idx="1"/>
          </p:nvPr>
        </p:nvSpPr>
        <p:spPr>
          <a:xfrm>
            <a:off x="838200" y="1587500"/>
            <a:ext cx="7239000" cy="3492500"/>
          </a:xfrm>
        </p:spPr>
        <p:txBody>
          <a:bodyPr/>
          <a:lstStyle/>
          <a:p>
            <a:pPr>
              <a:defRPr/>
            </a:pPr>
            <a:r>
              <a:rPr lang="en-US" dirty="0" smtClean="0"/>
              <a:t>Take steps to ensure the it is administered properly</a:t>
            </a:r>
          </a:p>
          <a:p>
            <a:pPr>
              <a:defRPr/>
            </a:pPr>
            <a:r>
              <a:rPr lang="en-US" dirty="0" smtClean="0"/>
              <a:t>Monitor and document this</a:t>
            </a:r>
          </a:p>
          <a:p>
            <a:pPr>
              <a:defRPr/>
            </a:pPr>
            <a:r>
              <a:rPr lang="en-US" dirty="0" smtClean="0"/>
              <a:t>Note any anomalies that may affect interpretation and for future use</a:t>
            </a:r>
          </a:p>
        </p:txBody>
      </p:sp>
      <p:sp>
        <p:nvSpPr>
          <p:cNvPr id="4" name="Slide Number Placeholder 3"/>
          <p:cNvSpPr>
            <a:spLocks noGrp="1"/>
          </p:cNvSpPr>
          <p:nvPr>
            <p:ph type="sldNum" sz="quarter" idx="12"/>
          </p:nvPr>
        </p:nvSpPr>
        <p:spPr>
          <a:xfrm>
            <a:off x="6937377" y="5204354"/>
            <a:ext cx="1901825" cy="396876"/>
          </a:xfrm>
        </p:spPr>
        <p:txBody>
          <a:bodyPr/>
          <a:lstStyle/>
          <a:p>
            <a:pPr>
              <a:defRPr/>
            </a:pPr>
            <a:fld id="{3F035D89-8EE8-4411-9CBE-AA1D29B3B0B5}" type="slidenum">
              <a:rPr lang="en-US"/>
              <a:pPr>
                <a:defRPr/>
              </a:pPr>
              <a:t>33</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17500"/>
            <a:ext cx="7315200" cy="1079500"/>
          </a:xfrm>
        </p:spPr>
        <p:txBody>
          <a:bodyPr/>
          <a:lstStyle/>
          <a:p>
            <a:pPr>
              <a:defRPr/>
            </a:pPr>
            <a:r>
              <a:rPr lang="en-US" sz="4000" dirty="0" smtClean="0"/>
              <a:t>Behind the Scenes</a:t>
            </a:r>
            <a:endParaRPr lang="en-US" sz="4000" dirty="0"/>
          </a:p>
        </p:txBody>
      </p:sp>
      <p:sp>
        <p:nvSpPr>
          <p:cNvPr id="3" name="Content Placeholder 2"/>
          <p:cNvSpPr>
            <a:spLocks noGrp="1"/>
          </p:cNvSpPr>
          <p:nvPr>
            <p:ph idx="1"/>
          </p:nvPr>
        </p:nvSpPr>
        <p:spPr>
          <a:xfrm>
            <a:off x="838200" y="1587500"/>
            <a:ext cx="7315200" cy="3492500"/>
          </a:xfrm>
        </p:spPr>
        <p:txBody>
          <a:bodyPr/>
          <a:lstStyle/>
          <a:p>
            <a:pPr>
              <a:defRPr/>
            </a:pPr>
            <a:r>
              <a:rPr lang="en-US" dirty="0" smtClean="0"/>
              <a:t>Ensure accurate scoring</a:t>
            </a:r>
          </a:p>
          <a:p>
            <a:pPr lvl="1">
              <a:defRPr/>
            </a:pPr>
            <a:r>
              <a:rPr lang="en-US" dirty="0" smtClean="0"/>
              <a:t>Follow procedures</a:t>
            </a:r>
          </a:p>
          <a:p>
            <a:pPr lvl="1">
              <a:defRPr/>
            </a:pPr>
            <a:r>
              <a:rPr lang="en-US" dirty="0" smtClean="0"/>
              <a:t>Check results</a:t>
            </a:r>
          </a:p>
          <a:p>
            <a:pPr>
              <a:defRPr/>
            </a:pPr>
            <a:r>
              <a:rPr lang="en-US" dirty="0" smtClean="0"/>
              <a:t>Use established reporting formats</a:t>
            </a:r>
          </a:p>
          <a:p>
            <a:pPr>
              <a:defRPr/>
            </a:pPr>
            <a:r>
              <a:rPr lang="en-US" dirty="0" smtClean="0"/>
              <a:t>Provide accurate results promptly</a:t>
            </a:r>
            <a:endParaRPr lang="en-US" dirty="0"/>
          </a:p>
        </p:txBody>
      </p:sp>
      <p:sp>
        <p:nvSpPr>
          <p:cNvPr id="4" name="Slide Number Placeholder 3"/>
          <p:cNvSpPr>
            <a:spLocks noGrp="1"/>
          </p:cNvSpPr>
          <p:nvPr>
            <p:ph type="sldNum" sz="quarter" idx="12"/>
          </p:nvPr>
        </p:nvSpPr>
        <p:spPr>
          <a:xfrm>
            <a:off x="6937377" y="5204354"/>
            <a:ext cx="1901825" cy="396876"/>
          </a:xfrm>
        </p:spPr>
        <p:txBody>
          <a:bodyPr/>
          <a:lstStyle/>
          <a:p>
            <a:pPr>
              <a:defRPr/>
            </a:pPr>
            <a:fld id="{3F035D89-8EE8-4411-9CBE-AA1D29B3B0B5}" type="slidenum">
              <a:rPr lang="en-US"/>
              <a:pPr>
                <a:defRPr/>
              </a:pPr>
              <a:t>34</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000"/>
                                        <p:tgtEl>
                                          <p:spTgt spid="3">
                                            <p:txEl>
                                              <p:pRg st="1" end="1"/>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2000"/>
                                        <p:tgtEl>
                                          <p:spTgt spid="3">
                                            <p:txEl>
                                              <p:pRg st="3" end="3"/>
                                            </p:txEl>
                                          </p:spTgt>
                                        </p:tgtEl>
                                      </p:cBhvr>
                                    </p:animEffect>
                                  </p:childTnLst>
                                </p:cTn>
                              </p:par>
                            </p:childTnLst>
                          </p:cTn>
                        </p:par>
                        <p:par>
                          <p:cTn id="21" fill="hold">
                            <p:stCondLst>
                              <p:cond delay="2000"/>
                            </p:stCondLst>
                            <p:childTnLst>
                              <p:par>
                                <p:cTn id="22" presetID="10" presetClass="entr" presetSubtype="0" fill="hold" grpId="0" nodeType="after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1000"/>
            <a:ext cx="7315200" cy="1016000"/>
          </a:xfrm>
        </p:spPr>
        <p:txBody>
          <a:bodyPr/>
          <a:lstStyle/>
          <a:p>
            <a:pPr>
              <a:defRPr/>
            </a:pPr>
            <a:r>
              <a:rPr lang="en-US" sz="4000" dirty="0" smtClean="0"/>
              <a:t>Making Meaning</a:t>
            </a:r>
            <a:endParaRPr lang="en-US" sz="4000" dirty="0"/>
          </a:p>
        </p:txBody>
      </p:sp>
      <p:sp>
        <p:nvSpPr>
          <p:cNvPr id="3" name="Content Placeholder 2"/>
          <p:cNvSpPr>
            <a:spLocks noGrp="1"/>
          </p:cNvSpPr>
          <p:nvPr>
            <p:ph idx="1"/>
          </p:nvPr>
        </p:nvSpPr>
        <p:spPr>
          <a:xfrm>
            <a:off x="838200" y="1587500"/>
            <a:ext cx="7391400" cy="3746500"/>
          </a:xfrm>
        </p:spPr>
        <p:txBody>
          <a:bodyPr/>
          <a:lstStyle/>
          <a:p>
            <a:pPr>
              <a:defRPr/>
            </a:pPr>
            <a:r>
              <a:rPr lang="en-US" sz="2800" dirty="0" smtClean="0"/>
              <a:t>Ensure that test results are reported:</a:t>
            </a:r>
          </a:p>
          <a:p>
            <a:pPr lvl="1">
              <a:defRPr/>
            </a:pPr>
            <a:r>
              <a:rPr lang="en-US" sz="2400" dirty="0" smtClean="0"/>
              <a:t>Using previously developed formats</a:t>
            </a:r>
          </a:p>
          <a:p>
            <a:pPr lvl="1">
              <a:defRPr/>
            </a:pPr>
            <a:r>
              <a:rPr lang="en-US" sz="2400" dirty="0" smtClean="0"/>
              <a:t>To the correct users</a:t>
            </a:r>
          </a:p>
          <a:p>
            <a:pPr lvl="1">
              <a:defRPr/>
            </a:pPr>
            <a:r>
              <a:rPr lang="en-US" sz="2400" dirty="0" smtClean="0"/>
              <a:t>In a timely fashion</a:t>
            </a:r>
          </a:p>
          <a:p>
            <a:pPr>
              <a:defRPr/>
            </a:pPr>
            <a:r>
              <a:rPr lang="en-US" sz="2800" dirty="0" smtClean="0"/>
              <a:t>Follow up on whether the users can/do make meaningful use of the results</a:t>
            </a:r>
          </a:p>
          <a:p>
            <a:pPr>
              <a:defRPr/>
            </a:pPr>
            <a:r>
              <a:rPr lang="en-US" sz="2800" dirty="0" smtClean="0"/>
              <a:t>A simple “gut level” check</a:t>
            </a:r>
          </a:p>
        </p:txBody>
      </p:sp>
      <p:sp>
        <p:nvSpPr>
          <p:cNvPr id="4" name="Slide Number Placeholder 3"/>
          <p:cNvSpPr>
            <a:spLocks noGrp="1"/>
          </p:cNvSpPr>
          <p:nvPr>
            <p:ph type="sldNum" sz="quarter" idx="12"/>
          </p:nvPr>
        </p:nvSpPr>
        <p:spPr>
          <a:xfrm>
            <a:off x="6937377" y="5204354"/>
            <a:ext cx="1901825" cy="396876"/>
          </a:xfrm>
        </p:spPr>
        <p:txBody>
          <a:bodyPr/>
          <a:lstStyle/>
          <a:p>
            <a:pPr>
              <a:defRPr/>
            </a:pPr>
            <a:fld id="{3F035D89-8EE8-4411-9CBE-AA1D29B3B0B5}" type="slidenum">
              <a:rPr lang="en-US"/>
              <a:pPr>
                <a:defRPr/>
              </a:pPr>
              <a:t>35</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000"/>
                                        <p:tgtEl>
                                          <p:spTgt spid="3">
                                            <p:txEl>
                                              <p:pRg st="1" end="1"/>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par>
                          <p:cTn id="16" fill="hold">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2000"/>
                                        <p:tgtEl>
                                          <p:spTgt spid="3">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2000"/>
                                        <p:tgtEl>
                                          <p:spTgt spid="3">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fade">
                                      <p:cBhvr>
                                        <p:cTn id="29"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2" y="203730"/>
            <a:ext cx="8004175" cy="1193271"/>
          </a:xfrm>
        </p:spPr>
        <p:txBody>
          <a:bodyPr/>
          <a:lstStyle/>
          <a:p>
            <a:pPr>
              <a:defRPr/>
            </a:pPr>
            <a:r>
              <a:rPr lang="en-US" sz="3600" dirty="0" smtClean="0">
                <a:solidFill>
                  <a:schemeClr val="tx1"/>
                </a:solidFill>
                <a:latin typeface="Arial" charset="0"/>
              </a:rPr>
              <a:t>Series Developers</a:t>
            </a:r>
            <a:endParaRPr lang="en-US" sz="3600" dirty="0" smtClean="0"/>
          </a:p>
        </p:txBody>
      </p:sp>
      <p:sp>
        <p:nvSpPr>
          <p:cNvPr id="3" name="Content Placeholder 2"/>
          <p:cNvSpPr>
            <a:spLocks noGrp="1"/>
          </p:cNvSpPr>
          <p:nvPr>
            <p:ph idx="1"/>
          </p:nvPr>
        </p:nvSpPr>
        <p:spPr>
          <a:xfrm>
            <a:off x="838200" y="1587500"/>
            <a:ext cx="7315200" cy="3640667"/>
          </a:xfrm>
        </p:spPr>
        <p:txBody>
          <a:bodyPr/>
          <a:lstStyle/>
          <a:p>
            <a:pPr>
              <a:defRPr/>
            </a:pPr>
            <a:r>
              <a:rPr lang="en-US" sz="2400" dirty="0" smtClean="0">
                <a:effectLst>
                  <a:outerShdw blurRad="50800" dist="38100" algn="tr" rotWithShape="0">
                    <a:prstClr val="black">
                      <a:alpha val="40000"/>
                    </a:prstClr>
                  </a:outerShdw>
                </a:effectLst>
              </a:rPr>
              <a:t>Kathy Dewsbury White, Ingham ISD</a:t>
            </a:r>
          </a:p>
          <a:p>
            <a:pPr>
              <a:defRPr/>
            </a:pPr>
            <a:r>
              <a:rPr lang="en-US" sz="2400" dirty="0" smtClean="0">
                <a:effectLst>
                  <a:outerShdw blurRad="50800" dist="38100" algn="tr" rotWithShape="0">
                    <a:prstClr val="black">
                      <a:alpha val="40000"/>
                    </a:prstClr>
                  </a:outerShdw>
                </a:effectLst>
              </a:rPr>
              <a:t>Bruce Fay, Wayne RESA</a:t>
            </a:r>
          </a:p>
          <a:p>
            <a:pPr>
              <a:defRPr/>
            </a:pPr>
            <a:r>
              <a:rPr lang="en-US" sz="2400" dirty="0" smtClean="0">
                <a:effectLst>
                  <a:outerShdw blurRad="50800" dist="38100" algn="tr" rotWithShape="0">
                    <a:prstClr val="black">
                      <a:alpha val="40000"/>
                    </a:prstClr>
                  </a:outerShdw>
                </a:effectLst>
              </a:rPr>
              <a:t>Jim Gullen, Oakland Schools</a:t>
            </a:r>
          </a:p>
          <a:p>
            <a:pPr>
              <a:defRPr/>
            </a:pPr>
            <a:r>
              <a:rPr lang="en-US" sz="2400" dirty="0" smtClean="0">
                <a:effectLst>
                  <a:outerShdw blurRad="50800" dist="38100" algn="tr" rotWithShape="0">
                    <a:prstClr val="black">
                      <a:alpha val="40000"/>
                    </a:prstClr>
                  </a:outerShdw>
                </a:effectLst>
              </a:rPr>
              <a:t>Julie McDaniel, Oakland Schools</a:t>
            </a:r>
          </a:p>
          <a:p>
            <a:pPr>
              <a:defRPr/>
            </a:pPr>
            <a:r>
              <a:rPr lang="en-US" sz="2400" dirty="0" smtClean="0">
                <a:effectLst>
                  <a:outerShdw blurRad="50800" dist="38100" algn="tr" rotWithShape="0">
                    <a:prstClr val="black">
                      <a:alpha val="40000"/>
                    </a:prstClr>
                  </a:outerShdw>
                </a:effectLst>
              </a:rPr>
              <a:t>Edward Roeber, MSU</a:t>
            </a:r>
          </a:p>
          <a:p>
            <a:pPr>
              <a:defRPr/>
            </a:pPr>
            <a:r>
              <a:rPr lang="en-US" sz="2400" dirty="0" smtClean="0">
                <a:effectLst>
                  <a:outerShdw blurRad="50800" dist="38100" algn="tr" rotWithShape="0">
                    <a:prstClr val="black">
                      <a:alpha val="40000"/>
                    </a:prstClr>
                  </a:outerShdw>
                </a:effectLst>
              </a:rPr>
              <a:t>Ellen Vorenkamp, Wayne RESA</a:t>
            </a:r>
          </a:p>
          <a:p>
            <a:pPr>
              <a:defRPr/>
            </a:pPr>
            <a:r>
              <a:rPr lang="en-US" sz="2400" dirty="0" smtClean="0">
                <a:effectLst>
                  <a:outerShdw blurRad="50800" dist="38100" algn="tr" rotWithShape="0">
                    <a:prstClr val="black">
                      <a:alpha val="40000"/>
                    </a:prstClr>
                  </a:outerShdw>
                </a:effectLst>
              </a:rPr>
              <a:t>Kim Young, Ionia County ISD/MDE</a:t>
            </a:r>
            <a:endParaRPr lang="en-US" sz="2400" dirty="0" smtClean="0"/>
          </a:p>
        </p:txBody>
      </p:sp>
      <p:sp>
        <p:nvSpPr>
          <p:cNvPr id="4" name="Slide Number Placeholder 3"/>
          <p:cNvSpPr>
            <a:spLocks noGrp="1"/>
          </p:cNvSpPr>
          <p:nvPr>
            <p:ph type="sldNum" sz="quarter" idx="12"/>
          </p:nvPr>
        </p:nvSpPr>
        <p:spPr/>
        <p:txBody>
          <a:bodyPr/>
          <a:lstStyle/>
          <a:p>
            <a:pPr>
              <a:defRPr/>
            </a:pPr>
            <a:fld id="{3F035D89-8EE8-4411-9CBE-AA1D29B3B0B5}" type="slidenum">
              <a:rPr lang="en-US"/>
              <a:pPr>
                <a:defRPr/>
              </a:pPr>
              <a:t>36</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000"/>
                                        <p:tgtEl>
                                          <p:spTgt spid="3">
                                            <p:txEl>
                                              <p:pRg st="1" end="1"/>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par>
                          <p:cTn id="16" fill="hold">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2000"/>
                                        <p:tgtEl>
                                          <p:spTgt spid="3">
                                            <p:txEl>
                                              <p:pRg st="3" end="3"/>
                                            </p:txEl>
                                          </p:spTgt>
                                        </p:tgtEl>
                                      </p:cBhvr>
                                    </p:animEffect>
                                  </p:childTnLst>
                                </p:cTn>
                              </p:par>
                            </p:childTnLst>
                          </p:cTn>
                        </p:par>
                        <p:par>
                          <p:cTn id="20" fill="hold">
                            <p:stCondLst>
                              <p:cond delay="8000"/>
                            </p:stCondLst>
                            <p:childTnLst>
                              <p:par>
                                <p:cTn id="21" presetID="10"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2000"/>
                                        <p:tgtEl>
                                          <p:spTgt spid="3">
                                            <p:txEl>
                                              <p:pRg st="4" end="4"/>
                                            </p:txEl>
                                          </p:spTgt>
                                        </p:tgtEl>
                                      </p:cBhvr>
                                    </p:animEffect>
                                  </p:childTnLst>
                                </p:cTn>
                              </p:par>
                            </p:childTnLst>
                          </p:cTn>
                        </p:par>
                        <p:par>
                          <p:cTn id="24" fill="hold">
                            <p:stCondLst>
                              <p:cond delay="10000"/>
                            </p:stCondLst>
                            <p:childTnLst>
                              <p:par>
                                <p:cTn id="25" presetID="10" presetClass="entr" presetSubtype="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par>
                          <p:cTn id="28" fill="hold">
                            <p:stCondLst>
                              <p:cond delay="12000"/>
                            </p:stCondLst>
                            <p:childTnLst>
                              <p:par>
                                <p:cTn id="29" presetID="10" presetClass="entr" presetSubtype="0"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2" y="508000"/>
            <a:ext cx="8004175" cy="889000"/>
          </a:xfrm>
        </p:spPr>
        <p:txBody>
          <a:bodyPr/>
          <a:lstStyle/>
          <a:p>
            <a:pPr>
              <a:defRPr/>
            </a:pPr>
            <a:r>
              <a:rPr lang="en-US" b="0" dirty="0" smtClean="0">
                <a:latin typeface="+mn-lt"/>
              </a:rPr>
              <a:t>Development Support for the Assessment Series</a:t>
            </a:r>
            <a:endParaRPr lang="en-US" b="0" dirty="0">
              <a:latin typeface="+mn-lt"/>
            </a:endParaRPr>
          </a:p>
        </p:txBody>
      </p:sp>
      <p:sp>
        <p:nvSpPr>
          <p:cNvPr id="3" name="Content Placeholder 2"/>
          <p:cNvSpPr>
            <a:spLocks noGrp="1"/>
          </p:cNvSpPr>
          <p:nvPr>
            <p:ph idx="1"/>
          </p:nvPr>
        </p:nvSpPr>
        <p:spPr>
          <a:xfrm>
            <a:off x="838200" y="1714500"/>
            <a:ext cx="7315200" cy="3429000"/>
          </a:xfrm>
        </p:spPr>
        <p:txBody>
          <a:bodyPr/>
          <a:lstStyle/>
          <a:p>
            <a:pPr>
              <a:buFont typeface="Wingdings" pitchFamily="2" charset="2"/>
              <a:buNone/>
              <a:defRPr/>
            </a:pPr>
            <a:r>
              <a:rPr lang="en-US" sz="2400" dirty="0" smtClean="0"/>
              <a:t>   The MAC Common Assessment Development Series is funded in part by the Michigan Association of Intermediate School Administrators in cooperation with</a:t>
            </a:r>
          </a:p>
          <a:p>
            <a:pPr lvl="1">
              <a:defRPr/>
            </a:pPr>
            <a:r>
              <a:rPr lang="en-US" sz="2000" dirty="0" smtClean="0"/>
              <a:t>Michigan Department of Education</a:t>
            </a:r>
          </a:p>
          <a:p>
            <a:pPr lvl="1">
              <a:defRPr/>
            </a:pPr>
            <a:r>
              <a:rPr lang="en-US" sz="2000" dirty="0" smtClean="0"/>
              <a:t>Ingham and Ionia ISDS, Oakland Schools and Wayne RESA</a:t>
            </a:r>
          </a:p>
          <a:p>
            <a:pPr lvl="1">
              <a:defRPr/>
            </a:pPr>
            <a:r>
              <a:rPr lang="en-US" sz="2000" dirty="0" smtClean="0"/>
              <a:t>Michigan State University</a:t>
            </a:r>
            <a:endParaRPr lang="en-US" sz="2000" dirty="0"/>
          </a:p>
        </p:txBody>
      </p:sp>
      <p:sp>
        <p:nvSpPr>
          <p:cNvPr id="4" name="Slide Number Placeholder 3"/>
          <p:cNvSpPr>
            <a:spLocks noGrp="1"/>
          </p:cNvSpPr>
          <p:nvPr>
            <p:ph type="sldNum" sz="quarter" idx="12"/>
          </p:nvPr>
        </p:nvSpPr>
        <p:spPr>
          <a:xfrm>
            <a:off x="6937377" y="5204354"/>
            <a:ext cx="1901825" cy="396876"/>
          </a:xfrm>
        </p:spPr>
        <p:txBody>
          <a:bodyPr/>
          <a:lstStyle/>
          <a:p>
            <a:pPr>
              <a:defRPr/>
            </a:pPr>
            <a:fld id="{3F035D89-8EE8-4411-9CBE-AA1D29B3B0B5}" type="slidenum">
              <a:rPr lang="en-US"/>
              <a:pPr>
                <a:defRPr/>
              </a:pPr>
              <a:t>37</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000"/>
                                        <p:tgtEl>
                                          <p:spTgt spid="3">
                                            <p:txEl>
                                              <p:pRg st="1" end="1"/>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par>
                          <p:cTn id="16" fill="hold">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44500"/>
            <a:ext cx="7696200" cy="1079500"/>
          </a:xfrm>
        </p:spPr>
        <p:txBody>
          <a:bodyPr/>
          <a:lstStyle/>
          <a:p>
            <a:pPr>
              <a:defRPr/>
            </a:pPr>
            <a:r>
              <a:rPr lang="en-US" sz="4000" dirty="0" smtClean="0"/>
              <a:t>The Concept of Validity</a:t>
            </a:r>
            <a:endParaRPr lang="en-US" sz="4000" dirty="0"/>
          </a:p>
        </p:txBody>
      </p:sp>
      <p:sp>
        <p:nvSpPr>
          <p:cNvPr id="3" name="Content Placeholder 2"/>
          <p:cNvSpPr>
            <a:spLocks noGrp="1"/>
          </p:cNvSpPr>
          <p:nvPr>
            <p:ph idx="1"/>
          </p:nvPr>
        </p:nvSpPr>
        <p:spPr>
          <a:xfrm>
            <a:off x="838200" y="1587500"/>
            <a:ext cx="7467600" cy="3725333"/>
          </a:xfrm>
        </p:spPr>
        <p:txBody>
          <a:bodyPr/>
          <a:lstStyle/>
          <a:p>
            <a:pPr>
              <a:defRPr/>
            </a:pPr>
            <a:r>
              <a:rPr lang="en-US" dirty="0" smtClean="0"/>
              <a:t>Historical view: </a:t>
            </a:r>
            <a:r>
              <a:rPr lang="en-US" sz="2800" dirty="0" smtClean="0"/>
              <a:t>The degree to which a test measures what it is intended to measure, a property of a test.</a:t>
            </a:r>
          </a:p>
          <a:p>
            <a:pPr>
              <a:buFont typeface="Wingdings" pitchFamily="2" charset="2"/>
              <a:buNone/>
              <a:defRPr/>
            </a:pPr>
            <a:r>
              <a:rPr lang="en-US" sz="1000" dirty="0" smtClean="0"/>
              <a:t>    </a:t>
            </a:r>
          </a:p>
          <a:p>
            <a:pPr>
              <a:defRPr/>
            </a:pPr>
            <a:r>
              <a:rPr lang="en-US" dirty="0" smtClean="0"/>
              <a:t>Current view: </a:t>
            </a:r>
            <a:r>
              <a:rPr lang="en-US" sz="2800" dirty="0" smtClean="0"/>
              <a:t>Evidence for the meaningful, appropriate, defensible use of results.</a:t>
            </a:r>
          </a:p>
          <a:p>
            <a:pPr>
              <a:defRPr/>
            </a:pPr>
            <a:endParaRPr lang="en-US" dirty="0"/>
          </a:p>
        </p:txBody>
      </p:sp>
      <p:sp>
        <p:nvSpPr>
          <p:cNvPr id="4" name="Slide Number Placeholder 3"/>
          <p:cNvSpPr>
            <a:spLocks noGrp="1"/>
          </p:cNvSpPr>
          <p:nvPr>
            <p:ph type="sldNum" sz="quarter" idx="12"/>
          </p:nvPr>
        </p:nvSpPr>
        <p:spPr>
          <a:xfrm>
            <a:off x="6937377" y="5204354"/>
            <a:ext cx="1901825" cy="396876"/>
          </a:xfrm>
        </p:spPr>
        <p:txBody>
          <a:bodyPr/>
          <a:lstStyle/>
          <a:p>
            <a:pPr>
              <a:defRPr/>
            </a:pPr>
            <a:fld id="{3F035D89-8EE8-4411-9CBE-AA1D29B3B0B5}" type="slidenum">
              <a:rPr lang="en-US"/>
              <a:pPr>
                <a:defRPr/>
              </a:pPr>
              <a:t>4</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44500"/>
            <a:ext cx="7391400" cy="952500"/>
          </a:xfrm>
        </p:spPr>
        <p:txBody>
          <a:bodyPr/>
          <a:lstStyle/>
          <a:p>
            <a:pPr>
              <a:defRPr/>
            </a:pPr>
            <a:r>
              <a:rPr lang="en-US" sz="4000" dirty="0" smtClean="0"/>
              <a:t>Validity &amp; Proposed Use</a:t>
            </a:r>
            <a:endParaRPr lang="en-US" sz="4000" dirty="0"/>
          </a:p>
        </p:txBody>
      </p:sp>
      <p:sp>
        <p:nvSpPr>
          <p:cNvPr id="3" name="Content Placeholder 2"/>
          <p:cNvSpPr>
            <a:spLocks noGrp="1"/>
          </p:cNvSpPr>
          <p:nvPr>
            <p:ph idx="1"/>
          </p:nvPr>
        </p:nvSpPr>
        <p:spPr>
          <a:xfrm>
            <a:off x="838200" y="2095500"/>
            <a:ext cx="7391400" cy="3111500"/>
          </a:xfrm>
        </p:spPr>
        <p:txBody>
          <a:bodyPr/>
          <a:lstStyle/>
          <a:p>
            <a:pPr>
              <a:defRPr/>
            </a:pPr>
            <a:r>
              <a:rPr lang="en-US" dirty="0" smtClean="0"/>
              <a:t>“</a:t>
            </a:r>
            <a:r>
              <a:rPr lang="en-US" i="1" dirty="0" smtClean="0"/>
              <a:t>Validity refers to the degree to which evidence and theory support the interpretations of test scores entailed by proposed uses of the tests</a:t>
            </a:r>
            <a:r>
              <a:rPr lang="en-US" dirty="0" smtClean="0"/>
              <a:t>.” </a:t>
            </a:r>
          </a:p>
          <a:p>
            <a:pPr>
              <a:buFont typeface="Wingdings" pitchFamily="2" charset="2"/>
              <a:buNone/>
              <a:defRPr/>
            </a:pPr>
            <a:r>
              <a:rPr lang="en-US" dirty="0" smtClean="0"/>
              <a:t>                     </a:t>
            </a:r>
            <a:r>
              <a:rPr lang="en-US" sz="2400" dirty="0" smtClean="0"/>
              <a:t>(AERA, APA, &amp; NCME, 1999, p. 9)</a:t>
            </a:r>
            <a:endParaRPr lang="en-US" dirty="0" smtClean="0"/>
          </a:p>
        </p:txBody>
      </p:sp>
      <p:sp>
        <p:nvSpPr>
          <p:cNvPr id="4" name="Slide Number Placeholder 3"/>
          <p:cNvSpPr>
            <a:spLocks noGrp="1"/>
          </p:cNvSpPr>
          <p:nvPr>
            <p:ph type="sldNum" sz="quarter" idx="12"/>
          </p:nvPr>
        </p:nvSpPr>
        <p:spPr>
          <a:xfrm>
            <a:off x="6937377" y="5204354"/>
            <a:ext cx="1901825" cy="396876"/>
          </a:xfrm>
        </p:spPr>
        <p:txBody>
          <a:bodyPr/>
          <a:lstStyle/>
          <a:p>
            <a:pPr>
              <a:defRPr/>
            </a:pPr>
            <a:fld id="{3F035D89-8EE8-4411-9CBE-AA1D29B3B0B5}" type="slidenum">
              <a:rPr lang="en-US"/>
              <a:pPr>
                <a:defRPr/>
              </a:pPr>
              <a:t>5</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44500"/>
            <a:ext cx="7315200" cy="952500"/>
          </a:xfrm>
        </p:spPr>
        <p:txBody>
          <a:bodyPr/>
          <a:lstStyle/>
          <a:p>
            <a:pPr>
              <a:defRPr/>
            </a:pPr>
            <a:r>
              <a:rPr lang="en-US" sz="4000" dirty="0" smtClean="0"/>
              <a:t>Validity as Evaluation</a:t>
            </a:r>
            <a:endParaRPr lang="en-US" sz="4000" dirty="0"/>
          </a:p>
        </p:txBody>
      </p:sp>
      <p:sp>
        <p:nvSpPr>
          <p:cNvPr id="3" name="Content Placeholder 2"/>
          <p:cNvSpPr>
            <a:spLocks noGrp="1"/>
          </p:cNvSpPr>
          <p:nvPr>
            <p:ph idx="1"/>
          </p:nvPr>
        </p:nvSpPr>
        <p:spPr>
          <a:xfrm>
            <a:off x="838200" y="1587500"/>
            <a:ext cx="7467600" cy="3640667"/>
          </a:xfrm>
        </p:spPr>
        <p:txBody>
          <a:bodyPr/>
          <a:lstStyle/>
          <a:p>
            <a:pPr>
              <a:defRPr/>
            </a:pPr>
            <a:r>
              <a:rPr lang="en-US" sz="2800" dirty="0" smtClean="0"/>
              <a:t>“</a:t>
            </a:r>
            <a:r>
              <a:rPr lang="en-US" sz="2800" i="1" dirty="0" smtClean="0"/>
              <a:t>Validity is an integrated evaluative judgment of the degree to which empirical evidence and theoretical rationales support the adequacy and appropriateness of inferences and actions based on test scores or other modes of assessment</a:t>
            </a:r>
            <a:r>
              <a:rPr lang="en-US" sz="2800" dirty="0" smtClean="0"/>
              <a:t>.”</a:t>
            </a:r>
          </a:p>
          <a:p>
            <a:pPr>
              <a:buFont typeface="Wingdings" pitchFamily="2" charset="2"/>
              <a:buNone/>
              <a:defRPr/>
            </a:pPr>
            <a:r>
              <a:rPr lang="en-US" dirty="0" smtClean="0"/>
              <a:t>                                  </a:t>
            </a:r>
            <a:r>
              <a:rPr lang="en-US" sz="2400" dirty="0" smtClean="0"/>
              <a:t>(</a:t>
            </a:r>
            <a:r>
              <a:rPr lang="en-US" sz="2400" dirty="0" err="1" smtClean="0"/>
              <a:t>Messick</a:t>
            </a:r>
            <a:r>
              <a:rPr lang="en-US" sz="2400" dirty="0" smtClean="0"/>
              <a:t>, 1989, p. 13)</a:t>
            </a:r>
            <a:endParaRPr lang="en-US" dirty="0"/>
          </a:p>
        </p:txBody>
      </p:sp>
      <p:sp>
        <p:nvSpPr>
          <p:cNvPr id="4" name="Slide Number Placeholder 3"/>
          <p:cNvSpPr>
            <a:spLocks noGrp="1"/>
          </p:cNvSpPr>
          <p:nvPr>
            <p:ph type="sldNum" sz="quarter" idx="12"/>
          </p:nvPr>
        </p:nvSpPr>
        <p:spPr>
          <a:xfrm>
            <a:off x="6937377" y="5204354"/>
            <a:ext cx="1901825" cy="396876"/>
          </a:xfrm>
        </p:spPr>
        <p:txBody>
          <a:bodyPr/>
          <a:lstStyle/>
          <a:p>
            <a:pPr>
              <a:defRPr/>
            </a:pPr>
            <a:fld id="{3F035D89-8EE8-4411-9CBE-AA1D29B3B0B5}" type="slidenum">
              <a:rPr lang="en-US"/>
              <a:pPr>
                <a:defRPr/>
              </a:pPr>
              <a:t>6</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44500"/>
            <a:ext cx="7391400" cy="952500"/>
          </a:xfrm>
        </p:spPr>
        <p:txBody>
          <a:bodyPr/>
          <a:lstStyle/>
          <a:p>
            <a:pPr>
              <a:defRPr/>
            </a:pPr>
            <a:r>
              <a:rPr lang="en-US" sz="4000" dirty="0" smtClean="0"/>
              <a:t>Meaning in Context</a:t>
            </a:r>
            <a:endParaRPr lang="en-US" sz="4000" dirty="0"/>
          </a:p>
        </p:txBody>
      </p:sp>
      <p:sp>
        <p:nvSpPr>
          <p:cNvPr id="3" name="Content Placeholder 2"/>
          <p:cNvSpPr>
            <a:spLocks noGrp="1"/>
          </p:cNvSpPr>
          <p:nvPr>
            <p:ph idx="1"/>
          </p:nvPr>
        </p:nvSpPr>
        <p:spPr>
          <a:xfrm>
            <a:off x="838200" y="1587500"/>
            <a:ext cx="7315200" cy="3175000"/>
          </a:xfrm>
        </p:spPr>
        <p:txBody>
          <a:bodyPr/>
          <a:lstStyle/>
          <a:p>
            <a:pPr>
              <a:defRPr/>
            </a:pPr>
            <a:r>
              <a:rPr lang="en-US" dirty="0" smtClean="0"/>
              <a:t>Validity is contextual</a:t>
            </a:r>
          </a:p>
          <a:p>
            <a:pPr>
              <a:defRPr/>
            </a:pPr>
            <a:r>
              <a:rPr lang="en-US" dirty="0" smtClean="0"/>
              <a:t>Validity is about the justifiable use of test results to make decisions</a:t>
            </a:r>
          </a:p>
          <a:p>
            <a:pPr>
              <a:defRPr/>
            </a:pPr>
            <a:r>
              <a:rPr lang="en-US" dirty="0" smtClean="0"/>
              <a:t>Validity may range from weak to strong</a:t>
            </a:r>
          </a:p>
        </p:txBody>
      </p:sp>
      <p:sp>
        <p:nvSpPr>
          <p:cNvPr id="4" name="Slide Number Placeholder 3"/>
          <p:cNvSpPr>
            <a:spLocks noGrp="1"/>
          </p:cNvSpPr>
          <p:nvPr>
            <p:ph type="sldNum" sz="quarter" idx="12"/>
          </p:nvPr>
        </p:nvSpPr>
        <p:spPr>
          <a:xfrm>
            <a:off x="6937377" y="5204354"/>
            <a:ext cx="1901825" cy="396876"/>
          </a:xfrm>
        </p:spPr>
        <p:txBody>
          <a:bodyPr/>
          <a:lstStyle/>
          <a:p>
            <a:pPr>
              <a:defRPr/>
            </a:pPr>
            <a:fld id="{3F035D89-8EE8-4411-9CBE-AA1D29B3B0B5}" type="slidenum">
              <a:rPr lang="en-US"/>
              <a:pPr>
                <a:defRPr/>
              </a:pPr>
              <a:t>7</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1000"/>
            <a:ext cx="7391400" cy="1016000"/>
          </a:xfrm>
        </p:spPr>
        <p:txBody>
          <a:bodyPr/>
          <a:lstStyle/>
          <a:p>
            <a:pPr>
              <a:defRPr/>
            </a:pPr>
            <a:r>
              <a:rPr lang="en-US" sz="3600" dirty="0" smtClean="0"/>
              <a:t>Prerequisites to Validity – Clear Purpose</a:t>
            </a:r>
            <a:endParaRPr lang="en-US" sz="3600" dirty="0"/>
          </a:p>
        </p:txBody>
      </p:sp>
      <p:sp>
        <p:nvSpPr>
          <p:cNvPr id="3" name="Content Placeholder 2"/>
          <p:cNvSpPr>
            <a:spLocks noGrp="1"/>
          </p:cNvSpPr>
          <p:nvPr>
            <p:ph idx="1"/>
          </p:nvPr>
        </p:nvSpPr>
        <p:spPr>
          <a:xfrm>
            <a:off x="838200" y="1756833"/>
            <a:ext cx="7239000" cy="3323167"/>
          </a:xfrm>
        </p:spPr>
        <p:txBody>
          <a:bodyPr/>
          <a:lstStyle/>
          <a:p>
            <a:pPr>
              <a:defRPr/>
            </a:pPr>
            <a:r>
              <a:rPr lang="en-US" dirty="0" smtClean="0"/>
              <a:t>The intended purpose for which a test is developed</a:t>
            </a:r>
          </a:p>
          <a:p>
            <a:pPr>
              <a:defRPr/>
            </a:pPr>
            <a:r>
              <a:rPr lang="en-US" dirty="0" smtClean="0"/>
              <a:t>How the results are to be used</a:t>
            </a:r>
          </a:p>
        </p:txBody>
      </p:sp>
      <p:sp>
        <p:nvSpPr>
          <p:cNvPr id="4" name="Slide Number Placeholder 3"/>
          <p:cNvSpPr>
            <a:spLocks noGrp="1"/>
          </p:cNvSpPr>
          <p:nvPr>
            <p:ph type="sldNum" sz="quarter" idx="12"/>
          </p:nvPr>
        </p:nvSpPr>
        <p:spPr>
          <a:xfrm>
            <a:off x="6937377" y="5204354"/>
            <a:ext cx="1901825" cy="396876"/>
          </a:xfrm>
        </p:spPr>
        <p:txBody>
          <a:bodyPr/>
          <a:lstStyle/>
          <a:p>
            <a:pPr>
              <a:defRPr/>
            </a:pPr>
            <a:fld id="{3F035D89-8EE8-4411-9CBE-AA1D29B3B0B5}" type="slidenum">
              <a:rPr lang="en-US"/>
              <a:pPr>
                <a:defRPr/>
              </a:pPr>
              <a:t>8</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1000"/>
            <a:ext cx="7543800" cy="952500"/>
          </a:xfrm>
        </p:spPr>
        <p:txBody>
          <a:bodyPr/>
          <a:lstStyle/>
          <a:p>
            <a:pPr>
              <a:defRPr/>
            </a:pPr>
            <a:r>
              <a:rPr lang="en-US" sz="3600" dirty="0" smtClean="0"/>
              <a:t>Prerequisites to Validity</a:t>
            </a:r>
            <a:r>
              <a:rPr lang="en-US" sz="4000" dirty="0" smtClean="0"/>
              <a:t> –</a:t>
            </a:r>
            <a:r>
              <a:rPr lang="en-US" sz="3600" dirty="0" smtClean="0"/>
              <a:t>Reliability</a:t>
            </a:r>
            <a:endParaRPr lang="en-US" sz="4000" dirty="0"/>
          </a:p>
        </p:txBody>
      </p:sp>
      <p:sp>
        <p:nvSpPr>
          <p:cNvPr id="3" name="Content Placeholder 2"/>
          <p:cNvSpPr>
            <a:spLocks noGrp="1"/>
          </p:cNvSpPr>
          <p:nvPr>
            <p:ph idx="1"/>
          </p:nvPr>
        </p:nvSpPr>
        <p:spPr>
          <a:xfrm>
            <a:off x="838200" y="1756833"/>
            <a:ext cx="7315200" cy="3386667"/>
          </a:xfrm>
        </p:spPr>
        <p:txBody>
          <a:bodyPr/>
          <a:lstStyle/>
          <a:p>
            <a:pPr>
              <a:defRPr/>
            </a:pPr>
            <a:r>
              <a:rPr lang="en-US" sz="2800" dirty="0" smtClean="0"/>
              <a:t>Consistency  / repeatability</a:t>
            </a:r>
          </a:p>
          <a:p>
            <a:pPr>
              <a:defRPr/>
            </a:pPr>
            <a:r>
              <a:rPr lang="en-US" sz="2800" dirty="0" smtClean="0"/>
              <a:t>The test actually measures something</a:t>
            </a:r>
          </a:p>
          <a:p>
            <a:pPr>
              <a:defRPr/>
            </a:pPr>
            <a:r>
              <a:rPr lang="en-US" sz="2800" dirty="0" smtClean="0"/>
              <a:t>A property of the test, statistical in nature</a:t>
            </a:r>
          </a:p>
          <a:p>
            <a:pPr>
              <a:defRPr/>
            </a:pPr>
            <a:r>
              <a:rPr lang="en-US" sz="2800" dirty="0" smtClean="0"/>
              <a:t>All measurements have “error”</a:t>
            </a:r>
          </a:p>
          <a:p>
            <a:pPr>
              <a:defRPr/>
            </a:pPr>
            <a:r>
              <a:rPr lang="en-US" sz="2800" dirty="0" smtClean="0"/>
              <a:t>Test scores are an estimate of what a student knows and is able to do.</a:t>
            </a:r>
          </a:p>
          <a:p>
            <a:pPr>
              <a:defRPr/>
            </a:pPr>
            <a:endParaRPr lang="en-US" dirty="0" smtClean="0"/>
          </a:p>
          <a:p>
            <a:pPr>
              <a:defRPr/>
            </a:pPr>
            <a:endParaRPr lang="en-US" dirty="0"/>
          </a:p>
        </p:txBody>
      </p:sp>
      <p:sp>
        <p:nvSpPr>
          <p:cNvPr id="4" name="Slide Number Placeholder 3"/>
          <p:cNvSpPr>
            <a:spLocks noGrp="1"/>
          </p:cNvSpPr>
          <p:nvPr>
            <p:ph type="sldNum" sz="quarter" idx="12"/>
          </p:nvPr>
        </p:nvSpPr>
        <p:spPr>
          <a:xfrm>
            <a:off x="6937377" y="5204354"/>
            <a:ext cx="1901825" cy="396876"/>
          </a:xfrm>
        </p:spPr>
        <p:txBody>
          <a:bodyPr/>
          <a:lstStyle/>
          <a:p>
            <a:pPr>
              <a:defRPr/>
            </a:pPr>
            <a:fld id="{3F035D89-8EE8-4411-9CBE-AA1D29B3B0B5}" type="slidenum">
              <a:rPr lang="en-US"/>
              <a:pPr>
                <a:defRPr/>
              </a:pPr>
              <a:t>9</a:t>
            </a:fld>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ags/tag1.xml><?xml version="1.0" encoding="utf-8"?>
<p:tagLst xmlns:a="http://schemas.openxmlformats.org/drawingml/2006/main" xmlns:r="http://schemas.openxmlformats.org/officeDocument/2006/relationships" xmlns:p="http://schemas.openxmlformats.org/presentationml/2006/main">
  <p:tag name="SERIOUSMAGIC_BLACKSTONE_UUID" val="515fe073-0e19-4358-994b-b83664f619d0"/>
</p:tagLst>
</file>

<file path=ppt/theme/theme1.xml><?xml version="1.0" encoding="utf-8"?>
<a:theme xmlns:a="http://schemas.openxmlformats.org/drawingml/2006/main" name="Glass Layers">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Glass Layers">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Glass Layers 1">
        <a:dk1>
          <a:srgbClr val="FF9900"/>
        </a:dk1>
        <a:lt1>
          <a:srgbClr val="FFFFFF"/>
        </a:lt1>
        <a:dk2>
          <a:srgbClr val="FFCC66"/>
        </a:dk2>
        <a:lt2>
          <a:srgbClr val="CC6600"/>
        </a:lt2>
        <a:accent1>
          <a:srgbClr val="F05000"/>
        </a:accent1>
        <a:accent2>
          <a:srgbClr val="B28300"/>
        </a:accent2>
        <a:accent3>
          <a:srgbClr val="FFE2B8"/>
        </a:accent3>
        <a:accent4>
          <a:srgbClr val="DADADA"/>
        </a:accent4>
        <a:accent5>
          <a:srgbClr val="F6B3AA"/>
        </a:accent5>
        <a:accent6>
          <a:srgbClr val="A17600"/>
        </a:accent6>
        <a:hlink>
          <a:srgbClr val="99CC00"/>
        </a:hlink>
        <a:folHlink>
          <a:srgbClr val="008000"/>
        </a:folHlink>
      </a:clrScheme>
      <a:clrMap bg1="dk2" tx1="lt1" bg2="dk1" tx2="lt2" accent1="accent1" accent2="accent2" accent3="accent3" accent4="accent4" accent5="accent5" accent6="accent6" hlink="hlink" folHlink="folHlink"/>
    </a:extraClrScheme>
    <a:extraClrScheme>
      <a:clrScheme name="Glass Layers 2">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00"/>
        </a:hlink>
        <a:folHlink>
          <a:srgbClr val="FFFF99"/>
        </a:folHlink>
      </a:clrScheme>
      <a:clrMap bg1="dk2" tx1="lt1" bg2="dk1" tx2="lt2" accent1="accent1" accent2="accent2" accent3="accent3" accent4="accent4" accent5="accent5" accent6="accent6" hlink="hlink" folHlink="folHlink"/>
    </a:extraClrScheme>
    <a:extraClrScheme>
      <a:clrScheme name="Glass Layers 3">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DDFFBB"/>
        </a:folHlink>
      </a:clrScheme>
      <a:clrMap bg1="dk2" tx1="lt1" bg2="dk1" tx2="lt2" accent1="accent1" accent2="accent2" accent3="accent3" accent4="accent4" accent5="accent5" accent6="accent6" hlink="hlink" folHlink="folHlink"/>
    </a:extraClrScheme>
    <a:extraClrScheme>
      <a:clrScheme name="Glass Layers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clrMap bg1="dk2" tx1="lt1" bg2="dk1" tx2="lt2" accent1="accent1" accent2="accent2" accent3="accent3" accent4="accent4" accent5="accent5" accent6="accent6" hlink="hlink" folHlink="folHlink"/>
    </a:extraClrScheme>
    <a:extraClrScheme>
      <a:clrScheme name="Glass Layers 5">
        <a:dk1>
          <a:srgbClr val="000000"/>
        </a:dk1>
        <a:lt1>
          <a:srgbClr val="CCECFF"/>
        </a:lt1>
        <a:dk2>
          <a:srgbClr val="000000"/>
        </a:dk2>
        <a:lt2>
          <a:srgbClr val="D6EDEE"/>
        </a:lt2>
        <a:accent1>
          <a:srgbClr val="E8F0F4"/>
        </a:accent1>
        <a:accent2>
          <a:srgbClr val="8EAAFA"/>
        </a:accent2>
        <a:accent3>
          <a:srgbClr val="E2F4FF"/>
        </a:accent3>
        <a:accent4>
          <a:srgbClr val="000000"/>
        </a:accent4>
        <a:accent5>
          <a:srgbClr val="F2F6F8"/>
        </a:accent5>
        <a:accent6>
          <a:srgbClr val="809AE3"/>
        </a:accent6>
        <a:hlink>
          <a:srgbClr val="0066FF"/>
        </a:hlink>
        <a:folHlink>
          <a:srgbClr val="9947FD"/>
        </a:folHlink>
      </a:clrScheme>
      <a:clrMap bg1="lt1" tx1="dk1" bg2="lt2" tx2="dk2" accent1="accent1" accent2="accent2" accent3="accent3" accent4="accent4" accent5="accent5" accent6="accent6" hlink="hlink" folHlink="folHlink"/>
    </a:extraClrScheme>
    <a:extraClrScheme>
      <a:clrScheme name="Glass Layers 6">
        <a:dk1>
          <a:srgbClr val="48486A"/>
        </a:dk1>
        <a:lt1>
          <a:srgbClr val="FFFFFF"/>
        </a:lt1>
        <a:dk2>
          <a:srgbClr val="000099"/>
        </a:dk2>
        <a:lt2>
          <a:srgbClr val="F8F8F8"/>
        </a:lt2>
        <a:accent1>
          <a:srgbClr val="6699FF"/>
        </a:accent1>
        <a:accent2>
          <a:srgbClr val="0000FF"/>
        </a:accent2>
        <a:accent3>
          <a:srgbClr val="AAAACA"/>
        </a:accent3>
        <a:accent4>
          <a:srgbClr val="DADADA"/>
        </a:accent4>
        <a:accent5>
          <a:srgbClr val="B8CAFF"/>
        </a:accent5>
        <a:accent6>
          <a:srgbClr val="0000E7"/>
        </a:accent6>
        <a:hlink>
          <a:srgbClr val="3DCCFF"/>
        </a:hlink>
        <a:folHlink>
          <a:srgbClr val="CCECFF"/>
        </a:folHlink>
      </a:clrScheme>
      <a:clrMap bg1="dk2" tx1="lt1" bg2="dk1" tx2="lt2" accent1="accent1" accent2="accent2" accent3="accent3" accent4="accent4" accent5="accent5" accent6="accent6" hlink="hlink" folHlink="folHlink"/>
    </a:extraClrScheme>
    <a:extraClrScheme>
      <a:clrScheme name="Glass Layers 7">
        <a:dk1>
          <a:srgbClr val="573F8B"/>
        </a:dk1>
        <a:lt1>
          <a:srgbClr val="FFFFFF"/>
        </a:lt1>
        <a:dk2>
          <a:srgbClr val="666699"/>
        </a:dk2>
        <a:lt2>
          <a:srgbClr val="D9D9FF"/>
        </a:lt2>
        <a:accent1>
          <a:srgbClr val="CC99FF"/>
        </a:accent1>
        <a:accent2>
          <a:srgbClr val="9933FF"/>
        </a:accent2>
        <a:accent3>
          <a:srgbClr val="B8B8CA"/>
        </a:accent3>
        <a:accent4>
          <a:srgbClr val="DADADA"/>
        </a:accent4>
        <a:accent5>
          <a:srgbClr val="E2CAFF"/>
        </a:accent5>
        <a:accent6>
          <a:srgbClr val="8A2DE7"/>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Glass Layers 8">
        <a:dk1>
          <a:srgbClr val="000000"/>
        </a:dk1>
        <a:lt1>
          <a:srgbClr val="EAEAEA"/>
        </a:lt1>
        <a:dk2>
          <a:srgbClr val="000000"/>
        </a:dk2>
        <a:lt2>
          <a:srgbClr val="C1C2CB"/>
        </a:lt2>
        <a:accent1>
          <a:srgbClr val="F1F1F7"/>
        </a:accent1>
        <a:accent2>
          <a:srgbClr val="8C8CB4"/>
        </a:accent2>
        <a:accent3>
          <a:srgbClr val="F3F3F3"/>
        </a:accent3>
        <a:accent4>
          <a:srgbClr val="000000"/>
        </a:accent4>
        <a:accent5>
          <a:srgbClr val="F7F7FA"/>
        </a:accent5>
        <a:accent6>
          <a:srgbClr val="7E7EA3"/>
        </a:accent6>
        <a:hlink>
          <a:srgbClr val="A3FFFF"/>
        </a:hlink>
        <a:folHlink>
          <a:srgbClr val="9E99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Glass Layers</Template>
  <TotalTime>7410</TotalTime>
  <Words>6962</Words>
  <Application>Microsoft Office PowerPoint</Application>
  <PresentationFormat>On-screen Show (16:10)</PresentationFormat>
  <Paragraphs>480</Paragraphs>
  <Slides>37</Slides>
  <Notes>37</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Glass Layers</vt:lpstr>
      <vt:lpstr>Michigan Assessment Consortium   Common Assessment Development Series   Module 19    Establishing Validity</vt:lpstr>
      <vt:lpstr>Slide 2</vt:lpstr>
      <vt:lpstr>In this module</vt:lpstr>
      <vt:lpstr>The Concept of Validity</vt:lpstr>
      <vt:lpstr>Validity &amp; Proposed Use</vt:lpstr>
      <vt:lpstr>Validity as Evaluation</vt:lpstr>
      <vt:lpstr>Meaning in Context</vt:lpstr>
      <vt:lpstr>Prerequisites to Validity – Clear Purpose</vt:lpstr>
      <vt:lpstr>Prerequisites to Validity –Reliability</vt:lpstr>
      <vt:lpstr>Prerequisites to Validity – Fairness / Lack of Bias</vt:lpstr>
      <vt:lpstr>Prerequisite to Validity – Appropriateness</vt:lpstr>
      <vt:lpstr>Validity Example</vt:lpstr>
      <vt:lpstr>Purpose is  the Key                     Clarity is Essential</vt:lpstr>
      <vt:lpstr>Possible Purposes / Uses</vt:lpstr>
      <vt:lpstr>Possible Purposes / Uses</vt:lpstr>
      <vt:lpstr>Possible Purposes / Uses</vt:lpstr>
      <vt:lpstr>Establishing Valid Uses of Test Results</vt:lpstr>
      <vt:lpstr>Types / Sources of Evidence for Validity</vt:lpstr>
      <vt:lpstr>Weak or Impractical Sources of Internal Validity</vt:lpstr>
      <vt:lpstr>Necessary &amp; Practical Sources of Internal Validity</vt:lpstr>
      <vt:lpstr>Evidence for External Criterion Validity</vt:lpstr>
      <vt:lpstr>Predicament of Prediction</vt:lpstr>
      <vt:lpstr>A Possible Fix for the Prediction Predicament</vt:lpstr>
      <vt:lpstr>Correlation – A technical sidebar</vt:lpstr>
      <vt:lpstr>A Couple of Correlation Cautions</vt:lpstr>
      <vt:lpstr>Evidence for External Consequential Validity</vt:lpstr>
      <vt:lpstr>Internal 1st , then External</vt:lpstr>
      <vt:lpstr>Evidence for Content Validity</vt:lpstr>
      <vt:lpstr>More Evidence for Content Validity</vt:lpstr>
      <vt:lpstr>Teacher-scored Items</vt:lpstr>
      <vt:lpstr>Evidence for Response Validity</vt:lpstr>
      <vt:lpstr>A Common Assessment Development Rubric</vt:lpstr>
      <vt:lpstr>Ready, Set, Go! (?)</vt:lpstr>
      <vt:lpstr>Behind the Scenes</vt:lpstr>
      <vt:lpstr>Making Meaning</vt:lpstr>
      <vt:lpstr>Series Developers</vt:lpstr>
      <vt:lpstr>Development Support for the Assessment Series</vt:lpstr>
    </vt:vector>
  </TitlesOfParts>
  <Company>Wayne RESA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 CAD-PD Module 19</dc:title>
  <dc:subject>Validity</dc:subject>
  <dc:creator>Bruce R. Fay, PhD</dc:creator>
  <cp:lastModifiedBy>RESA TV Studio</cp:lastModifiedBy>
  <cp:revision>576</cp:revision>
  <dcterms:created xsi:type="dcterms:W3CDTF">2005-11-02T22:33:41Z</dcterms:created>
  <dcterms:modified xsi:type="dcterms:W3CDTF">2011-06-30T15:20:20Z</dcterms:modified>
</cp:coreProperties>
</file>