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74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06CEF-E860-564B-A1D9-A29B618489C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F8888-9CA0-A148-991B-282B219FE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6428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0599B-8056-C342-9DA4-666CB51C6FB8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A4526-16A8-FD4C-9E08-F28042596E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46113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4802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802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2" y="6245225"/>
            <a:ext cx="1901825" cy="476251"/>
          </a:xfrm>
        </p:spPr>
        <p:txBody>
          <a:bodyPr/>
          <a:lstStyle>
            <a:lvl1pPr>
              <a:defRPr/>
            </a:lvl1pPr>
          </a:lstStyle>
          <a:p>
            <a:fld id="{5125CC2E-6A56-6246-AAAF-55A88E5D75D5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C7CB5-BEE1-134D-BD8D-C0F8D0DC3EE0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5" y="244476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44476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29B81-44B8-DD47-BAE2-7B6BD738E777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CDEC6-933D-0748-8196-699DD4B6E48D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4EA5F-14DF-6C4F-9D1C-D7031CD41002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2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7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6A28A-A395-2E4D-B937-8582ECCE0289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50E657-8ED9-EE4C-B116-9935CBFB18A4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C6102-D656-7146-9B82-72383BCC89D2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81FA3-0FC7-474F-804F-520B19F8CD5D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57A01-84BD-B54A-AD86-22CEE0EE5931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526C38-C003-0E4E-875B-AA6B4E4B53AA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792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92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4792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2" y="6245225"/>
            <a:ext cx="190182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4EE8DC1-88AF-174F-9BD1-E3C3B0769AB3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4792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792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7" y="6245225"/>
            <a:ext cx="190182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4A62B64-E0C2-F04A-A454-003488C620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792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2" y="244476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92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34573" y="361555"/>
            <a:ext cx="7928429" cy="4516684"/>
          </a:xfrm>
        </p:spPr>
        <p:txBody>
          <a:bodyPr/>
          <a:lstStyle/>
          <a:p>
            <a:r>
              <a:rPr lang="en-US" sz="4000" dirty="0" smtClean="0"/>
              <a:t>Michigan Assessment Consortium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3600" dirty="0" smtClean="0"/>
              <a:t>Common Assessment Development Series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Module 21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754674" y="5777843"/>
            <a:ext cx="6937829" cy="1183284"/>
          </a:xfrm>
        </p:spPr>
        <p:txBody>
          <a:bodyPr/>
          <a:lstStyle/>
          <a:p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latin typeface="+mj-lt"/>
              </a:rPr>
              <a:t>Standard Setting</a:t>
            </a:r>
            <a:endParaRPr lang="en-US" sz="3600" dirty="0">
              <a:solidFill>
                <a:schemeClr val="tx2">
                  <a:lumMod val="9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Determining the Cut Scores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r>
              <a:rPr lang="en-US" sz="2400" dirty="0" smtClean="0"/>
              <a:t>The next step is for the common assessment team to determine the cut scores that divide the score scale into the various performance levels</a:t>
            </a:r>
          </a:p>
          <a:p>
            <a:r>
              <a:rPr lang="en-US" sz="2400" dirty="0" smtClean="0"/>
              <a:t>If you decided to use four performance levels, your team would need to determine three cut scores to place students into four performance categories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Setting Standards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are a number of ways of setting standards – some “item centered” and others that are “student centered”</a:t>
            </a:r>
          </a:p>
          <a:p>
            <a:r>
              <a:rPr lang="en-US" sz="2400" dirty="0" smtClean="0"/>
              <a:t>In either case, best professional judgment is used; there is no right or wrong answer statistically</a:t>
            </a:r>
          </a:p>
          <a:p>
            <a:r>
              <a:rPr lang="en-US" sz="2400" dirty="0" smtClean="0"/>
              <a:t>It is important that you set standards that are meaningful to you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Setting Standards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If there is no right way to do this, how should you proceed?</a:t>
            </a:r>
          </a:p>
          <a:p>
            <a:r>
              <a:rPr lang="en-US" sz="2400" dirty="0" smtClean="0"/>
              <a:t>The easiest way is to pick a number out of thin air – say 75%</a:t>
            </a:r>
          </a:p>
          <a:p>
            <a:pPr lvl="1"/>
            <a:r>
              <a:rPr lang="en-US" sz="2000" dirty="0" smtClean="0"/>
              <a:t>This isn’t a good way to set standards – why 75% instead of 85% or 95%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Setting Standards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are two standard setting techniques that will be described</a:t>
            </a:r>
          </a:p>
          <a:p>
            <a:pPr lvl="1"/>
            <a:r>
              <a:rPr lang="en-US" sz="2000" dirty="0" smtClean="0"/>
              <a:t>Modified </a:t>
            </a:r>
            <a:r>
              <a:rPr lang="en-US" sz="2000" dirty="0" err="1" smtClean="0"/>
              <a:t>Angoff</a:t>
            </a:r>
            <a:r>
              <a:rPr lang="en-US" sz="2000" dirty="0" smtClean="0"/>
              <a:t>, an item-centered method</a:t>
            </a:r>
          </a:p>
          <a:p>
            <a:pPr lvl="1"/>
            <a:r>
              <a:rPr lang="en-US" sz="2000" dirty="0" smtClean="0"/>
              <a:t>Body of Work, a student-centered method</a:t>
            </a:r>
          </a:p>
          <a:p>
            <a:r>
              <a:rPr lang="en-US" sz="2400" dirty="0" smtClean="0"/>
              <a:t>Each will be described in simple terms that you can use; each has much more complex versions that you could use if you have someone skilled to help you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Modified </a:t>
            </a:r>
            <a:r>
              <a:rPr lang="en-US" sz="3600" dirty="0" err="1" smtClean="0"/>
              <a:t>Angoff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This procedure involves the identification of the qualities of a “minimally-proficient” student, as defined by the performance level descriptors</a:t>
            </a:r>
          </a:p>
          <a:p>
            <a:r>
              <a:rPr lang="en-US" sz="2400" dirty="0" smtClean="0"/>
              <a:t>What sorts of items should this student be able to answer correctly? Which types of items will give this student trouble?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Modified </a:t>
            </a:r>
            <a:r>
              <a:rPr lang="en-US" sz="3600" dirty="0" err="1" smtClean="0"/>
              <a:t>Angoff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Now, look at the test itself:</a:t>
            </a:r>
          </a:p>
          <a:p>
            <a:pPr lvl="1"/>
            <a:r>
              <a:rPr lang="en-US" sz="2000" dirty="0" smtClean="0"/>
              <a:t>Which items would this “minimally-proficient” student pass?</a:t>
            </a:r>
          </a:p>
          <a:p>
            <a:pPr lvl="1"/>
            <a:r>
              <a:rPr lang="en-US" sz="2000" dirty="0" smtClean="0"/>
              <a:t>Which items would this student not pass?</a:t>
            </a:r>
          </a:p>
          <a:p>
            <a:pPr lvl="1"/>
            <a:r>
              <a:rPr lang="en-US" sz="2000" dirty="0" smtClean="0"/>
              <a:t>Add up the total number of items this student would pass. </a:t>
            </a:r>
          </a:p>
          <a:p>
            <a:pPr lvl="1"/>
            <a:r>
              <a:rPr lang="en-US" sz="2000" dirty="0" smtClean="0"/>
              <a:t>This becomes the participant’s estimate of the cut score</a:t>
            </a:r>
          </a:p>
          <a:p>
            <a:pPr lvl="1"/>
            <a:r>
              <a:rPr lang="en-US" sz="2000" dirty="0" smtClean="0"/>
              <a:t>Each member of the team performs this task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Modified </a:t>
            </a:r>
            <a:r>
              <a:rPr lang="en-US" sz="3600" dirty="0" err="1" smtClean="0"/>
              <a:t>Angoff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After each member has their cut score, the group should discuss</a:t>
            </a:r>
          </a:p>
          <a:p>
            <a:pPr lvl="1"/>
            <a:r>
              <a:rPr lang="en-US" sz="2000" dirty="0" smtClean="0"/>
              <a:t>Do you agree on the designations for each test item?</a:t>
            </a:r>
          </a:p>
          <a:p>
            <a:pPr lvl="1"/>
            <a:r>
              <a:rPr lang="en-US" sz="2000" dirty="0" smtClean="0"/>
              <a:t>Do you agree on the total number to be passed?</a:t>
            </a:r>
          </a:p>
          <a:p>
            <a:r>
              <a:rPr lang="en-US" sz="2400" dirty="0" smtClean="0"/>
              <a:t>Have the members repeat the process of setting their cut score</a:t>
            </a:r>
          </a:p>
          <a:p>
            <a:r>
              <a:rPr lang="en-US" sz="2400" dirty="0" smtClean="0"/>
              <a:t>Take the median value of all the participants cut score estimates and use that as the cut score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Modified </a:t>
            </a:r>
            <a:r>
              <a:rPr lang="en-US" sz="3600" dirty="0" err="1" smtClean="0"/>
              <a:t>Angoff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Finally, introduce “impact data” – a summary of how many students would be placed in the proficient category based on the students actually tested (could be field test or operational test data)</a:t>
            </a:r>
          </a:p>
          <a:p>
            <a:r>
              <a:rPr lang="en-US" sz="2400" dirty="0" smtClean="0"/>
              <a:t>Do the rating one last time</a:t>
            </a:r>
          </a:p>
          <a:p>
            <a:r>
              <a:rPr lang="en-US" sz="2400" dirty="0" smtClean="0"/>
              <a:t>Select the </a:t>
            </a:r>
            <a:r>
              <a:rPr lang="en-US" sz="2400" i="1" dirty="0" smtClean="0"/>
              <a:t>median</a:t>
            </a:r>
            <a:r>
              <a:rPr lang="en-US" sz="2400" dirty="0" smtClean="0"/>
              <a:t> value for use for each performance level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z="1200" smtClean="0"/>
              <a:pPr/>
              <a:t>17</a:t>
            </a:fld>
            <a:endParaRPr lang="en-US" sz="1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Body of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other standard setting technique is called Body of Work</a:t>
            </a:r>
          </a:p>
          <a:p>
            <a:r>
              <a:rPr lang="en-US" sz="2400" dirty="0" smtClean="0"/>
              <a:t>First, assemble all of the work of the students – the multiple-choice, constructed-responses and any performance assessments for each student separately</a:t>
            </a:r>
          </a:p>
          <a:p>
            <a:r>
              <a:rPr lang="en-US" sz="2400" dirty="0" smtClean="0"/>
              <a:t>Use all of the students’ responses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Body of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task of the standard setter is to examine </a:t>
            </a:r>
            <a:r>
              <a:rPr lang="en-US" sz="2400" i="1" dirty="0" smtClean="0"/>
              <a:t>all</a:t>
            </a:r>
            <a:r>
              <a:rPr lang="en-US" sz="2400" dirty="0" smtClean="0"/>
              <a:t> of the work of the student, and then to place the student in what you consider to be the appropriate performance level (as defined by the PLDs)</a:t>
            </a:r>
          </a:p>
          <a:p>
            <a:r>
              <a:rPr lang="en-US" sz="2400" dirty="0" smtClean="0"/>
              <a:t>There are several steps in this, again to be carried out by the entire team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Narrated By: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Jim </a:t>
            </a:r>
            <a:r>
              <a:rPr lang="en-US" sz="2400" dirty="0" err="1" smtClean="0"/>
              <a:t>Gullen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Oakland Schools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Body of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First, determine the overall score scale and how the different types of items are summarized</a:t>
            </a:r>
          </a:p>
          <a:p>
            <a:r>
              <a:rPr lang="en-US" sz="2400" dirty="0" smtClean="0"/>
              <a:t>Second, select samples of students work all along the score scale – every few points</a:t>
            </a:r>
          </a:p>
          <a:p>
            <a:r>
              <a:rPr lang="en-US" sz="2400" dirty="0" smtClean="0"/>
              <a:t>Example: 5, 10, 15, 20, 25, 30, 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Body of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Students’ actual work for the constructed-response and performance assessments should be shown</a:t>
            </a:r>
          </a:p>
          <a:p>
            <a:r>
              <a:rPr lang="en-US" sz="2400" dirty="0" smtClean="0"/>
              <a:t>Each member of the team should place each student into one the performance levels defined by the PLDs</a:t>
            </a:r>
          </a:p>
          <a:p>
            <a:r>
              <a:rPr lang="en-US" sz="2400" dirty="0" smtClean="0"/>
              <a:t>The team members should compare notes – where do they agree? Disagree?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Body of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Identify areas along the score scale where there is the most disagreement</a:t>
            </a:r>
          </a:p>
          <a:p>
            <a:r>
              <a:rPr lang="en-US" sz="2400" dirty="0" smtClean="0"/>
              <a:t>At these areas, introduce additional samples of student work and repeat the rating process</a:t>
            </a:r>
          </a:p>
          <a:p>
            <a:r>
              <a:rPr lang="en-US" sz="2400" dirty="0" smtClean="0"/>
              <a:t>Place each student in the higher or the lower performance level</a:t>
            </a:r>
          </a:p>
          <a:p>
            <a:r>
              <a:rPr lang="en-US" sz="2400" dirty="0" smtClean="0"/>
              <a:t>Discuss ratings as a group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Body of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team may need to do this process once or twice, depending on whether agreement is reached</a:t>
            </a:r>
          </a:p>
          <a:p>
            <a:r>
              <a:rPr lang="en-US" sz="2400" dirty="0" smtClean="0"/>
              <a:t>This process would need to be repeated for each performance level that the team decided to use</a:t>
            </a:r>
          </a:p>
          <a:p>
            <a:r>
              <a:rPr lang="en-US" sz="2400" dirty="0" smtClean="0"/>
              <a:t>The final step is to show impact data to panelists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Standard Setting Procedures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are advantages and disadvantages of each of these standard setting methods</a:t>
            </a:r>
          </a:p>
          <a:p>
            <a:r>
              <a:rPr lang="en-US" sz="2400" dirty="0" smtClean="0"/>
              <a:t>See the handout for the list of these</a:t>
            </a:r>
          </a:p>
          <a:p>
            <a:r>
              <a:rPr lang="en-US" sz="2400" dirty="0" smtClean="0"/>
              <a:t>There are several other methods that could be used, all involving professional judgment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Standard Setting Procedures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If you wish to use more sophisticated techniques, find someone knowledgeable to help you</a:t>
            </a:r>
          </a:p>
          <a:p>
            <a:r>
              <a:rPr lang="en-US" sz="2400" dirty="0" smtClean="0"/>
              <a:t>Remember, there is no correct standard </a:t>
            </a:r>
          </a:p>
          <a:p>
            <a:r>
              <a:rPr lang="en-US" sz="2400" dirty="0" smtClean="0"/>
              <a:t>Our standards are based on our judgments</a:t>
            </a:r>
          </a:p>
          <a:p>
            <a:r>
              <a:rPr lang="en-US" sz="2400" dirty="0" smtClean="0"/>
              <a:t>The techniques described will help assure thoughtful standards are set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Let’s give it a try…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Here’s our performance level descriptor:</a:t>
            </a:r>
          </a:p>
          <a:p>
            <a:endParaRPr lang="en-US" dirty="0"/>
          </a:p>
          <a:p>
            <a:pPr lvl="1"/>
            <a:r>
              <a:rPr lang="en-US" sz="2400" i="1" dirty="0" smtClean="0"/>
              <a:t>Students who are proficient in arithmetic are able to calculate routine arithmetic operations without the use of a calculator.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17859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Series Developers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Kathy Dewsbury-White, Ingham ISD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Bruce Fay, Wayne RESA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Jim </a:t>
            </a:r>
            <a:r>
              <a:rPr lang="en-US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Gullen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Oakland Schools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Julie McDaniel, Oakland Schools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Edward Roeber, MSU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Ellen </a:t>
            </a:r>
            <a:r>
              <a:rPr lang="en-US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Vorenkamp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Wayne RESA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Kim Young, Ionia County ISD/MDE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Development Support for the Assessment Series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The MAC Common Assessment Development Series is funded in part by the Michigan Association of Intermediate School Administrators</a:t>
            </a:r>
          </a:p>
          <a:p>
            <a:pPr eaLnBrk="1" hangingPunct="1"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 cooperation with</a:t>
            </a:r>
          </a:p>
          <a:p>
            <a:pPr lvl="1" eaLnBrk="1" hangingPunct="1">
              <a:defRPr/>
            </a:pPr>
            <a:r>
              <a:rPr lang="en-US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ＭＳ Ｐゴシック" charset="-128"/>
              </a:rPr>
              <a:t>Michigan Department of Education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ＭＳ Ｐゴシック" charset="-128"/>
              </a:rPr>
              <a:t>Ingham and Ionia ISDs, Oakland Schools, and Wayne RESA</a:t>
            </a:r>
          </a:p>
          <a:p>
            <a:pPr lvl="1" eaLnBrk="1" hangingPunct="1">
              <a:defRPr/>
            </a:pPr>
            <a:r>
              <a:rPr lang="en-US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ＭＳ Ｐゴシック" charset="-128"/>
              </a:rPr>
              <a:t>Michigan State University </a:t>
            </a:r>
            <a:endParaRPr lang="en-US" dirty="0" smtClean="0"/>
          </a:p>
          <a:p>
            <a:pPr>
              <a:defRPr/>
            </a:pPr>
            <a:endParaRPr lang="en-US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defRPr/>
            </a:pPr>
            <a:endParaRPr lang="en-US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Standard Setting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this module you will learn two ways to set standards</a:t>
            </a:r>
          </a:p>
          <a:p>
            <a:r>
              <a:rPr lang="en-US" sz="2400" dirty="0" smtClean="0"/>
              <a:t>Your test must be well developed before you set a standard</a:t>
            </a:r>
          </a:p>
          <a:p>
            <a:r>
              <a:rPr lang="en-US" sz="2400" dirty="0" smtClean="0"/>
              <a:t>If a purpose of your test is to classify students into categories, you need to set a standard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Some Terminology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Standards</a:t>
            </a:r>
          </a:p>
          <a:p>
            <a:pPr lvl="1"/>
            <a:r>
              <a:rPr lang="en-US" sz="2000" dirty="0" smtClean="0"/>
              <a:t>Proficient</a:t>
            </a:r>
          </a:p>
          <a:p>
            <a:pPr lvl="1"/>
            <a:r>
              <a:rPr lang="en-US" sz="2000" dirty="0" smtClean="0"/>
              <a:t>Not Proficient</a:t>
            </a:r>
          </a:p>
          <a:p>
            <a:r>
              <a:rPr lang="en-US" sz="2400" dirty="0" smtClean="0"/>
              <a:t>The </a:t>
            </a:r>
            <a:r>
              <a:rPr lang="en-US" sz="2400" i="1" dirty="0" smtClean="0"/>
              <a:t>standard</a:t>
            </a:r>
            <a:r>
              <a:rPr lang="en-US" sz="2400" dirty="0" smtClean="0"/>
              <a:t> separates these two groups</a:t>
            </a:r>
          </a:p>
          <a:p>
            <a:r>
              <a:rPr lang="en-US" sz="2400" dirty="0" smtClean="0"/>
              <a:t>The standard is defined by a </a:t>
            </a:r>
            <a:r>
              <a:rPr lang="en-US" sz="2400" i="1" dirty="0" smtClean="0"/>
              <a:t>cut score</a:t>
            </a:r>
            <a:r>
              <a:rPr lang="en-US" sz="2400" dirty="0" smtClean="0"/>
              <a:t> – a score on the test that separates the group into proficient – not proficient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Preliminary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Before setting standards, several things need to be decided:</a:t>
            </a:r>
          </a:p>
          <a:p>
            <a:pPr lvl="1"/>
            <a:r>
              <a:rPr lang="en-US" sz="2000" dirty="0" smtClean="0"/>
              <a:t>Number of levels of performance to divide scores into</a:t>
            </a:r>
          </a:p>
          <a:p>
            <a:pPr lvl="1"/>
            <a:r>
              <a:rPr lang="en-US" sz="2000" dirty="0" smtClean="0"/>
              <a:t>The labels to be applied to each performance level – e.g., advanced, proficient</a:t>
            </a:r>
          </a:p>
          <a:p>
            <a:pPr lvl="1"/>
            <a:r>
              <a:rPr lang="en-US" sz="2000" dirty="0" smtClean="0"/>
              <a:t>A few sentences to describe what each level means – what </a:t>
            </a:r>
            <a:r>
              <a:rPr lang="en-US" sz="2000" i="1" dirty="0" smtClean="0"/>
              <a:t>is </a:t>
            </a:r>
            <a:r>
              <a:rPr lang="en-US" sz="2000" dirty="0" smtClean="0"/>
              <a:t>proficient student?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Number of Performance Levels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905000"/>
            <a:ext cx="8007350" cy="4191000"/>
          </a:xfrm>
        </p:spPr>
        <p:txBody>
          <a:bodyPr/>
          <a:lstStyle/>
          <a:p>
            <a:r>
              <a:rPr lang="en-US" sz="2400" dirty="0" smtClean="0"/>
              <a:t>The number of performance levels and the labels you give them will depend on the purpose of your common assessment</a:t>
            </a:r>
          </a:p>
          <a:p>
            <a:pPr lvl="1"/>
            <a:r>
              <a:rPr lang="en-US" sz="2000" dirty="0" smtClean="0"/>
              <a:t>Interim benchmark assessments used at the end of instructional units – 2 to 3 levels</a:t>
            </a:r>
          </a:p>
          <a:p>
            <a:pPr lvl="1"/>
            <a:r>
              <a:rPr lang="en-US" sz="2000" dirty="0" smtClean="0"/>
              <a:t>End-of-course assessments – may want to use more levels (4-5)</a:t>
            </a:r>
          </a:p>
          <a:p>
            <a:pPr lvl="2"/>
            <a:r>
              <a:rPr lang="en-US" sz="1800" dirty="0" smtClean="0"/>
              <a:t>More levels require more technically sound assessments, though!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Performance Level Descriptors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Performance level descriptors (PLDs) are the written descriptions of what it means to score at each performance level</a:t>
            </a:r>
          </a:p>
          <a:p>
            <a:r>
              <a:rPr lang="en-US" sz="2400" dirty="0" smtClean="0"/>
              <a:t>The entire common assessment development team should help to write them, so they are internalized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Performance Level Descriptors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Initially, different teachers will have different definitions of what “proficient” means, for example</a:t>
            </a:r>
          </a:p>
          <a:p>
            <a:r>
              <a:rPr lang="en-US" sz="2400" dirty="0" smtClean="0"/>
              <a:t>Through discussion and examples, the team will come to a common understanding – for assessment and for instruction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r>
              <a:rPr lang="en-US" sz="3600" dirty="0" smtClean="0"/>
              <a:t>Performance Level Descriptors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common assessment team should try to describe each performance level in a few sentences</a:t>
            </a:r>
          </a:p>
          <a:p>
            <a:r>
              <a:rPr lang="en-US" sz="2400" dirty="0" smtClean="0"/>
              <a:t>It should focus on the underlying skills that students need to have to score at that level, not just be a re-hash of the test items students pass at that level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2B64-E0C2-F04A-A454-003488C6204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AC Theme 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 Theme 1.thmx</Template>
  <TotalTime>406</TotalTime>
  <Words>1284</Words>
  <Application>Microsoft Office PowerPoint</Application>
  <PresentationFormat>On-screen Show (4:3)</PresentationFormat>
  <Paragraphs>150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MAC Theme 1</vt:lpstr>
      <vt:lpstr>Michigan Assessment Consortium   Common Assessment Development Series  Module 21</vt:lpstr>
      <vt:lpstr>Narrated By:</vt:lpstr>
      <vt:lpstr>Standard Setting</vt:lpstr>
      <vt:lpstr>Some Terminology</vt:lpstr>
      <vt:lpstr>Preliminary Steps</vt:lpstr>
      <vt:lpstr>Number of Performance Levels</vt:lpstr>
      <vt:lpstr>Performance Level Descriptors</vt:lpstr>
      <vt:lpstr>Performance Level Descriptors</vt:lpstr>
      <vt:lpstr>Performance Level Descriptors</vt:lpstr>
      <vt:lpstr>Determining the Cut Scores</vt:lpstr>
      <vt:lpstr>Setting Standards</vt:lpstr>
      <vt:lpstr>Setting Standards</vt:lpstr>
      <vt:lpstr>Setting Standards</vt:lpstr>
      <vt:lpstr>Modified Angoff</vt:lpstr>
      <vt:lpstr>Modified Angoff</vt:lpstr>
      <vt:lpstr>Modified Angoff</vt:lpstr>
      <vt:lpstr>Modified Angoff</vt:lpstr>
      <vt:lpstr>Body of Work</vt:lpstr>
      <vt:lpstr>Body of Work</vt:lpstr>
      <vt:lpstr>Body of Work</vt:lpstr>
      <vt:lpstr>Body of Work</vt:lpstr>
      <vt:lpstr>Body of Work</vt:lpstr>
      <vt:lpstr>Body of Work</vt:lpstr>
      <vt:lpstr>Standard Setting Procedures</vt:lpstr>
      <vt:lpstr>Standard Setting Procedures</vt:lpstr>
      <vt:lpstr>Let’s give it a try…</vt:lpstr>
      <vt:lpstr>Series Developers</vt:lpstr>
      <vt:lpstr>Development Support for the Assessment Series</vt:lpstr>
    </vt:vector>
  </TitlesOfParts>
  <Company>Michigan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 Assessment Consortium   Common Assessment Development Series</dc:title>
  <dc:creator>Ed Roeber</dc:creator>
  <cp:lastModifiedBy>RESA TV Studio</cp:lastModifiedBy>
  <cp:revision>27</cp:revision>
  <cp:lastPrinted>2010-08-09T16:31:48Z</cp:lastPrinted>
  <dcterms:created xsi:type="dcterms:W3CDTF">2010-09-28T23:57:38Z</dcterms:created>
  <dcterms:modified xsi:type="dcterms:W3CDTF">2011-05-02T16:04:44Z</dcterms:modified>
</cp:coreProperties>
</file>