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3" r:id="rId3"/>
    <p:sldId id="284" r:id="rId4"/>
    <p:sldId id="289" r:id="rId5"/>
    <p:sldId id="285" r:id="rId6"/>
    <p:sldId id="286" r:id="rId7"/>
    <p:sldId id="290" r:id="rId8"/>
    <p:sldId id="287" r:id="rId9"/>
    <p:sldId id="288" r:id="rId10"/>
    <p:sldId id="304" r:id="rId11"/>
    <p:sldId id="305" r:id="rId12"/>
    <p:sldId id="306" r:id="rId13"/>
    <p:sldId id="291" r:id="rId14"/>
    <p:sldId id="313" r:id="rId15"/>
    <p:sldId id="307" r:id="rId16"/>
    <p:sldId id="308" r:id="rId17"/>
    <p:sldId id="309" r:id="rId18"/>
    <p:sldId id="310" r:id="rId19"/>
    <p:sldId id="311" r:id="rId20"/>
    <p:sldId id="31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0000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9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aramond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F7DD27-6C57-4026-836F-749305AA1C01}" type="datetime1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aramond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5516C2-61EF-47A3-BC3B-858096EE1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56137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aramond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6C6FEF-7940-47C7-900C-EFA2DCCFF303}" type="datetime1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aramond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714AB5-72DD-48DE-A040-A1B385842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62786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+mn-ea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+mn-ea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+mn-ea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+mn-ea"/>
              </a:endParaRPr>
            </a:p>
          </p:txBody>
        </p:sp>
      </p:grpSp>
      <p:sp>
        <p:nvSpPr>
          <p:cNvPr id="4802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802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2" y="6245225"/>
            <a:ext cx="1901825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23F48-D667-4255-85DA-B35C16746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8728570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9D0D6-7D3E-49FF-8A5C-B189DC1EF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7709051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5" y="244476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44476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33840-3FC5-4578-94B6-D06536C1B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838661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AD41A-AB4C-406F-9E32-32FE96837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11758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1FB34-9673-47B6-AA6A-A953544D3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61099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2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7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D6316-4C5F-49F4-99F5-BE6DAFE33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14707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23E03-8E2D-4B88-82B2-7D45478BC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055824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79031-061B-4756-AECB-4D61B8CB3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29353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19C21-F9D3-4B83-A8C9-2610E8663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8764522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FF042-432B-47BF-ADFB-1AA187D06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156302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45561-EE8A-4C51-8AAA-C512336B4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2260048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92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+mn-ea"/>
              </a:endParaRPr>
            </a:p>
          </p:txBody>
        </p:sp>
        <p:sp>
          <p:nvSpPr>
            <p:cNvPr id="4792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+mn-ea"/>
              </a:endParaRPr>
            </a:p>
          </p:txBody>
        </p:sp>
        <p:sp>
          <p:nvSpPr>
            <p:cNvPr id="4792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+mn-ea"/>
              </a:endParaRPr>
            </a:p>
          </p:txBody>
        </p:sp>
        <p:sp>
          <p:nvSpPr>
            <p:cNvPr id="4792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+mn-ea"/>
              </a:endParaRPr>
            </a:p>
          </p:txBody>
        </p:sp>
        <p:sp>
          <p:nvSpPr>
            <p:cNvPr id="4792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Garamond" charset="0"/>
                <a:ea typeface="+mn-ea"/>
              </a:endParaRPr>
            </a:p>
          </p:txBody>
        </p:sp>
      </p:grpSp>
      <p:sp>
        <p:nvSpPr>
          <p:cNvPr id="4792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2" y="6245225"/>
            <a:ext cx="1901825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Garamond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92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Garamond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92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7" y="6245225"/>
            <a:ext cx="1901825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6F4BF92-73E9-4C0B-B2CB-5E66D8B8E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792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2" y="244476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92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2" y="0"/>
            <a:ext cx="7927975" cy="6629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600" dirty="0" smtClean="0"/>
              <a:t>Michigan Assessment Consortium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Common Assessment Development Series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Module 17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Looking at Field Test Data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Module 17</a:t>
            </a:r>
            <a:br>
              <a:rPr lang="en-US" dirty="0" smtClean="0"/>
            </a:br>
            <a:r>
              <a:rPr lang="en-US" dirty="0" smtClean="0"/>
              <a:t>Looking at Field Test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DBD3D55F-AC72-4228-8402-00B77238336F}" type="slidenum">
              <a:rPr lang="en-US" sz="1400" smtClean="0"/>
              <a:pPr>
                <a:defRPr/>
              </a:pPr>
              <a:t>1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Sample Frequency Distribution</a:t>
            </a:r>
          </a:p>
        </p:txBody>
      </p:sp>
      <p:graphicFrame>
        <p:nvGraphicFramePr>
          <p:cNvPr id="39939" name="Group 3"/>
          <p:cNvGraphicFramePr>
            <a:graphicFrameLocks noGrp="1"/>
          </p:cNvGraphicFramePr>
          <p:nvPr>
            <p:ph idx="4294967295"/>
          </p:nvPr>
        </p:nvGraphicFramePr>
        <p:xfrm>
          <a:off x="762000" y="1981200"/>
          <a:ext cx="3505200" cy="4419424"/>
        </p:xfrm>
        <a:graphic>
          <a:graphicData uri="http://schemas.openxmlformats.org/drawingml/2006/table">
            <a:tbl>
              <a:tblPr/>
              <a:tblGrid>
                <a:gridCol w="1265238"/>
                <a:gridCol w="2239962"/>
              </a:tblGrid>
              <a:tr h="660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Score Range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Number of Students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60-64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54-59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48-53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42-47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36-41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30-35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24-29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18-23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12-17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6-11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937377" y="6245225"/>
            <a:ext cx="1901825" cy="4762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27D130A8-559D-4FE4-96F8-CC31301FD283}" type="slidenum">
              <a:rPr lang="en-US" sz="1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10</a:t>
            </a:fld>
            <a:endParaRPr lang="en-US" sz="1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330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6000"/>
            <a:ext cx="4114800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Sample Frequency Distribution</a:t>
            </a:r>
          </a:p>
        </p:txBody>
      </p:sp>
      <p:graphicFrame>
        <p:nvGraphicFramePr>
          <p:cNvPr id="40963" name="Group 3"/>
          <p:cNvGraphicFramePr>
            <a:graphicFrameLocks noGrp="1"/>
          </p:cNvGraphicFramePr>
          <p:nvPr>
            <p:ph idx="4294967295"/>
          </p:nvPr>
        </p:nvGraphicFramePr>
        <p:xfrm>
          <a:off x="762000" y="1981200"/>
          <a:ext cx="3505200" cy="4419424"/>
        </p:xfrm>
        <a:graphic>
          <a:graphicData uri="http://schemas.openxmlformats.org/drawingml/2006/table">
            <a:tbl>
              <a:tblPr/>
              <a:tblGrid>
                <a:gridCol w="1265238"/>
                <a:gridCol w="2239962"/>
              </a:tblGrid>
              <a:tr h="660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Score Range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Number of Students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60-64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54-59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48-53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42-47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36-41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30-35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24-29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18-23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12-17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6-11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937377" y="6245225"/>
            <a:ext cx="1901825" cy="4762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5A957882-055C-449C-ABFD-2E521E50F0DE}" type="slidenum">
              <a:rPr lang="en-US" sz="1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11</a:t>
            </a:fld>
            <a:endParaRPr lang="en-US" sz="1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354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495800" cy="411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Sample Frequency Distribution</a:t>
            </a:r>
          </a:p>
        </p:txBody>
      </p:sp>
      <p:graphicFrame>
        <p:nvGraphicFramePr>
          <p:cNvPr id="41987" name="Group 3"/>
          <p:cNvGraphicFramePr>
            <a:graphicFrameLocks noGrp="1"/>
          </p:cNvGraphicFramePr>
          <p:nvPr>
            <p:ph idx="4294967295"/>
          </p:nvPr>
        </p:nvGraphicFramePr>
        <p:xfrm>
          <a:off x="762000" y="1981200"/>
          <a:ext cx="3505200" cy="4419424"/>
        </p:xfrm>
        <a:graphic>
          <a:graphicData uri="http://schemas.openxmlformats.org/drawingml/2006/table">
            <a:tbl>
              <a:tblPr/>
              <a:tblGrid>
                <a:gridCol w="1265238"/>
                <a:gridCol w="2239962"/>
              </a:tblGrid>
              <a:tr h="660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Score Range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Number of Students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60-64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54-59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48-53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42-47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36-41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30-35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24-29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18-23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12-17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6-11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6937377" y="6245225"/>
            <a:ext cx="1901825" cy="4762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CCAD45DE-163D-41E1-9D46-EA4BC053D345}" type="slidenum">
              <a:rPr lang="en-US" sz="1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12</a:t>
            </a:fld>
            <a:endParaRPr lang="en-US" sz="1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78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1"/>
            <a:ext cx="4114800" cy="376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Difficulty Level of the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§"/>
              <a:defRPr/>
            </a:pPr>
            <a:r>
              <a:rPr lang="en-US" sz="2400" dirty="0" smtClean="0"/>
              <a:t>To judge the difficulty of the test, look at where most of the scores fall: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sz="2000" dirty="0" smtClean="0"/>
              <a:t>If near the top of the distribution, then it is a fairly easy test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sz="2000" dirty="0" smtClean="0"/>
              <a:t>If near the bottom of the distribution, then it is a fairly hard test</a:t>
            </a:r>
          </a:p>
          <a:p>
            <a:pPr eaLnBrk="1" hangingPunct="1">
              <a:buFont typeface="Wingdings" charset="2"/>
              <a:buChar char="§"/>
              <a:defRPr/>
            </a:pPr>
            <a:r>
              <a:rPr lang="en-US" sz="2400" dirty="0" smtClean="0"/>
              <a:t>Does the difficulty level surprise you?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sz="2000" dirty="0" smtClean="0"/>
              <a:t>If so, then you might want to investigate whether there is something wrong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E4EEF42B-1F8F-4F75-96C8-C95DB3412063}" type="slidenum">
              <a:rPr lang="en-US" sz="1400" smtClean="0"/>
              <a:pPr>
                <a:defRPr/>
              </a:pPr>
              <a:t>13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Item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Scanning your test into a computer with test scoring software or administering a test online makes this much easier!</a:t>
            </a:r>
          </a:p>
          <a:p>
            <a:pPr>
              <a:defRPr/>
            </a:pPr>
            <a:r>
              <a:rPr lang="en-US" sz="2400" dirty="0" smtClean="0"/>
              <a:t>Item analyses are run to investigate whether there might be specific items that are contributing to the difficulty of the test.</a:t>
            </a:r>
          </a:p>
          <a:p>
            <a:pPr>
              <a:defRPr/>
            </a:pPr>
            <a:r>
              <a:rPr lang="en-US" sz="2400" dirty="0" smtClean="0"/>
              <a:t>We first look at item difficulty…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7676-3C2F-493F-B6BE-78C702DEFC23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9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Item Difficulty</a:t>
            </a:r>
          </a:p>
        </p:txBody>
      </p:sp>
      <p:grpSp>
        <p:nvGrpSpPr>
          <p:cNvPr id="13440" name="Group 128"/>
          <p:cNvGrpSpPr>
            <a:grpSpLocks/>
          </p:cNvGrpSpPr>
          <p:nvPr/>
        </p:nvGrpSpPr>
        <p:grpSpPr bwMode="auto">
          <a:xfrm>
            <a:off x="1828800" y="1981200"/>
            <a:ext cx="4648200" cy="1905000"/>
            <a:chOff x="1152" y="1248"/>
            <a:chExt cx="2928" cy="1200"/>
          </a:xfrm>
        </p:grpSpPr>
        <p:grpSp>
          <p:nvGrpSpPr>
            <p:cNvPr id="17449" name="Group 127"/>
            <p:cNvGrpSpPr>
              <a:grpSpLocks/>
            </p:cNvGrpSpPr>
            <p:nvPr/>
          </p:nvGrpSpPr>
          <p:grpSpPr bwMode="auto">
            <a:xfrm>
              <a:off x="1152" y="2016"/>
              <a:ext cx="2928" cy="432"/>
              <a:chOff x="1152" y="2064"/>
              <a:chExt cx="2928" cy="432"/>
            </a:xfrm>
          </p:grpSpPr>
          <p:grpSp>
            <p:nvGrpSpPr>
              <p:cNvPr id="17491" name="Group 5"/>
              <p:cNvGrpSpPr>
                <a:grpSpLocks/>
              </p:cNvGrpSpPr>
              <p:nvPr/>
            </p:nvGrpSpPr>
            <p:grpSpPr bwMode="auto">
              <a:xfrm>
                <a:off x="1152" y="2064"/>
                <a:ext cx="192" cy="432"/>
                <a:chOff x="1392" y="2880"/>
                <a:chExt cx="192" cy="432"/>
              </a:xfrm>
            </p:grpSpPr>
            <p:grpSp>
              <p:nvGrpSpPr>
                <p:cNvPr id="17524" name="Group 6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17526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17529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530" name="Line 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527" name="Line 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528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525" name="Oval 12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92" name="Group 22"/>
              <p:cNvGrpSpPr>
                <a:grpSpLocks/>
              </p:cNvGrpSpPr>
              <p:nvPr/>
            </p:nvGrpSpPr>
            <p:grpSpPr bwMode="auto">
              <a:xfrm>
                <a:off x="1824" y="2064"/>
                <a:ext cx="192" cy="432"/>
                <a:chOff x="1392" y="2880"/>
                <a:chExt cx="192" cy="432"/>
              </a:xfrm>
            </p:grpSpPr>
            <p:grpSp>
              <p:nvGrpSpPr>
                <p:cNvPr id="17517" name="Group 23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1751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17522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523" name="Line 2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520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52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518" name="Oval 29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93" name="Group 39"/>
              <p:cNvGrpSpPr>
                <a:grpSpLocks/>
              </p:cNvGrpSpPr>
              <p:nvPr/>
            </p:nvGrpSpPr>
            <p:grpSpPr bwMode="auto">
              <a:xfrm>
                <a:off x="2544" y="2064"/>
                <a:ext cx="192" cy="432"/>
                <a:chOff x="1392" y="2880"/>
                <a:chExt cx="192" cy="432"/>
              </a:xfrm>
            </p:grpSpPr>
            <p:grpSp>
              <p:nvGrpSpPr>
                <p:cNvPr id="17510" name="Group 40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17512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17515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516" name="Line 4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513" name="Line 4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514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511" name="Oval 46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94" name="Group 56"/>
              <p:cNvGrpSpPr>
                <a:grpSpLocks/>
              </p:cNvGrpSpPr>
              <p:nvPr/>
            </p:nvGrpSpPr>
            <p:grpSpPr bwMode="auto">
              <a:xfrm>
                <a:off x="3264" y="2064"/>
                <a:ext cx="192" cy="432"/>
                <a:chOff x="1392" y="2880"/>
                <a:chExt cx="192" cy="432"/>
              </a:xfrm>
            </p:grpSpPr>
            <p:grpSp>
              <p:nvGrpSpPr>
                <p:cNvPr id="17503" name="Group 57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17505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17508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509" name="Line 6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506" name="Line 6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507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504" name="Oval 63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95" name="Group 73"/>
              <p:cNvGrpSpPr>
                <a:grpSpLocks/>
              </p:cNvGrpSpPr>
              <p:nvPr/>
            </p:nvGrpSpPr>
            <p:grpSpPr bwMode="auto">
              <a:xfrm>
                <a:off x="3888" y="2064"/>
                <a:ext cx="192" cy="432"/>
                <a:chOff x="1392" y="2880"/>
                <a:chExt cx="192" cy="432"/>
              </a:xfrm>
            </p:grpSpPr>
            <p:grpSp>
              <p:nvGrpSpPr>
                <p:cNvPr id="17496" name="Group 74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17498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17501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502" name="Line 7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499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500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97" name="Oval 80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450" name="Group 126"/>
            <p:cNvGrpSpPr>
              <a:grpSpLocks/>
            </p:cNvGrpSpPr>
            <p:nvPr/>
          </p:nvGrpSpPr>
          <p:grpSpPr bwMode="auto">
            <a:xfrm>
              <a:off x="1152" y="1248"/>
              <a:ext cx="2928" cy="432"/>
              <a:chOff x="1152" y="1440"/>
              <a:chExt cx="2928" cy="432"/>
            </a:xfrm>
          </p:grpSpPr>
          <p:grpSp>
            <p:nvGrpSpPr>
              <p:cNvPr id="17451" name="Group 13"/>
              <p:cNvGrpSpPr>
                <a:grpSpLocks/>
              </p:cNvGrpSpPr>
              <p:nvPr/>
            </p:nvGrpSpPr>
            <p:grpSpPr bwMode="auto">
              <a:xfrm>
                <a:off x="1152" y="1440"/>
                <a:ext cx="192" cy="432"/>
                <a:chOff x="1392" y="2880"/>
                <a:chExt cx="192" cy="432"/>
              </a:xfrm>
            </p:grpSpPr>
            <p:grpSp>
              <p:nvGrpSpPr>
                <p:cNvPr id="17484" name="Group 14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1748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17489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90" name="Line 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487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88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85" name="Oval 20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52" name="Group 30"/>
              <p:cNvGrpSpPr>
                <a:grpSpLocks/>
              </p:cNvGrpSpPr>
              <p:nvPr/>
            </p:nvGrpSpPr>
            <p:grpSpPr bwMode="auto">
              <a:xfrm>
                <a:off x="1824" y="1440"/>
                <a:ext cx="192" cy="432"/>
                <a:chOff x="1392" y="2880"/>
                <a:chExt cx="192" cy="432"/>
              </a:xfrm>
            </p:grpSpPr>
            <p:grpSp>
              <p:nvGrpSpPr>
                <p:cNvPr id="17477" name="Group 31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17479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17482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83" name="Line 3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480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81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78" name="Oval 37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53" name="Group 47"/>
              <p:cNvGrpSpPr>
                <a:grpSpLocks/>
              </p:cNvGrpSpPr>
              <p:nvPr/>
            </p:nvGrpSpPr>
            <p:grpSpPr bwMode="auto">
              <a:xfrm>
                <a:off x="2544" y="1440"/>
                <a:ext cx="192" cy="432"/>
                <a:chOff x="1392" y="2880"/>
                <a:chExt cx="192" cy="432"/>
              </a:xfrm>
            </p:grpSpPr>
            <p:grpSp>
              <p:nvGrpSpPr>
                <p:cNvPr id="17470" name="Group 48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1747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17475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76" name="Line 5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473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74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71" name="Oval 54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54" name="Group 64"/>
              <p:cNvGrpSpPr>
                <a:grpSpLocks/>
              </p:cNvGrpSpPr>
              <p:nvPr/>
            </p:nvGrpSpPr>
            <p:grpSpPr bwMode="auto">
              <a:xfrm>
                <a:off x="3264" y="1440"/>
                <a:ext cx="192" cy="432"/>
                <a:chOff x="1392" y="2880"/>
                <a:chExt cx="192" cy="432"/>
              </a:xfrm>
            </p:grpSpPr>
            <p:grpSp>
              <p:nvGrpSpPr>
                <p:cNvPr id="17463" name="Group 65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17465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17468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69" name="Line 6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466" name="Line 6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67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64" name="Oval 71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55" name="Group 81"/>
              <p:cNvGrpSpPr>
                <a:grpSpLocks/>
              </p:cNvGrpSpPr>
              <p:nvPr/>
            </p:nvGrpSpPr>
            <p:grpSpPr bwMode="auto">
              <a:xfrm>
                <a:off x="3888" y="1440"/>
                <a:ext cx="192" cy="432"/>
                <a:chOff x="1392" y="2880"/>
                <a:chExt cx="192" cy="432"/>
              </a:xfrm>
            </p:grpSpPr>
            <p:grpSp>
              <p:nvGrpSpPr>
                <p:cNvPr id="17456" name="Group 82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17458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17461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62" name="Line 8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459" name="Line 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60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57" name="Oval 88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3404" name="Group 92"/>
          <p:cNvGrpSpPr>
            <a:grpSpLocks/>
          </p:cNvGrpSpPr>
          <p:nvPr/>
        </p:nvGrpSpPr>
        <p:grpSpPr bwMode="auto">
          <a:xfrm>
            <a:off x="1828800" y="2743200"/>
            <a:ext cx="304800" cy="228600"/>
            <a:chOff x="1104" y="1488"/>
            <a:chExt cx="336" cy="288"/>
          </a:xfrm>
        </p:grpSpPr>
        <p:sp>
          <p:nvSpPr>
            <p:cNvPr id="17447" name="Line 90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Line 91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05" name="Group 93"/>
          <p:cNvGrpSpPr>
            <a:grpSpLocks/>
          </p:cNvGrpSpPr>
          <p:nvPr/>
        </p:nvGrpSpPr>
        <p:grpSpPr bwMode="auto">
          <a:xfrm>
            <a:off x="2895600" y="2743200"/>
            <a:ext cx="304800" cy="228600"/>
            <a:chOff x="1104" y="1488"/>
            <a:chExt cx="336" cy="288"/>
          </a:xfrm>
        </p:grpSpPr>
        <p:sp>
          <p:nvSpPr>
            <p:cNvPr id="17445" name="Line 94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Line 95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08" name="Group 96"/>
          <p:cNvGrpSpPr>
            <a:grpSpLocks/>
          </p:cNvGrpSpPr>
          <p:nvPr/>
        </p:nvGrpSpPr>
        <p:grpSpPr bwMode="auto">
          <a:xfrm>
            <a:off x="4038600" y="2743200"/>
            <a:ext cx="304800" cy="228600"/>
            <a:chOff x="1104" y="1488"/>
            <a:chExt cx="336" cy="288"/>
          </a:xfrm>
        </p:grpSpPr>
        <p:sp>
          <p:nvSpPr>
            <p:cNvPr id="17443" name="Line 97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4" name="Line 98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11" name="Group 99"/>
          <p:cNvGrpSpPr>
            <a:grpSpLocks/>
          </p:cNvGrpSpPr>
          <p:nvPr/>
        </p:nvGrpSpPr>
        <p:grpSpPr bwMode="auto">
          <a:xfrm>
            <a:off x="1828800" y="4038600"/>
            <a:ext cx="304800" cy="228600"/>
            <a:chOff x="1104" y="1488"/>
            <a:chExt cx="336" cy="288"/>
          </a:xfrm>
        </p:grpSpPr>
        <p:sp>
          <p:nvSpPr>
            <p:cNvPr id="17441" name="Line 100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101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14" name="Group 102"/>
          <p:cNvGrpSpPr>
            <a:grpSpLocks/>
          </p:cNvGrpSpPr>
          <p:nvPr/>
        </p:nvGrpSpPr>
        <p:grpSpPr bwMode="auto">
          <a:xfrm>
            <a:off x="4114800" y="3962400"/>
            <a:ext cx="304800" cy="228600"/>
            <a:chOff x="1104" y="1488"/>
            <a:chExt cx="336" cy="288"/>
          </a:xfrm>
        </p:grpSpPr>
        <p:sp>
          <p:nvSpPr>
            <p:cNvPr id="17439" name="Line 103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104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17" name="Group 105"/>
          <p:cNvGrpSpPr>
            <a:grpSpLocks/>
          </p:cNvGrpSpPr>
          <p:nvPr/>
        </p:nvGrpSpPr>
        <p:grpSpPr bwMode="auto">
          <a:xfrm>
            <a:off x="5181600" y="3962400"/>
            <a:ext cx="304800" cy="228600"/>
            <a:chOff x="1104" y="1488"/>
            <a:chExt cx="336" cy="288"/>
          </a:xfrm>
        </p:grpSpPr>
        <p:sp>
          <p:nvSpPr>
            <p:cNvPr id="17437" name="Line 106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107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20" name="Group 108"/>
          <p:cNvGrpSpPr>
            <a:grpSpLocks/>
          </p:cNvGrpSpPr>
          <p:nvPr/>
        </p:nvGrpSpPr>
        <p:grpSpPr bwMode="auto">
          <a:xfrm>
            <a:off x="6248400" y="3962400"/>
            <a:ext cx="304800" cy="228600"/>
            <a:chOff x="1104" y="1488"/>
            <a:chExt cx="336" cy="288"/>
          </a:xfrm>
        </p:grpSpPr>
        <p:sp>
          <p:nvSpPr>
            <p:cNvPr id="17435" name="Line 109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110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25" name="Group 113"/>
          <p:cNvGrpSpPr>
            <a:grpSpLocks/>
          </p:cNvGrpSpPr>
          <p:nvPr/>
        </p:nvGrpSpPr>
        <p:grpSpPr bwMode="auto">
          <a:xfrm>
            <a:off x="2895600" y="4000501"/>
            <a:ext cx="261938" cy="266700"/>
            <a:chOff x="1776" y="2112"/>
            <a:chExt cx="288" cy="336"/>
          </a:xfrm>
        </p:grpSpPr>
        <p:sp>
          <p:nvSpPr>
            <p:cNvPr id="17433" name="Line 111"/>
            <p:cNvSpPr>
              <a:spLocks noChangeShapeType="1"/>
            </p:cNvSpPr>
            <p:nvPr/>
          </p:nvSpPr>
          <p:spPr bwMode="auto">
            <a:xfrm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112"/>
            <p:cNvSpPr>
              <a:spLocks noChangeShapeType="1"/>
            </p:cNvSpPr>
            <p:nvPr/>
          </p:nvSpPr>
          <p:spPr bwMode="auto">
            <a:xfrm flipV="1"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26" name="Group 114"/>
          <p:cNvGrpSpPr>
            <a:grpSpLocks/>
          </p:cNvGrpSpPr>
          <p:nvPr/>
        </p:nvGrpSpPr>
        <p:grpSpPr bwMode="auto">
          <a:xfrm>
            <a:off x="5181600" y="2781301"/>
            <a:ext cx="261938" cy="266700"/>
            <a:chOff x="1776" y="2112"/>
            <a:chExt cx="288" cy="336"/>
          </a:xfrm>
        </p:grpSpPr>
        <p:sp>
          <p:nvSpPr>
            <p:cNvPr id="17431" name="Line 115"/>
            <p:cNvSpPr>
              <a:spLocks noChangeShapeType="1"/>
            </p:cNvSpPr>
            <p:nvPr/>
          </p:nvSpPr>
          <p:spPr bwMode="auto">
            <a:xfrm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116"/>
            <p:cNvSpPr>
              <a:spLocks noChangeShapeType="1"/>
            </p:cNvSpPr>
            <p:nvPr/>
          </p:nvSpPr>
          <p:spPr bwMode="auto">
            <a:xfrm flipV="1"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29" name="Group 117"/>
          <p:cNvGrpSpPr>
            <a:grpSpLocks/>
          </p:cNvGrpSpPr>
          <p:nvPr/>
        </p:nvGrpSpPr>
        <p:grpSpPr bwMode="auto">
          <a:xfrm>
            <a:off x="6172200" y="2781301"/>
            <a:ext cx="261938" cy="266700"/>
            <a:chOff x="1776" y="2112"/>
            <a:chExt cx="288" cy="336"/>
          </a:xfrm>
        </p:grpSpPr>
        <p:sp>
          <p:nvSpPr>
            <p:cNvPr id="17429" name="Line 118"/>
            <p:cNvSpPr>
              <a:spLocks noChangeShapeType="1"/>
            </p:cNvSpPr>
            <p:nvPr/>
          </p:nvSpPr>
          <p:spPr bwMode="auto">
            <a:xfrm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119"/>
            <p:cNvSpPr>
              <a:spLocks noChangeShapeType="1"/>
            </p:cNvSpPr>
            <p:nvPr/>
          </p:nvSpPr>
          <p:spPr bwMode="auto">
            <a:xfrm flipV="1"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437" name="Group 125"/>
          <p:cNvGrpSpPr>
            <a:grpSpLocks/>
          </p:cNvGrpSpPr>
          <p:nvPr/>
        </p:nvGrpSpPr>
        <p:grpSpPr bwMode="auto">
          <a:xfrm>
            <a:off x="1524000" y="4724401"/>
            <a:ext cx="7391400" cy="919163"/>
            <a:chOff x="672" y="2976"/>
            <a:chExt cx="4656" cy="579"/>
          </a:xfrm>
        </p:grpSpPr>
        <p:sp>
          <p:nvSpPr>
            <p:cNvPr id="17424" name="Text Box 120"/>
            <p:cNvSpPr txBox="1">
              <a:spLocks noChangeArrowheads="1"/>
            </p:cNvSpPr>
            <p:nvPr/>
          </p:nvSpPr>
          <p:spPr bwMode="auto">
            <a:xfrm>
              <a:off x="672" y="3120"/>
              <a:ext cx="14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/>
                <a:t>Item Difficulty = </a:t>
              </a:r>
              <a:r>
                <a:rPr lang="en-US" dirty="0"/>
                <a:t> </a:t>
              </a:r>
            </a:p>
          </p:txBody>
        </p:sp>
        <p:sp>
          <p:nvSpPr>
            <p:cNvPr id="17425" name="Text Box 121"/>
            <p:cNvSpPr txBox="1">
              <a:spLocks noChangeArrowheads="1"/>
            </p:cNvSpPr>
            <p:nvPr/>
          </p:nvSpPr>
          <p:spPr bwMode="auto">
            <a:xfrm>
              <a:off x="2208" y="2976"/>
              <a:ext cx="15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7 Students Correct </a:t>
              </a:r>
              <a:r>
                <a:rPr lang="en-US"/>
                <a:t> </a:t>
              </a:r>
            </a:p>
          </p:txBody>
        </p:sp>
        <p:sp>
          <p:nvSpPr>
            <p:cNvPr id="17426" name="Text Box 122"/>
            <p:cNvSpPr txBox="1">
              <a:spLocks noChangeArrowheads="1"/>
            </p:cNvSpPr>
            <p:nvPr/>
          </p:nvSpPr>
          <p:spPr bwMode="auto">
            <a:xfrm>
              <a:off x="2112" y="3264"/>
              <a:ext cx="20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10 Total Test Takers </a:t>
              </a:r>
              <a:r>
                <a:rPr lang="en-US"/>
                <a:t> </a:t>
              </a:r>
            </a:p>
          </p:txBody>
        </p:sp>
        <p:sp>
          <p:nvSpPr>
            <p:cNvPr id="17427" name="Text Box 123"/>
            <p:cNvSpPr txBox="1">
              <a:spLocks noChangeArrowheads="1"/>
            </p:cNvSpPr>
            <p:nvPr/>
          </p:nvSpPr>
          <p:spPr bwMode="auto">
            <a:xfrm>
              <a:off x="3888" y="3120"/>
              <a:ext cx="144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/>
                <a:t>= </a:t>
              </a:r>
              <a:r>
                <a:rPr lang="en-US"/>
                <a:t> </a:t>
              </a:r>
              <a:r>
                <a:rPr lang="en-US" sz="2400"/>
                <a:t>.70</a:t>
              </a:r>
            </a:p>
          </p:txBody>
        </p:sp>
        <p:sp>
          <p:nvSpPr>
            <p:cNvPr id="17428" name="Line 124"/>
            <p:cNvSpPr>
              <a:spLocks noChangeShapeType="1"/>
            </p:cNvSpPr>
            <p:nvPr/>
          </p:nvSpPr>
          <p:spPr bwMode="auto">
            <a:xfrm>
              <a:off x="2112" y="3264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3" name="TextBox 1"/>
          <p:cNvSpPr txBox="1">
            <a:spLocks noChangeArrowheads="1"/>
          </p:cNvSpPr>
          <p:nvPr/>
        </p:nvSpPr>
        <p:spPr bwMode="auto">
          <a:xfrm>
            <a:off x="1420813" y="5791201"/>
            <a:ext cx="6553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r>
              <a:rPr lang="en-US" sz="2200"/>
              <a:t>Typically we want item difficulties to be between .35 and .9</a:t>
            </a: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74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Item Response Patterns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33400" y="1600202"/>
            <a:ext cx="8305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		</a:t>
            </a:r>
            <a:r>
              <a:rPr lang="en-US" sz="2400" dirty="0"/>
              <a:t>A	 B	 C	 D	 Omit	   </a:t>
            </a:r>
            <a:r>
              <a:rPr lang="en-US" sz="2400" dirty="0" err="1"/>
              <a:t>Mult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Question 1:  </a:t>
            </a:r>
            <a:r>
              <a:rPr lang="en-US" sz="2400" b="1" dirty="0"/>
              <a:t>46%*</a:t>
            </a:r>
            <a:r>
              <a:rPr lang="en-US" sz="2400" dirty="0"/>
              <a:t>  47%    2%      1%        0%     4%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33400" y="3048000"/>
            <a:ext cx="8382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 </a:t>
            </a:r>
            <a:r>
              <a:rPr lang="en-US" sz="2400" dirty="0"/>
              <a:t>Question 1: What is the BEST Ice Cream Flavor?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		A. Vanilla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		B. Chocolate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		C. Garlic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		D. Lima Bean</a:t>
            </a:r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1905000" y="2209800"/>
            <a:ext cx="60960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2852691" y="2209800"/>
            <a:ext cx="9144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  <p:bldP spid="17421" grpId="0"/>
      <p:bldP spid="17422" grpId="0"/>
      <p:bldP spid="17423" grpId="0" animBg="1"/>
      <p:bldP spid="17423" grpId="1" animBg="1"/>
      <p:bldP spid="174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Item Response Patterns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1600202"/>
            <a:ext cx="8305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		</a:t>
            </a:r>
            <a:r>
              <a:rPr lang="en-US" sz="2400" dirty="0"/>
              <a:t>A	 B	 C	 D	 Omit	   </a:t>
            </a:r>
            <a:r>
              <a:rPr lang="en-US" sz="2400" dirty="0" err="1"/>
              <a:t>Mult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Question 1:  24%    </a:t>
            </a:r>
            <a:r>
              <a:rPr lang="en-US" sz="2400" b="1" dirty="0"/>
              <a:t>26%*</a:t>
            </a:r>
            <a:r>
              <a:rPr lang="en-US" sz="2400" dirty="0"/>
              <a:t>  25%   24%       1%      0%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3048001"/>
            <a:ext cx="8382000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 </a:t>
            </a:r>
            <a:r>
              <a:rPr lang="en-US" sz="2400" dirty="0"/>
              <a:t>Question 1: What is the BEST Fit Index for structural    		equation models?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		</a:t>
            </a:r>
            <a:r>
              <a:rPr lang="en-US" sz="2000" dirty="0"/>
              <a:t>A. GFI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		B. TLI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		C. RMSEA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		D. SRMR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2096610" y="2217199"/>
            <a:ext cx="40386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457200" y="2819400"/>
            <a:ext cx="2743200" cy="685800"/>
            <a:chOff x="1152" y="2064"/>
            <a:chExt cx="2928" cy="432"/>
          </a:xfrm>
        </p:grpSpPr>
        <p:grpSp>
          <p:nvGrpSpPr>
            <p:cNvPr id="20491" name="Group 6"/>
            <p:cNvGrpSpPr>
              <a:grpSpLocks/>
            </p:cNvGrpSpPr>
            <p:nvPr/>
          </p:nvGrpSpPr>
          <p:grpSpPr bwMode="auto">
            <a:xfrm>
              <a:off x="1152" y="2064"/>
              <a:ext cx="192" cy="432"/>
              <a:chOff x="1392" y="2880"/>
              <a:chExt cx="192" cy="432"/>
            </a:xfrm>
          </p:grpSpPr>
          <p:grpSp>
            <p:nvGrpSpPr>
              <p:cNvPr id="20524" name="Group 7"/>
              <p:cNvGrpSpPr>
                <a:grpSpLocks/>
              </p:cNvGrpSpPr>
              <p:nvPr/>
            </p:nvGrpSpPr>
            <p:grpSpPr bwMode="auto">
              <a:xfrm>
                <a:off x="1392" y="2976"/>
                <a:ext cx="192" cy="336"/>
                <a:chOff x="1392" y="2976"/>
                <a:chExt cx="192" cy="336"/>
              </a:xfrm>
            </p:grpSpPr>
            <p:grpSp>
              <p:nvGrpSpPr>
                <p:cNvPr id="20526" name="Group 8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192"/>
                  <a:chOff x="1392" y="3072"/>
                  <a:chExt cx="192" cy="336"/>
                </a:xfrm>
              </p:grpSpPr>
              <p:sp>
                <p:nvSpPr>
                  <p:cNvPr id="2052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072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30" name="Line 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316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27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1440" y="3168"/>
                  <a:ext cx="48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8" name="Line 12"/>
                <p:cNvSpPr>
                  <a:spLocks noChangeShapeType="1"/>
                </p:cNvSpPr>
                <p:nvPr/>
              </p:nvSpPr>
              <p:spPr bwMode="auto">
                <a:xfrm>
                  <a:off x="1488" y="3168"/>
                  <a:ext cx="48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25" name="Oval 13"/>
              <p:cNvSpPr>
                <a:spLocks noChangeArrowheads="1"/>
              </p:cNvSpPr>
              <p:nvPr/>
            </p:nvSpPr>
            <p:spPr bwMode="auto">
              <a:xfrm>
                <a:off x="1440" y="288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492" name="Group 14"/>
            <p:cNvGrpSpPr>
              <a:grpSpLocks/>
            </p:cNvGrpSpPr>
            <p:nvPr/>
          </p:nvGrpSpPr>
          <p:grpSpPr bwMode="auto">
            <a:xfrm>
              <a:off x="1824" y="2064"/>
              <a:ext cx="192" cy="432"/>
              <a:chOff x="1392" y="2880"/>
              <a:chExt cx="192" cy="432"/>
            </a:xfrm>
          </p:grpSpPr>
          <p:grpSp>
            <p:nvGrpSpPr>
              <p:cNvPr id="20517" name="Group 15"/>
              <p:cNvGrpSpPr>
                <a:grpSpLocks/>
              </p:cNvGrpSpPr>
              <p:nvPr/>
            </p:nvGrpSpPr>
            <p:grpSpPr bwMode="auto">
              <a:xfrm>
                <a:off x="1392" y="2976"/>
                <a:ext cx="192" cy="336"/>
                <a:chOff x="1392" y="2976"/>
                <a:chExt cx="192" cy="336"/>
              </a:xfrm>
            </p:grpSpPr>
            <p:grpSp>
              <p:nvGrpSpPr>
                <p:cNvPr id="20519" name="Group 16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192"/>
                  <a:chOff x="1392" y="3072"/>
                  <a:chExt cx="192" cy="336"/>
                </a:xfrm>
              </p:grpSpPr>
              <p:sp>
                <p:nvSpPr>
                  <p:cNvPr id="20522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072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3" name="Line 1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316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20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440" y="3168"/>
                  <a:ext cx="48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Line 20"/>
                <p:cNvSpPr>
                  <a:spLocks noChangeShapeType="1"/>
                </p:cNvSpPr>
                <p:nvPr/>
              </p:nvSpPr>
              <p:spPr bwMode="auto">
                <a:xfrm>
                  <a:off x="1488" y="3168"/>
                  <a:ext cx="48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18" name="Oval 21"/>
              <p:cNvSpPr>
                <a:spLocks noChangeArrowheads="1"/>
              </p:cNvSpPr>
              <p:nvPr/>
            </p:nvSpPr>
            <p:spPr bwMode="auto">
              <a:xfrm>
                <a:off x="1440" y="288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493" name="Group 22"/>
            <p:cNvGrpSpPr>
              <a:grpSpLocks/>
            </p:cNvGrpSpPr>
            <p:nvPr/>
          </p:nvGrpSpPr>
          <p:grpSpPr bwMode="auto">
            <a:xfrm>
              <a:off x="2544" y="2064"/>
              <a:ext cx="192" cy="432"/>
              <a:chOff x="1392" y="2880"/>
              <a:chExt cx="192" cy="432"/>
            </a:xfrm>
          </p:grpSpPr>
          <p:grpSp>
            <p:nvGrpSpPr>
              <p:cNvPr id="20510" name="Group 23"/>
              <p:cNvGrpSpPr>
                <a:grpSpLocks/>
              </p:cNvGrpSpPr>
              <p:nvPr/>
            </p:nvGrpSpPr>
            <p:grpSpPr bwMode="auto">
              <a:xfrm>
                <a:off x="1392" y="2976"/>
                <a:ext cx="192" cy="336"/>
                <a:chOff x="1392" y="2976"/>
                <a:chExt cx="192" cy="336"/>
              </a:xfrm>
            </p:grpSpPr>
            <p:grpSp>
              <p:nvGrpSpPr>
                <p:cNvPr id="20512" name="Group 24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192"/>
                  <a:chOff x="1392" y="3072"/>
                  <a:chExt cx="192" cy="336"/>
                </a:xfrm>
              </p:grpSpPr>
              <p:sp>
                <p:nvSpPr>
                  <p:cNvPr id="2051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072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16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316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13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1440" y="3168"/>
                  <a:ext cx="48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4" name="Line 28"/>
                <p:cNvSpPr>
                  <a:spLocks noChangeShapeType="1"/>
                </p:cNvSpPr>
                <p:nvPr/>
              </p:nvSpPr>
              <p:spPr bwMode="auto">
                <a:xfrm>
                  <a:off x="1488" y="3168"/>
                  <a:ext cx="48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11" name="Oval 29"/>
              <p:cNvSpPr>
                <a:spLocks noChangeArrowheads="1"/>
              </p:cNvSpPr>
              <p:nvPr/>
            </p:nvSpPr>
            <p:spPr bwMode="auto">
              <a:xfrm>
                <a:off x="1440" y="288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494" name="Group 30"/>
            <p:cNvGrpSpPr>
              <a:grpSpLocks/>
            </p:cNvGrpSpPr>
            <p:nvPr/>
          </p:nvGrpSpPr>
          <p:grpSpPr bwMode="auto">
            <a:xfrm>
              <a:off x="3264" y="2064"/>
              <a:ext cx="192" cy="432"/>
              <a:chOff x="1392" y="2880"/>
              <a:chExt cx="192" cy="432"/>
            </a:xfrm>
          </p:grpSpPr>
          <p:grpSp>
            <p:nvGrpSpPr>
              <p:cNvPr id="20503" name="Group 31"/>
              <p:cNvGrpSpPr>
                <a:grpSpLocks/>
              </p:cNvGrpSpPr>
              <p:nvPr/>
            </p:nvGrpSpPr>
            <p:grpSpPr bwMode="auto">
              <a:xfrm>
                <a:off x="1392" y="2976"/>
                <a:ext cx="192" cy="336"/>
                <a:chOff x="1392" y="2976"/>
                <a:chExt cx="192" cy="336"/>
              </a:xfrm>
            </p:grpSpPr>
            <p:grpSp>
              <p:nvGrpSpPr>
                <p:cNvPr id="20505" name="Group 32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192"/>
                  <a:chOff x="1392" y="3072"/>
                  <a:chExt cx="192" cy="336"/>
                </a:xfrm>
              </p:grpSpPr>
              <p:sp>
                <p:nvSpPr>
                  <p:cNvPr id="2050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072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09" name="Line 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316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06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1440" y="3168"/>
                  <a:ext cx="48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7" name="Line 36"/>
                <p:cNvSpPr>
                  <a:spLocks noChangeShapeType="1"/>
                </p:cNvSpPr>
                <p:nvPr/>
              </p:nvSpPr>
              <p:spPr bwMode="auto">
                <a:xfrm>
                  <a:off x="1488" y="3168"/>
                  <a:ext cx="48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04" name="Oval 37"/>
              <p:cNvSpPr>
                <a:spLocks noChangeArrowheads="1"/>
              </p:cNvSpPr>
              <p:nvPr/>
            </p:nvSpPr>
            <p:spPr bwMode="auto">
              <a:xfrm>
                <a:off x="1440" y="288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495" name="Group 38"/>
            <p:cNvGrpSpPr>
              <a:grpSpLocks/>
            </p:cNvGrpSpPr>
            <p:nvPr/>
          </p:nvGrpSpPr>
          <p:grpSpPr bwMode="auto">
            <a:xfrm>
              <a:off x="3888" y="2064"/>
              <a:ext cx="192" cy="432"/>
              <a:chOff x="1392" y="2880"/>
              <a:chExt cx="192" cy="432"/>
            </a:xfrm>
          </p:grpSpPr>
          <p:grpSp>
            <p:nvGrpSpPr>
              <p:cNvPr id="20496" name="Group 39"/>
              <p:cNvGrpSpPr>
                <a:grpSpLocks/>
              </p:cNvGrpSpPr>
              <p:nvPr/>
            </p:nvGrpSpPr>
            <p:grpSpPr bwMode="auto">
              <a:xfrm>
                <a:off x="1392" y="2976"/>
                <a:ext cx="192" cy="336"/>
                <a:chOff x="1392" y="2976"/>
                <a:chExt cx="192" cy="336"/>
              </a:xfrm>
            </p:grpSpPr>
            <p:grpSp>
              <p:nvGrpSpPr>
                <p:cNvPr id="20498" name="Group 40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192"/>
                  <a:chOff x="1392" y="3072"/>
                  <a:chExt cx="192" cy="336"/>
                </a:xfrm>
              </p:grpSpPr>
              <p:sp>
                <p:nvSpPr>
                  <p:cNvPr id="20501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072"/>
                    <a:ext cx="0" cy="3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02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92" y="3168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499" name="Line 43"/>
                <p:cNvSpPr>
                  <a:spLocks noChangeShapeType="1"/>
                </p:cNvSpPr>
                <p:nvPr/>
              </p:nvSpPr>
              <p:spPr bwMode="auto">
                <a:xfrm flipH="1">
                  <a:off x="1440" y="3168"/>
                  <a:ext cx="48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0" name="Line 44"/>
                <p:cNvSpPr>
                  <a:spLocks noChangeShapeType="1"/>
                </p:cNvSpPr>
                <p:nvPr/>
              </p:nvSpPr>
              <p:spPr bwMode="auto">
                <a:xfrm>
                  <a:off x="1488" y="3168"/>
                  <a:ext cx="48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497" name="Oval 45"/>
              <p:cNvSpPr>
                <a:spLocks noChangeArrowheads="1"/>
              </p:cNvSpPr>
              <p:nvPr/>
            </p:nvSpPr>
            <p:spPr bwMode="auto">
              <a:xfrm>
                <a:off x="1440" y="288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639" name="Text Box 87"/>
          <p:cNvSpPr txBox="1">
            <a:spLocks noChangeArrowheads="1"/>
          </p:cNvSpPr>
          <p:nvPr/>
        </p:nvSpPr>
        <p:spPr bwMode="auto">
          <a:xfrm>
            <a:off x="3429000" y="2590801"/>
            <a:ext cx="2667000" cy="1323439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2"/>
                </a:solidFill>
              </a:rPr>
              <a:t>Item 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2"/>
                </a:solidFill>
              </a:rPr>
              <a:t>Discrimination</a:t>
            </a:r>
          </a:p>
        </p:txBody>
      </p:sp>
      <p:grpSp>
        <p:nvGrpSpPr>
          <p:cNvPr id="23729" name="Group 177"/>
          <p:cNvGrpSpPr>
            <a:grpSpLocks/>
          </p:cNvGrpSpPr>
          <p:nvPr/>
        </p:nvGrpSpPr>
        <p:grpSpPr bwMode="auto">
          <a:xfrm>
            <a:off x="6172202" y="914401"/>
            <a:ext cx="2740025" cy="1717675"/>
            <a:chOff x="3888" y="576"/>
            <a:chExt cx="1726" cy="1082"/>
          </a:xfrm>
        </p:grpSpPr>
        <p:sp>
          <p:nvSpPr>
            <p:cNvPr id="20489" name="Line 88"/>
            <p:cNvSpPr>
              <a:spLocks noChangeShapeType="1"/>
            </p:cNvSpPr>
            <p:nvPr/>
          </p:nvSpPr>
          <p:spPr bwMode="auto">
            <a:xfrm flipV="1">
              <a:off x="3888" y="1200"/>
              <a:ext cx="528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90" name="Picture 173" descr="j0397482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576"/>
              <a:ext cx="1150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730" name="Group 178"/>
          <p:cNvGrpSpPr>
            <a:grpSpLocks/>
          </p:cNvGrpSpPr>
          <p:nvPr/>
        </p:nvGrpSpPr>
        <p:grpSpPr bwMode="auto">
          <a:xfrm>
            <a:off x="5867402" y="3616326"/>
            <a:ext cx="3044825" cy="1533525"/>
            <a:chOff x="3696" y="2278"/>
            <a:chExt cx="1918" cy="966"/>
          </a:xfrm>
        </p:grpSpPr>
        <p:sp>
          <p:nvSpPr>
            <p:cNvPr id="20487" name="Line 89"/>
            <p:cNvSpPr>
              <a:spLocks noChangeShapeType="1"/>
            </p:cNvSpPr>
            <p:nvPr/>
          </p:nvSpPr>
          <p:spPr bwMode="auto">
            <a:xfrm>
              <a:off x="3696" y="2592"/>
              <a:ext cx="528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488" name="Picture 175" descr="j0397504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2278"/>
              <a:ext cx="1246" cy="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728" name="Text Box 176"/>
          <p:cNvSpPr txBox="1">
            <a:spLocks noChangeArrowheads="1"/>
          </p:cNvSpPr>
          <p:nvPr/>
        </p:nvSpPr>
        <p:spPr bwMode="auto">
          <a:xfrm>
            <a:off x="1371600" y="4648201"/>
            <a:ext cx="510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Range:  -1 to +1</a:t>
            </a:r>
          </a:p>
          <a:p>
            <a:pPr>
              <a:spcBef>
                <a:spcPct val="50000"/>
              </a:spcBef>
            </a:pPr>
            <a:r>
              <a:rPr lang="en-US" sz="2400"/>
              <a:t>Values closer to +1 are better</a:t>
            </a:r>
          </a:p>
          <a:p>
            <a:pPr>
              <a:spcBef>
                <a:spcPct val="50000"/>
              </a:spcBef>
            </a:pPr>
            <a:r>
              <a:rPr lang="en-US" sz="2400"/>
              <a:t>Negative values indicate a problem!</a:t>
            </a: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7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39" grpId="0" animBg="1"/>
      <p:bldP spid="2372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25" name="Group 149"/>
          <p:cNvGrpSpPr>
            <a:grpSpLocks/>
          </p:cNvGrpSpPr>
          <p:nvPr/>
        </p:nvGrpSpPr>
        <p:grpSpPr bwMode="auto">
          <a:xfrm>
            <a:off x="914400" y="1219200"/>
            <a:ext cx="7162800" cy="4114800"/>
            <a:chOff x="576" y="768"/>
            <a:chExt cx="4512" cy="2592"/>
          </a:xfrm>
        </p:grpSpPr>
        <p:sp>
          <p:nvSpPr>
            <p:cNvPr id="21567" name="Line 4"/>
            <p:cNvSpPr>
              <a:spLocks noChangeShapeType="1"/>
            </p:cNvSpPr>
            <p:nvPr/>
          </p:nvSpPr>
          <p:spPr bwMode="auto">
            <a:xfrm>
              <a:off x="2832" y="864"/>
              <a:ext cx="0" cy="24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1568" name="Picture 5" descr="j0397482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768"/>
              <a:ext cx="1150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69" name="Picture 6" descr="j0397504[2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807"/>
              <a:ext cx="1296" cy="1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570" name="Group 7"/>
            <p:cNvGrpSpPr>
              <a:grpSpLocks/>
            </p:cNvGrpSpPr>
            <p:nvPr/>
          </p:nvGrpSpPr>
          <p:grpSpPr bwMode="auto">
            <a:xfrm>
              <a:off x="576" y="2160"/>
              <a:ext cx="1728" cy="432"/>
              <a:chOff x="1152" y="2064"/>
              <a:chExt cx="2928" cy="432"/>
            </a:xfrm>
          </p:grpSpPr>
          <p:grpSp>
            <p:nvGrpSpPr>
              <p:cNvPr id="21612" name="Group 8"/>
              <p:cNvGrpSpPr>
                <a:grpSpLocks/>
              </p:cNvGrpSpPr>
              <p:nvPr/>
            </p:nvGrpSpPr>
            <p:grpSpPr bwMode="auto">
              <a:xfrm>
                <a:off x="1152" y="2064"/>
                <a:ext cx="192" cy="432"/>
                <a:chOff x="1392" y="2880"/>
                <a:chExt cx="192" cy="432"/>
              </a:xfrm>
            </p:grpSpPr>
            <p:grpSp>
              <p:nvGrpSpPr>
                <p:cNvPr id="21645" name="Group 9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21647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21650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51" name="Line 1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648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49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46" name="Oval 15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613" name="Group 16"/>
              <p:cNvGrpSpPr>
                <a:grpSpLocks/>
              </p:cNvGrpSpPr>
              <p:nvPr/>
            </p:nvGrpSpPr>
            <p:grpSpPr bwMode="auto">
              <a:xfrm>
                <a:off x="1824" y="2064"/>
                <a:ext cx="192" cy="432"/>
                <a:chOff x="1392" y="2880"/>
                <a:chExt cx="192" cy="432"/>
              </a:xfrm>
            </p:grpSpPr>
            <p:grpSp>
              <p:nvGrpSpPr>
                <p:cNvPr id="21638" name="Group 17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2164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21643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44" name="Line 2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641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42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39" name="Oval 23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614" name="Group 24"/>
              <p:cNvGrpSpPr>
                <a:grpSpLocks/>
              </p:cNvGrpSpPr>
              <p:nvPr/>
            </p:nvGrpSpPr>
            <p:grpSpPr bwMode="auto">
              <a:xfrm>
                <a:off x="2544" y="2064"/>
                <a:ext cx="192" cy="432"/>
                <a:chOff x="1392" y="2880"/>
                <a:chExt cx="192" cy="432"/>
              </a:xfrm>
            </p:grpSpPr>
            <p:grpSp>
              <p:nvGrpSpPr>
                <p:cNvPr id="21631" name="Group 25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21633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21636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37" name="Line 2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634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3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32" name="Oval 31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615" name="Group 32"/>
              <p:cNvGrpSpPr>
                <a:grpSpLocks/>
              </p:cNvGrpSpPr>
              <p:nvPr/>
            </p:nvGrpSpPr>
            <p:grpSpPr bwMode="auto">
              <a:xfrm>
                <a:off x="3264" y="2064"/>
                <a:ext cx="192" cy="432"/>
                <a:chOff x="1392" y="2880"/>
                <a:chExt cx="192" cy="432"/>
              </a:xfrm>
            </p:grpSpPr>
            <p:grpSp>
              <p:nvGrpSpPr>
                <p:cNvPr id="21624" name="Group 33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21626" name="Group 34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21629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30" name="Line 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627" name="Line 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2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25" name="Oval 39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616" name="Group 40"/>
              <p:cNvGrpSpPr>
                <a:grpSpLocks/>
              </p:cNvGrpSpPr>
              <p:nvPr/>
            </p:nvGrpSpPr>
            <p:grpSpPr bwMode="auto">
              <a:xfrm>
                <a:off x="3888" y="2064"/>
                <a:ext cx="192" cy="432"/>
                <a:chOff x="1392" y="2880"/>
                <a:chExt cx="192" cy="432"/>
              </a:xfrm>
            </p:grpSpPr>
            <p:grpSp>
              <p:nvGrpSpPr>
                <p:cNvPr id="21617" name="Group 41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21619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21622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23" name="Line 4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620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21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18" name="Oval 47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71" name="Group 48"/>
            <p:cNvGrpSpPr>
              <a:grpSpLocks/>
            </p:cNvGrpSpPr>
            <p:nvPr/>
          </p:nvGrpSpPr>
          <p:grpSpPr bwMode="auto">
            <a:xfrm>
              <a:off x="3360" y="2160"/>
              <a:ext cx="1728" cy="432"/>
              <a:chOff x="1152" y="2064"/>
              <a:chExt cx="2928" cy="432"/>
            </a:xfrm>
          </p:grpSpPr>
          <p:grpSp>
            <p:nvGrpSpPr>
              <p:cNvPr id="21572" name="Group 49"/>
              <p:cNvGrpSpPr>
                <a:grpSpLocks/>
              </p:cNvGrpSpPr>
              <p:nvPr/>
            </p:nvGrpSpPr>
            <p:grpSpPr bwMode="auto">
              <a:xfrm>
                <a:off x="1152" y="2064"/>
                <a:ext cx="192" cy="432"/>
                <a:chOff x="1392" y="2880"/>
                <a:chExt cx="192" cy="432"/>
              </a:xfrm>
            </p:grpSpPr>
            <p:grpSp>
              <p:nvGrpSpPr>
                <p:cNvPr id="21605" name="Group 50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21607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21610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11" name="Line 5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608" name="Line 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09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606" name="Oval 56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73" name="Group 57"/>
              <p:cNvGrpSpPr>
                <a:grpSpLocks/>
              </p:cNvGrpSpPr>
              <p:nvPr/>
            </p:nvGrpSpPr>
            <p:grpSpPr bwMode="auto">
              <a:xfrm>
                <a:off x="1824" y="2064"/>
                <a:ext cx="192" cy="432"/>
                <a:chOff x="1392" y="2880"/>
                <a:chExt cx="192" cy="432"/>
              </a:xfrm>
            </p:grpSpPr>
            <p:grpSp>
              <p:nvGrpSpPr>
                <p:cNvPr id="21598" name="Group 58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21600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21603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604" name="Line 6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601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602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99" name="Oval 64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74" name="Group 65"/>
              <p:cNvGrpSpPr>
                <a:grpSpLocks/>
              </p:cNvGrpSpPr>
              <p:nvPr/>
            </p:nvGrpSpPr>
            <p:grpSpPr bwMode="auto">
              <a:xfrm>
                <a:off x="2544" y="2064"/>
                <a:ext cx="192" cy="432"/>
                <a:chOff x="1392" y="2880"/>
                <a:chExt cx="192" cy="432"/>
              </a:xfrm>
            </p:grpSpPr>
            <p:grpSp>
              <p:nvGrpSpPr>
                <p:cNvPr id="21591" name="Group 66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2159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21596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97" name="Line 6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594" name="Line 7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95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92" name="Oval 72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75" name="Group 73"/>
              <p:cNvGrpSpPr>
                <a:grpSpLocks/>
              </p:cNvGrpSpPr>
              <p:nvPr/>
            </p:nvGrpSpPr>
            <p:grpSpPr bwMode="auto">
              <a:xfrm>
                <a:off x="3264" y="2064"/>
                <a:ext cx="192" cy="432"/>
                <a:chOff x="1392" y="2880"/>
                <a:chExt cx="192" cy="432"/>
              </a:xfrm>
            </p:grpSpPr>
            <p:grpSp>
              <p:nvGrpSpPr>
                <p:cNvPr id="21584" name="Group 74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21586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21589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90" name="Line 7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587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88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85" name="Oval 80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76" name="Group 81"/>
              <p:cNvGrpSpPr>
                <a:grpSpLocks/>
              </p:cNvGrpSpPr>
              <p:nvPr/>
            </p:nvGrpSpPr>
            <p:grpSpPr bwMode="auto">
              <a:xfrm>
                <a:off x="3888" y="2064"/>
                <a:ext cx="192" cy="432"/>
                <a:chOff x="1392" y="2880"/>
                <a:chExt cx="192" cy="432"/>
              </a:xfrm>
            </p:grpSpPr>
            <p:grpSp>
              <p:nvGrpSpPr>
                <p:cNvPr id="21577" name="Group 82"/>
                <p:cNvGrpSpPr>
                  <a:grpSpLocks/>
                </p:cNvGrpSpPr>
                <p:nvPr/>
              </p:nvGrpSpPr>
              <p:grpSpPr bwMode="auto">
                <a:xfrm>
                  <a:off x="1392" y="2976"/>
                  <a:ext cx="192" cy="336"/>
                  <a:chOff x="1392" y="2976"/>
                  <a:chExt cx="192" cy="336"/>
                </a:xfrm>
              </p:grpSpPr>
              <p:grpSp>
                <p:nvGrpSpPr>
                  <p:cNvPr id="21579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1392" y="2976"/>
                    <a:ext cx="192" cy="192"/>
                    <a:chOff x="1392" y="3072"/>
                    <a:chExt cx="192" cy="336"/>
                  </a:xfrm>
                </p:grpSpPr>
                <p:sp>
                  <p:nvSpPr>
                    <p:cNvPr id="21582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88" y="3072"/>
                      <a:ext cx="0" cy="33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83" name="Line 8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392" y="3168"/>
                      <a:ext cx="192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1580" name="Line 8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40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81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168"/>
                    <a:ext cx="48" cy="14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78" name="Oval 88"/>
                <p:cNvSpPr>
                  <a:spLocks noChangeArrowheads="1"/>
                </p:cNvSpPr>
                <p:nvPr/>
              </p:nvSpPr>
              <p:spPr bwMode="auto">
                <a:xfrm>
                  <a:off x="1440" y="288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4665" name="Group 89"/>
          <p:cNvGrpSpPr>
            <a:grpSpLocks/>
          </p:cNvGrpSpPr>
          <p:nvPr/>
        </p:nvGrpSpPr>
        <p:grpSpPr bwMode="auto">
          <a:xfrm>
            <a:off x="838200" y="4267200"/>
            <a:ext cx="304800" cy="228600"/>
            <a:chOff x="1104" y="1488"/>
            <a:chExt cx="336" cy="288"/>
          </a:xfrm>
        </p:grpSpPr>
        <p:sp>
          <p:nvSpPr>
            <p:cNvPr id="21565" name="Line 90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6" name="Line 91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68" name="Group 92"/>
          <p:cNvGrpSpPr>
            <a:grpSpLocks/>
          </p:cNvGrpSpPr>
          <p:nvPr/>
        </p:nvGrpSpPr>
        <p:grpSpPr bwMode="auto">
          <a:xfrm>
            <a:off x="1447800" y="4267200"/>
            <a:ext cx="304800" cy="228600"/>
            <a:chOff x="1104" y="1488"/>
            <a:chExt cx="336" cy="288"/>
          </a:xfrm>
        </p:grpSpPr>
        <p:sp>
          <p:nvSpPr>
            <p:cNvPr id="21563" name="Line 93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Line 94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71" name="Group 95"/>
          <p:cNvGrpSpPr>
            <a:grpSpLocks/>
          </p:cNvGrpSpPr>
          <p:nvPr/>
        </p:nvGrpSpPr>
        <p:grpSpPr bwMode="auto">
          <a:xfrm>
            <a:off x="2133600" y="4267200"/>
            <a:ext cx="304800" cy="228600"/>
            <a:chOff x="1104" y="1488"/>
            <a:chExt cx="336" cy="288"/>
          </a:xfrm>
        </p:grpSpPr>
        <p:sp>
          <p:nvSpPr>
            <p:cNvPr id="21561" name="Line 96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Line 97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74" name="Group 98"/>
          <p:cNvGrpSpPr>
            <a:grpSpLocks/>
          </p:cNvGrpSpPr>
          <p:nvPr/>
        </p:nvGrpSpPr>
        <p:grpSpPr bwMode="auto">
          <a:xfrm>
            <a:off x="2819400" y="4267200"/>
            <a:ext cx="304800" cy="228600"/>
            <a:chOff x="1104" y="1488"/>
            <a:chExt cx="336" cy="288"/>
          </a:xfrm>
        </p:grpSpPr>
        <p:sp>
          <p:nvSpPr>
            <p:cNvPr id="21559" name="Line 99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Line 100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77" name="Group 101"/>
          <p:cNvGrpSpPr>
            <a:grpSpLocks/>
          </p:cNvGrpSpPr>
          <p:nvPr/>
        </p:nvGrpSpPr>
        <p:grpSpPr bwMode="auto">
          <a:xfrm>
            <a:off x="3429000" y="4267200"/>
            <a:ext cx="304800" cy="228600"/>
            <a:chOff x="1104" y="1488"/>
            <a:chExt cx="336" cy="288"/>
          </a:xfrm>
        </p:grpSpPr>
        <p:sp>
          <p:nvSpPr>
            <p:cNvPr id="21557" name="Line 102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Line 103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80" name="Group 104"/>
          <p:cNvGrpSpPr>
            <a:grpSpLocks/>
          </p:cNvGrpSpPr>
          <p:nvPr/>
        </p:nvGrpSpPr>
        <p:grpSpPr bwMode="auto">
          <a:xfrm>
            <a:off x="5257800" y="4267200"/>
            <a:ext cx="304800" cy="228600"/>
            <a:chOff x="1104" y="1488"/>
            <a:chExt cx="336" cy="288"/>
          </a:xfrm>
        </p:grpSpPr>
        <p:sp>
          <p:nvSpPr>
            <p:cNvPr id="21555" name="Line 105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Line 106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83" name="Group 107"/>
          <p:cNvGrpSpPr>
            <a:grpSpLocks/>
          </p:cNvGrpSpPr>
          <p:nvPr/>
        </p:nvGrpSpPr>
        <p:grpSpPr bwMode="auto">
          <a:xfrm>
            <a:off x="5943600" y="4267200"/>
            <a:ext cx="304800" cy="228600"/>
            <a:chOff x="1104" y="1488"/>
            <a:chExt cx="336" cy="288"/>
          </a:xfrm>
        </p:grpSpPr>
        <p:sp>
          <p:nvSpPr>
            <p:cNvPr id="21553" name="Line 108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Line 109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86" name="Group 110"/>
          <p:cNvGrpSpPr>
            <a:grpSpLocks/>
          </p:cNvGrpSpPr>
          <p:nvPr/>
        </p:nvGrpSpPr>
        <p:grpSpPr bwMode="auto">
          <a:xfrm>
            <a:off x="6629400" y="4267200"/>
            <a:ext cx="304800" cy="228600"/>
            <a:chOff x="1104" y="1488"/>
            <a:chExt cx="336" cy="288"/>
          </a:xfrm>
        </p:grpSpPr>
        <p:sp>
          <p:nvSpPr>
            <p:cNvPr id="21551" name="Line 111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Line 112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89" name="Group 113"/>
          <p:cNvGrpSpPr>
            <a:grpSpLocks/>
          </p:cNvGrpSpPr>
          <p:nvPr/>
        </p:nvGrpSpPr>
        <p:grpSpPr bwMode="auto">
          <a:xfrm>
            <a:off x="7239000" y="4267200"/>
            <a:ext cx="304800" cy="228600"/>
            <a:chOff x="1104" y="1488"/>
            <a:chExt cx="336" cy="288"/>
          </a:xfrm>
        </p:grpSpPr>
        <p:sp>
          <p:nvSpPr>
            <p:cNvPr id="21549" name="Line 114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Line 115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92" name="Group 116"/>
          <p:cNvGrpSpPr>
            <a:grpSpLocks/>
          </p:cNvGrpSpPr>
          <p:nvPr/>
        </p:nvGrpSpPr>
        <p:grpSpPr bwMode="auto">
          <a:xfrm>
            <a:off x="7848600" y="4267200"/>
            <a:ext cx="304800" cy="228600"/>
            <a:chOff x="1104" y="1488"/>
            <a:chExt cx="336" cy="288"/>
          </a:xfrm>
        </p:grpSpPr>
        <p:sp>
          <p:nvSpPr>
            <p:cNvPr id="21547" name="Line 117"/>
            <p:cNvSpPr>
              <a:spLocks noChangeShapeType="1"/>
            </p:cNvSpPr>
            <p:nvPr/>
          </p:nvSpPr>
          <p:spPr bwMode="auto">
            <a:xfrm>
              <a:off x="1104" y="1680"/>
              <a:ext cx="96" cy="9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Line 118"/>
            <p:cNvSpPr>
              <a:spLocks noChangeShapeType="1"/>
            </p:cNvSpPr>
            <p:nvPr/>
          </p:nvSpPr>
          <p:spPr bwMode="auto">
            <a:xfrm flipV="1">
              <a:off x="1200" y="1488"/>
              <a:ext cx="240" cy="288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95" name="Group 119"/>
          <p:cNvGrpSpPr>
            <a:grpSpLocks/>
          </p:cNvGrpSpPr>
          <p:nvPr/>
        </p:nvGrpSpPr>
        <p:grpSpPr bwMode="auto">
          <a:xfrm>
            <a:off x="838200" y="4495801"/>
            <a:ext cx="261938" cy="266700"/>
            <a:chOff x="1776" y="2112"/>
            <a:chExt cx="288" cy="336"/>
          </a:xfrm>
        </p:grpSpPr>
        <p:sp>
          <p:nvSpPr>
            <p:cNvPr id="21545" name="Line 120"/>
            <p:cNvSpPr>
              <a:spLocks noChangeShapeType="1"/>
            </p:cNvSpPr>
            <p:nvPr/>
          </p:nvSpPr>
          <p:spPr bwMode="auto">
            <a:xfrm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Line 121"/>
            <p:cNvSpPr>
              <a:spLocks noChangeShapeType="1"/>
            </p:cNvSpPr>
            <p:nvPr/>
          </p:nvSpPr>
          <p:spPr bwMode="auto">
            <a:xfrm flipV="1"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698" name="Group 122"/>
          <p:cNvGrpSpPr>
            <a:grpSpLocks/>
          </p:cNvGrpSpPr>
          <p:nvPr/>
        </p:nvGrpSpPr>
        <p:grpSpPr bwMode="auto">
          <a:xfrm>
            <a:off x="1447800" y="4495801"/>
            <a:ext cx="261938" cy="266700"/>
            <a:chOff x="1776" y="2112"/>
            <a:chExt cx="288" cy="336"/>
          </a:xfrm>
        </p:grpSpPr>
        <p:sp>
          <p:nvSpPr>
            <p:cNvPr id="21543" name="Line 123"/>
            <p:cNvSpPr>
              <a:spLocks noChangeShapeType="1"/>
            </p:cNvSpPr>
            <p:nvPr/>
          </p:nvSpPr>
          <p:spPr bwMode="auto">
            <a:xfrm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Line 124"/>
            <p:cNvSpPr>
              <a:spLocks noChangeShapeType="1"/>
            </p:cNvSpPr>
            <p:nvPr/>
          </p:nvSpPr>
          <p:spPr bwMode="auto">
            <a:xfrm flipV="1"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01" name="Group 125"/>
          <p:cNvGrpSpPr>
            <a:grpSpLocks/>
          </p:cNvGrpSpPr>
          <p:nvPr/>
        </p:nvGrpSpPr>
        <p:grpSpPr bwMode="auto">
          <a:xfrm>
            <a:off x="2133600" y="4495801"/>
            <a:ext cx="261938" cy="266700"/>
            <a:chOff x="1776" y="2112"/>
            <a:chExt cx="288" cy="336"/>
          </a:xfrm>
        </p:grpSpPr>
        <p:sp>
          <p:nvSpPr>
            <p:cNvPr id="21541" name="Line 126"/>
            <p:cNvSpPr>
              <a:spLocks noChangeShapeType="1"/>
            </p:cNvSpPr>
            <p:nvPr/>
          </p:nvSpPr>
          <p:spPr bwMode="auto">
            <a:xfrm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Line 127"/>
            <p:cNvSpPr>
              <a:spLocks noChangeShapeType="1"/>
            </p:cNvSpPr>
            <p:nvPr/>
          </p:nvSpPr>
          <p:spPr bwMode="auto">
            <a:xfrm flipV="1"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04" name="Group 128"/>
          <p:cNvGrpSpPr>
            <a:grpSpLocks/>
          </p:cNvGrpSpPr>
          <p:nvPr/>
        </p:nvGrpSpPr>
        <p:grpSpPr bwMode="auto">
          <a:xfrm>
            <a:off x="2819400" y="4495801"/>
            <a:ext cx="261938" cy="266700"/>
            <a:chOff x="1776" y="2112"/>
            <a:chExt cx="288" cy="336"/>
          </a:xfrm>
        </p:grpSpPr>
        <p:sp>
          <p:nvSpPr>
            <p:cNvPr id="21539" name="Line 129"/>
            <p:cNvSpPr>
              <a:spLocks noChangeShapeType="1"/>
            </p:cNvSpPr>
            <p:nvPr/>
          </p:nvSpPr>
          <p:spPr bwMode="auto">
            <a:xfrm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Line 130"/>
            <p:cNvSpPr>
              <a:spLocks noChangeShapeType="1"/>
            </p:cNvSpPr>
            <p:nvPr/>
          </p:nvSpPr>
          <p:spPr bwMode="auto">
            <a:xfrm flipV="1"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07" name="Group 131"/>
          <p:cNvGrpSpPr>
            <a:grpSpLocks/>
          </p:cNvGrpSpPr>
          <p:nvPr/>
        </p:nvGrpSpPr>
        <p:grpSpPr bwMode="auto">
          <a:xfrm>
            <a:off x="3429000" y="4495801"/>
            <a:ext cx="261938" cy="266700"/>
            <a:chOff x="1776" y="2112"/>
            <a:chExt cx="288" cy="336"/>
          </a:xfrm>
        </p:grpSpPr>
        <p:sp>
          <p:nvSpPr>
            <p:cNvPr id="21537" name="Line 132"/>
            <p:cNvSpPr>
              <a:spLocks noChangeShapeType="1"/>
            </p:cNvSpPr>
            <p:nvPr/>
          </p:nvSpPr>
          <p:spPr bwMode="auto">
            <a:xfrm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Line 133"/>
            <p:cNvSpPr>
              <a:spLocks noChangeShapeType="1"/>
            </p:cNvSpPr>
            <p:nvPr/>
          </p:nvSpPr>
          <p:spPr bwMode="auto">
            <a:xfrm flipV="1"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10" name="Group 134"/>
          <p:cNvGrpSpPr>
            <a:grpSpLocks/>
          </p:cNvGrpSpPr>
          <p:nvPr/>
        </p:nvGrpSpPr>
        <p:grpSpPr bwMode="auto">
          <a:xfrm>
            <a:off x="5257800" y="4495801"/>
            <a:ext cx="261938" cy="266700"/>
            <a:chOff x="1776" y="2112"/>
            <a:chExt cx="288" cy="336"/>
          </a:xfrm>
        </p:grpSpPr>
        <p:sp>
          <p:nvSpPr>
            <p:cNvPr id="21535" name="Line 135"/>
            <p:cNvSpPr>
              <a:spLocks noChangeShapeType="1"/>
            </p:cNvSpPr>
            <p:nvPr/>
          </p:nvSpPr>
          <p:spPr bwMode="auto">
            <a:xfrm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Line 136"/>
            <p:cNvSpPr>
              <a:spLocks noChangeShapeType="1"/>
            </p:cNvSpPr>
            <p:nvPr/>
          </p:nvSpPr>
          <p:spPr bwMode="auto">
            <a:xfrm flipV="1"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13" name="Group 137"/>
          <p:cNvGrpSpPr>
            <a:grpSpLocks/>
          </p:cNvGrpSpPr>
          <p:nvPr/>
        </p:nvGrpSpPr>
        <p:grpSpPr bwMode="auto">
          <a:xfrm>
            <a:off x="5943600" y="4495801"/>
            <a:ext cx="261938" cy="266700"/>
            <a:chOff x="1776" y="2112"/>
            <a:chExt cx="288" cy="336"/>
          </a:xfrm>
        </p:grpSpPr>
        <p:sp>
          <p:nvSpPr>
            <p:cNvPr id="21533" name="Line 138"/>
            <p:cNvSpPr>
              <a:spLocks noChangeShapeType="1"/>
            </p:cNvSpPr>
            <p:nvPr/>
          </p:nvSpPr>
          <p:spPr bwMode="auto">
            <a:xfrm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Line 139"/>
            <p:cNvSpPr>
              <a:spLocks noChangeShapeType="1"/>
            </p:cNvSpPr>
            <p:nvPr/>
          </p:nvSpPr>
          <p:spPr bwMode="auto">
            <a:xfrm flipV="1"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16" name="Group 140"/>
          <p:cNvGrpSpPr>
            <a:grpSpLocks/>
          </p:cNvGrpSpPr>
          <p:nvPr/>
        </p:nvGrpSpPr>
        <p:grpSpPr bwMode="auto">
          <a:xfrm>
            <a:off x="6629400" y="4495801"/>
            <a:ext cx="261938" cy="266700"/>
            <a:chOff x="1776" y="2112"/>
            <a:chExt cx="288" cy="336"/>
          </a:xfrm>
        </p:grpSpPr>
        <p:sp>
          <p:nvSpPr>
            <p:cNvPr id="21531" name="Line 141"/>
            <p:cNvSpPr>
              <a:spLocks noChangeShapeType="1"/>
            </p:cNvSpPr>
            <p:nvPr/>
          </p:nvSpPr>
          <p:spPr bwMode="auto">
            <a:xfrm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Line 142"/>
            <p:cNvSpPr>
              <a:spLocks noChangeShapeType="1"/>
            </p:cNvSpPr>
            <p:nvPr/>
          </p:nvSpPr>
          <p:spPr bwMode="auto">
            <a:xfrm flipV="1"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19" name="Group 143"/>
          <p:cNvGrpSpPr>
            <a:grpSpLocks/>
          </p:cNvGrpSpPr>
          <p:nvPr/>
        </p:nvGrpSpPr>
        <p:grpSpPr bwMode="auto">
          <a:xfrm>
            <a:off x="7239000" y="4495801"/>
            <a:ext cx="261938" cy="266700"/>
            <a:chOff x="1776" y="2112"/>
            <a:chExt cx="288" cy="336"/>
          </a:xfrm>
        </p:grpSpPr>
        <p:sp>
          <p:nvSpPr>
            <p:cNvPr id="21529" name="Line 144"/>
            <p:cNvSpPr>
              <a:spLocks noChangeShapeType="1"/>
            </p:cNvSpPr>
            <p:nvPr/>
          </p:nvSpPr>
          <p:spPr bwMode="auto">
            <a:xfrm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Line 145"/>
            <p:cNvSpPr>
              <a:spLocks noChangeShapeType="1"/>
            </p:cNvSpPr>
            <p:nvPr/>
          </p:nvSpPr>
          <p:spPr bwMode="auto">
            <a:xfrm flipV="1"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22" name="Group 146"/>
          <p:cNvGrpSpPr>
            <a:grpSpLocks/>
          </p:cNvGrpSpPr>
          <p:nvPr/>
        </p:nvGrpSpPr>
        <p:grpSpPr bwMode="auto">
          <a:xfrm>
            <a:off x="7848600" y="4495801"/>
            <a:ext cx="261938" cy="266700"/>
            <a:chOff x="1776" y="2112"/>
            <a:chExt cx="288" cy="336"/>
          </a:xfrm>
        </p:grpSpPr>
        <p:sp>
          <p:nvSpPr>
            <p:cNvPr id="21527" name="Line 147"/>
            <p:cNvSpPr>
              <a:spLocks noChangeShapeType="1"/>
            </p:cNvSpPr>
            <p:nvPr/>
          </p:nvSpPr>
          <p:spPr bwMode="auto">
            <a:xfrm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Line 148"/>
            <p:cNvSpPr>
              <a:spLocks noChangeShapeType="1"/>
            </p:cNvSpPr>
            <p:nvPr/>
          </p:nvSpPr>
          <p:spPr bwMode="auto">
            <a:xfrm flipV="1">
              <a:off x="1776" y="2112"/>
              <a:ext cx="28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4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4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4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2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2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24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2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2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Narrated By: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Jim Gullen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Oakland Schools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98530F1F-C8A2-4F9B-B2B7-961B67851EBE}" type="slidenum">
              <a:rPr lang="en-US" sz="1400" smtClean="0"/>
              <a:pPr>
                <a:defRPr/>
              </a:pPr>
              <a:t>2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09800" y="2438401"/>
            <a:ext cx="4953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/>
              <a:t>We’re looking for:</a:t>
            </a:r>
          </a:p>
          <a:p>
            <a:pPr>
              <a:spcBef>
                <a:spcPct val="50000"/>
              </a:spcBef>
            </a:pPr>
            <a:r>
              <a:rPr lang="en-US" sz="3600" dirty="0"/>
              <a:t>Discriminations &gt; 0</a:t>
            </a: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Item 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§"/>
              <a:defRPr/>
            </a:pPr>
            <a:r>
              <a:rPr lang="en-US" sz="2400" dirty="0" smtClean="0"/>
              <a:t>Item discrimination can be done by hand</a:t>
            </a:r>
          </a:p>
          <a:p>
            <a:pPr eaLnBrk="1" hangingPunct="1">
              <a:buFont typeface="Wingdings" charset="2"/>
              <a:buChar char="§"/>
              <a:defRPr/>
            </a:pPr>
            <a:r>
              <a:rPr lang="en-US" sz="2400" dirty="0" smtClean="0"/>
              <a:t>There are several steps to the process: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en-US" sz="2000" dirty="0" smtClean="0"/>
              <a:t>Arrange the student total scores in order from highest to lowest (Example:  120 students)</a:t>
            </a:r>
          </a:p>
          <a:p>
            <a:pPr marL="971550" lvl="1" indent="-514350" eaLnBrk="1" hangingPunct="1">
              <a:buFont typeface="+mj-lt"/>
              <a:buAutoNum type="arabicPeriod"/>
              <a:defRPr/>
            </a:pPr>
            <a:r>
              <a:rPr lang="en-US" sz="2000" dirty="0" smtClean="0"/>
              <a:t>Select the students in the top and bottom </a:t>
            </a:r>
            <a:r>
              <a:rPr lang="en-US" sz="2000" i="1" dirty="0" smtClean="0"/>
              <a:t>quarter</a:t>
            </a:r>
            <a:r>
              <a:rPr lang="en-US" sz="2000" dirty="0" smtClean="0"/>
              <a:t> (25%) of the students (Example: top and bottom 30 students in this sample)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73F7F7EF-7D43-4F00-8439-FFDF005D2F05}" type="slidenum">
              <a:rPr lang="en-US" sz="1400" smtClean="0"/>
              <a:pPr>
                <a:defRPr/>
              </a:pPr>
              <a:t>21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Item 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§"/>
              <a:defRPr/>
            </a:pPr>
            <a:r>
              <a:rPr lang="en-US" sz="2400" dirty="0" smtClean="0"/>
              <a:t>There are several steps to the process:</a:t>
            </a:r>
          </a:p>
          <a:p>
            <a:pPr marL="971550" lvl="1" indent="-514350" eaLnBrk="1" hangingPunct="1">
              <a:buFont typeface="+mj-lt"/>
              <a:buAutoNum type="arabicPeriod" startAt="3"/>
              <a:defRPr/>
            </a:pPr>
            <a:r>
              <a:rPr lang="en-US" sz="2000" dirty="0" smtClean="0"/>
              <a:t>Compute the percentage of students in the top and in the bottom groups who passed each test item (Example:  Top group: 28/30 passed = 93% passing; Bottom group: 7/30 passed = 23%)</a:t>
            </a:r>
          </a:p>
          <a:p>
            <a:pPr marL="971550" lvl="1" indent="-514350" eaLnBrk="1" hangingPunct="1">
              <a:buFont typeface="+mj-lt"/>
              <a:buAutoNum type="arabicPeriod" startAt="3"/>
              <a:defRPr/>
            </a:pPr>
            <a:r>
              <a:rPr lang="en-US" sz="2000" dirty="0" smtClean="0"/>
              <a:t>The upper group should have outscored the bottom group on every test item, by a large or small margin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E353B2F9-DA45-4B81-BD20-7447F8E3AAA6}" type="slidenum">
              <a:rPr lang="en-US" sz="1400" smtClean="0"/>
              <a:pPr>
                <a:defRPr/>
              </a:pPr>
              <a:t>22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Item 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items to look at most carefully are the ones where the </a:t>
            </a:r>
            <a:r>
              <a:rPr lang="en-US" sz="2400" i="1" dirty="0" smtClean="0"/>
              <a:t>lower</a:t>
            </a:r>
            <a:r>
              <a:rPr lang="en-US" sz="2400" dirty="0" smtClean="0"/>
              <a:t> group (based on total scores) </a:t>
            </a:r>
            <a:r>
              <a:rPr lang="en-US" sz="2400" i="1" dirty="0" smtClean="0"/>
              <a:t>outscored</a:t>
            </a:r>
            <a:r>
              <a:rPr lang="en-US" sz="2400" dirty="0" smtClean="0"/>
              <a:t> the </a:t>
            </a:r>
            <a:r>
              <a:rPr lang="en-US" sz="2400" i="1" dirty="0" smtClean="0"/>
              <a:t>upper</a:t>
            </a:r>
            <a:r>
              <a:rPr lang="en-US" sz="2400" dirty="0" smtClean="0"/>
              <a:t> group – in other words, the students who knew less overall did better on this item</a:t>
            </a:r>
          </a:p>
          <a:p>
            <a:pPr lvl="1" eaLnBrk="1" hangingPunct="1">
              <a:defRPr/>
            </a:pPr>
            <a:r>
              <a:rPr lang="en-US" sz="2000" dirty="0" smtClean="0"/>
              <a:t>The item has a flaw in it, something that was attractive to the better-prepared students</a:t>
            </a:r>
          </a:p>
          <a:p>
            <a:pPr lvl="1" eaLnBrk="1" hangingPunct="1">
              <a:defRPr/>
            </a:pPr>
            <a:r>
              <a:rPr lang="en-US" sz="2000" dirty="0" smtClean="0"/>
              <a:t>Look at how many chose A, B, C or D</a:t>
            </a:r>
          </a:p>
          <a:p>
            <a:pPr lvl="1" eaLnBrk="1" hangingPunct="1">
              <a:defRPr/>
            </a:pPr>
            <a:r>
              <a:rPr lang="en-US" sz="2000" dirty="0" smtClean="0"/>
              <a:t>Edit or delete the item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82B73AB3-BA82-4843-8FAE-9F380A3116E1}" type="slidenum">
              <a:rPr lang="en-US" sz="1400" smtClean="0"/>
              <a:pPr>
                <a:defRPr/>
              </a:pPr>
              <a:t>23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Differential Item Functioning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This is a fancy phrase for looking at whether different subgroups do differently on each item on the test</a:t>
            </a:r>
          </a:p>
          <a:p>
            <a:pPr eaLnBrk="1" hangingPunct="1">
              <a:defRPr/>
            </a:pPr>
            <a:r>
              <a:rPr lang="en-US" sz="2400" dirty="0" smtClean="0"/>
              <a:t>This is similar analysis to the upper-lower group analysis, except we are looking at the performance of all of the members of different sub-groups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33C02BDF-C464-4E8D-80D1-CAF756629EB8}" type="slidenum">
              <a:rPr lang="en-US" sz="1400" smtClean="0"/>
              <a:pPr>
                <a:defRPr/>
              </a:pPr>
              <a:t>24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Differential Item Functioning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§"/>
              <a:defRPr/>
            </a:pPr>
            <a:r>
              <a:rPr lang="en-US" sz="2400" dirty="0" smtClean="0"/>
              <a:t>There are several important subgroups to examine: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sz="2000" dirty="0" smtClean="0"/>
              <a:t>Racial-ethnic groups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sz="2000" dirty="0" smtClean="0"/>
              <a:t>Gender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sz="2000" dirty="0" smtClean="0"/>
              <a:t>Students who did or did not take a course for which you have written an end-of-course test, for example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4A353015-B096-4261-B7EA-A6C2B261C42D}" type="slidenum">
              <a:rPr lang="en-US" sz="1400" smtClean="0"/>
              <a:pPr>
                <a:defRPr/>
              </a:pPr>
              <a:t>25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Differential Item Functioning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In each case, you need to determine how many students in each subgroup passed the test item</a:t>
            </a:r>
          </a:p>
          <a:p>
            <a:pPr eaLnBrk="1" hangingPunct="1">
              <a:defRPr/>
            </a:pPr>
            <a:r>
              <a:rPr lang="en-US" sz="2400" dirty="0" smtClean="0"/>
              <a:t>Don’t try too many comparisons at once. In a sample of 120 students, try only 2 or 3 comparisons</a:t>
            </a:r>
          </a:p>
          <a:p>
            <a:pPr eaLnBrk="1" hangingPunct="1">
              <a:defRPr/>
            </a:pPr>
            <a:r>
              <a:rPr lang="en-US" sz="2400" dirty="0" smtClean="0"/>
              <a:t>The goal is to have roughly equal-sized subgroups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8D21BFDC-653B-499B-A481-DC9DF8D2C653}" type="slidenum">
              <a:rPr lang="en-US" sz="1400" smtClean="0"/>
              <a:pPr>
                <a:defRPr/>
              </a:pPr>
              <a:t>26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Differential Item Functioning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1534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Once you have each sub-group’s passing rate, compare the groups</a:t>
            </a:r>
          </a:p>
          <a:p>
            <a:pPr lvl="1" eaLnBrk="1" hangingPunct="1">
              <a:defRPr/>
            </a:pPr>
            <a:r>
              <a:rPr lang="en-US" sz="2000" dirty="0" smtClean="0"/>
              <a:t>Are they about the same? If yes, there is little or no “differential item functioning” or “DIF”</a:t>
            </a:r>
          </a:p>
          <a:p>
            <a:pPr lvl="1" eaLnBrk="1" hangingPunct="1">
              <a:defRPr/>
            </a:pPr>
            <a:r>
              <a:rPr lang="en-US" sz="2000" dirty="0" smtClean="0"/>
              <a:t>If the difference is 10%, 15% or more, favoring one group over another, then the item is said to “have DIF”</a:t>
            </a:r>
          </a:p>
          <a:p>
            <a:pPr lvl="1" eaLnBrk="1" hangingPunct="1">
              <a:defRPr/>
            </a:pPr>
            <a:r>
              <a:rPr lang="en-US" sz="2000" dirty="0" smtClean="0"/>
              <a:t>Is the difference due to “opportunity to learn” differences or item bias?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FF9D327D-BC4C-45A1-9E08-607B8ACA43DD}" type="slidenum">
              <a:rPr lang="en-US" sz="1400" smtClean="0"/>
              <a:pPr>
                <a:defRPr/>
              </a:pPr>
              <a:t>27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Test Analyses</a:t>
            </a:r>
            <a:r>
              <a:rPr lang="en-US" dirty="0" smtClean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You might wonder whether you need to carry out all analyses on all of your test items that you field tested. The answer is that it depends, on:</a:t>
            </a:r>
          </a:p>
          <a:p>
            <a:pPr lvl="1" eaLnBrk="1" hangingPunct="1">
              <a:defRPr/>
            </a:pPr>
            <a:r>
              <a:rPr lang="en-US" sz="2000" dirty="0" smtClean="0"/>
              <a:t>Your sample size – small samples will prevent most useful analyses</a:t>
            </a:r>
          </a:p>
          <a:p>
            <a:pPr lvl="1" eaLnBrk="1" hangingPunct="1">
              <a:defRPr/>
            </a:pPr>
            <a:r>
              <a:rPr lang="en-US" sz="2000" dirty="0" smtClean="0"/>
              <a:t>If the stakes for your test are high (e.g., course credit or grades), you should look at your entire exam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EE2ABE30-2AB9-4F29-A0C7-B9EDC76E8F57}" type="slidenum">
              <a:rPr lang="en-US" sz="1400" smtClean="0"/>
              <a:pPr>
                <a:defRPr/>
              </a:pPr>
              <a:t>28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Test Analyses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This module presented some of the basic analyses you could carry out yourself </a:t>
            </a:r>
          </a:p>
          <a:p>
            <a:pPr eaLnBrk="1" hangingPunct="1">
              <a:defRPr/>
            </a:pPr>
            <a:r>
              <a:rPr lang="en-US" sz="2400" dirty="0" smtClean="0"/>
              <a:t>If you have access to test scoring software, these analyses can be done routinely, and other analyses carried out as well </a:t>
            </a:r>
          </a:p>
          <a:p>
            <a:pPr eaLnBrk="1" hangingPunct="1">
              <a:defRPr/>
            </a:pPr>
            <a:r>
              <a:rPr lang="en-US" sz="2400" dirty="0" smtClean="0"/>
              <a:t>Carrying out these analyses will help you create good tests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521E2430-1F97-4616-AFAD-B8683D72DBF3}" type="slidenum">
              <a:rPr lang="en-US" sz="1400" smtClean="0"/>
              <a:pPr>
                <a:defRPr/>
              </a:pPr>
              <a:t>29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244476"/>
            <a:ext cx="8080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Previous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Previously, you have:</a:t>
            </a:r>
          </a:p>
          <a:p>
            <a:pPr lvl="1" eaLnBrk="1" hangingPunct="1">
              <a:defRPr/>
            </a:pPr>
            <a:r>
              <a:rPr lang="en-US" sz="2000" dirty="0" smtClean="0"/>
              <a:t>Developed your test blueprint</a:t>
            </a:r>
          </a:p>
          <a:p>
            <a:pPr lvl="1" eaLnBrk="1" hangingPunct="1">
              <a:defRPr/>
            </a:pPr>
            <a:r>
              <a:rPr lang="en-US" sz="2000" dirty="0" smtClean="0"/>
              <a:t>Written your test</a:t>
            </a:r>
          </a:p>
          <a:p>
            <a:pPr lvl="1" eaLnBrk="1" hangingPunct="1">
              <a:defRPr/>
            </a:pPr>
            <a:r>
              <a:rPr lang="en-US" sz="2000" dirty="0" smtClean="0"/>
              <a:t>Students have taken your test</a:t>
            </a:r>
          </a:p>
          <a:p>
            <a:pPr lvl="1" eaLnBrk="1" hangingPunct="1">
              <a:defRPr/>
            </a:pPr>
            <a:r>
              <a:rPr lang="en-US" sz="2000" dirty="0" smtClean="0"/>
              <a:t>Begun to look at editing the items to improve them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6703A13E-7BCA-48DE-8E2D-0C3DC5ADC435}" type="slidenum">
              <a:rPr lang="en-US" sz="1400" smtClean="0"/>
              <a:pPr>
                <a:defRPr/>
              </a:pPr>
              <a:t>3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Series Developers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Kathy Dewsbury White, Ingham ISD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Bruce Fay, Wayne RESA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Jim </a:t>
            </a:r>
            <a:r>
              <a:rPr lang="en-US" sz="24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Gullen</a:t>
            </a: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Oakland Schools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Julie McDaniel, Oakland Schools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Edward Roeber, MSU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Ellen </a:t>
            </a:r>
            <a:r>
              <a:rPr lang="en-US" sz="2400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Vorenkamp</a:t>
            </a: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, Wayne RESA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Kim Young, Ionia County ISD/MDE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7CBE4418-799B-4FA0-94D7-6B941873A64D}" type="slidenum">
              <a:rPr lang="en-US" sz="1400" smtClean="0"/>
              <a:pPr>
                <a:defRPr/>
              </a:pPr>
              <a:t>30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Development Support for the Assessment Series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MAC Common Assessment Development Series is funded in part by the Michigan Association of Intermediate School Administrators</a:t>
            </a:r>
          </a:p>
          <a:p>
            <a:pPr eaLnBrk="1" hangingPunct="1">
              <a:defRPr/>
            </a:pPr>
            <a:r>
              <a:rPr lang="en-US" sz="2400" dirty="0" smtClean="0"/>
              <a:t>In cooperation with</a:t>
            </a:r>
          </a:p>
          <a:p>
            <a:pPr lvl="1" eaLnBrk="1" hangingPunct="1">
              <a:defRPr/>
            </a:pPr>
            <a:r>
              <a:rPr lang="en-US" sz="2000" dirty="0" smtClean="0"/>
              <a:t>Michigan Department of Education</a:t>
            </a:r>
          </a:p>
          <a:p>
            <a:pPr lvl="1" eaLnBrk="1" hangingPunct="1">
              <a:defRPr/>
            </a:pPr>
            <a:r>
              <a:rPr lang="en-US" sz="2000" dirty="0" smtClean="0"/>
              <a:t>Ingham and Ionia ISDs, Oakland Schools, and Wayne RESA</a:t>
            </a:r>
          </a:p>
          <a:p>
            <a:pPr lvl="1" eaLnBrk="1" hangingPunct="1">
              <a:defRPr/>
            </a:pPr>
            <a:r>
              <a:rPr lang="en-US" sz="2000" dirty="0" smtClean="0"/>
              <a:t>Michigan State University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9D601622-2100-48A0-8D35-3EDED460BBB1}" type="slidenum">
              <a:rPr lang="en-US" sz="1400" smtClean="0"/>
              <a:pPr>
                <a:defRPr/>
              </a:pPr>
              <a:t>31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Field Test Information</a:t>
            </a:r>
            <a:r>
              <a:rPr lang="en-US" dirty="0" smtClean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There are several types of information field testing can provide:</a:t>
            </a:r>
          </a:p>
          <a:p>
            <a:pPr lvl="1" eaLnBrk="1" hangingPunct="1">
              <a:defRPr/>
            </a:pPr>
            <a:r>
              <a:rPr lang="en-US" sz="2000" dirty="0" smtClean="0"/>
              <a:t>Level of overall student performance</a:t>
            </a:r>
          </a:p>
          <a:p>
            <a:pPr lvl="1" eaLnBrk="1" hangingPunct="1">
              <a:defRPr/>
            </a:pPr>
            <a:r>
              <a:rPr lang="en-US" sz="2000" dirty="0" smtClean="0"/>
              <a:t>Item analyses</a:t>
            </a:r>
          </a:p>
          <a:p>
            <a:pPr lvl="1" eaLnBrk="1" hangingPunct="1">
              <a:defRPr/>
            </a:pPr>
            <a:r>
              <a:rPr lang="en-US" sz="2000" dirty="0" smtClean="0"/>
              <a:t>Item Discrimination</a:t>
            </a:r>
          </a:p>
          <a:p>
            <a:pPr lvl="1" eaLnBrk="1" hangingPunct="1">
              <a:defRPr/>
            </a:pPr>
            <a:r>
              <a:rPr lang="en-US" sz="2000" dirty="0" smtClean="0"/>
              <a:t>Differential item functioning</a:t>
            </a:r>
          </a:p>
          <a:p>
            <a:pPr eaLnBrk="1" hangingPunct="1">
              <a:defRPr/>
            </a:pPr>
            <a:r>
              <a:rPr lang="en-US" sz="2400" dirty="0" smtClean="0"/>
              <a:t>Don’t worry if you don’t understand these. This module will teach you – and no “Greek” is involved!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06A0E2F5-7EFC-4767-8CB3-02B813358D1F}" type="slidenum">
              <a:rPr lang="en-US" sz="1400" smtClean="0"/>
              <a:pPr>
                <a:defRPr/>
              </a:pPr>
              <a:t>4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Overall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In order to look at the overall performance on the test, you will need to</a:t>
            </a:r>
          </a:p>
          <a:p>
            <a:pPr lvl="1" eaLnBrk="1" hangingPunct="1">
              <a:defRPr/>
            </a:pPr>
            <a:r>
              <a:rPr lang="en-US" sz="2000" dirty="0" smtClean="0"/>
              <a:t>Use the answer key to score each student’s exam</a:t>
            </a:r>
          </a:p>
          <a:p>
            <a:pPr lvl="1" eaLnBrk="1" hangingPunct="1">
              <a:defRPr/>
            </a:pPr>
            <a:r>
              <a:rPr lang="en-US" sz="2000" dirty="0" smtClean="0"/>
              <a:t>Use the scoring rubrics to score students’ responses to constructed-response items</a:t>
            </a:r>
          </a:p>
          <a:p>
            <a:pPr lvl="1" eaLnBrk="1" hangingPunct="1">
              <a:defRPr/>
            </a:pPr>
            <a:r>
              <a:rPr lang="en-US" sz="2000" dirty="0" smtClean="0"/>
              <a:t>Add up each student’s score to all items to get the </a:t>
            </a:r>
            <a:r>
              <a:rPr lang="en-US" sz="2000" u="sng" dirty="0" smtClean="0"/>
              <a:t>total raw score</a:t>
            </a:r>
            <a:r>
              <a:rPr lang="en-US" sz="2000" dirty="0" smtClean="0"/>
              <a:t> for each student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638E40BC-65C1-4648-A701-8FEEA54A7314}" type="slidenum">
              <a:rPr lang="en-US" sz="1400" smtClean="0"/>
              <a:pPr>
                <a:defRPr/>
              </a:pPr>
              <a:t>5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Frequency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To look at all of the students’ scores, construct a frequency distribution such as this: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u="sng" dirty="0" smtClean="0"/>
              <a:t>Score Range</a:t>
            </a:r>
            <a:r>
              <a:rPr lang="en-US" sz="2000" dirty="0" smtClean="0"/>
              <a:t>        </a:t>
            </a:r>
            <a:r>
              <a:rPr lang="en-US" sz="2000" u="sng" dirty="0" smtClean="0"/>
              <a:t>Number of Scores</a:t>
            </a:r>
          </a:p>
          <a:p>
            <a:pPr lvl="1" eaLnBrk="1" hangingPunct="1">
              <a:defRPr/>
            </a:pPr>
            <a:r>
              <a:rPr lang="en-US" sz="2000" dirty="0" smtClean="0"/>
              <a:t>60-65   			</a:t>
            </a:r>
          </a:p>
          <a:p>
            <a:pPr lvl="1" eaLnBrk="1" hangingPunct="1">
              <a:defRPr/>
            </a:pPr>
            <a:r>
              <a:rPr lang="en-US" sz="2000" dirty="0" smtClean="0"/>
              <a:t>54-59				</a:t>
            </a:r>
          </a:p>
          <a:p>
            <a:pPr lvl="1" eaLnBrk="1" hangingPunct="1">
              <a:defRPr/>
            </a:pPr>
            <a:r>
              <a:rPr lang="en-US" sz="2000" dirty="0" smtClean="0"/>
              <a:t>48-53				</a:t>
            </a:r>
          </a:p>
          <a:p>
            <a:pPr lvl="1" eaLnBrk="1" hangingPunct="1">
              <a:defRPr/>
            </a:pPr>
            <a:r>
              <a:rPr lang="en-US" sz="2000" dirty="0" smtClean="0"/>
              <a:t>42-47</a:t>
            </a:r>
            <a:r>
              <a:rPr lang="en-US" dirty="0" smtClean="0"/>
              <a:t>	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2944AA9B-C170-463D-922D-B43778E9669F}" type="slidenum">
              <a:rPr lang="en-US" sz="1400" smtClean="0"/>
              <a:pPr>
                <a:defRPr/>
              </a:pPr>
              <a:t>6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Frequency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Put a mark next to the score range that each student’s score falls into, as shown here: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u="sng" dirty="0" smtClean="0"/>
              <a:t>Score Range</a:t>
            </a:r>
            <a:r>
              <a:rPr lang="en-US" sz="2000" dirty="0" smtClean="0"/>
              <a:t>        </a:t>
            </a:r>
            <a:r>
              <a:rPr lang="en-US" sz="2000" u="sng" dirty="0" smtClean="0"/>
              <a:t>Number of Scores</a:t>
            </a:r>
          </a:p>
          <a:p>
            <a:pPr lvl="1" eaLnBrk="1" hangingPunct="1">
              <a:defRPr/>
            </a:pPr>
            <a:r>
              <a:rPr lang="en-US" sz="2000" dirty="0" smtClean="0"/>
              <a:t>60-65   			III</a:t>
            </a:r>
          </a:p>
          <a:p>
            <a:pPr lvl="1" eaLnBrk="1" hangingPunct="1">
              <a:defRPr/>
            </a:pPr>
            <a:r>
              <a:rPr lang="en-US" sz="2000" dirty="0" smtClean="0"/>
              <a:t>54-59			II</a:t>
            </a:r>
          </a:p>
          <a:p>
            <a:pPr lvl="1" eaLnBrk="1" hangingPunct="1">
              <a:defRPr/>
            </a:pPr>
            <a:r>
              <a:rPr lang="en-US" sz="2000" dirty="0" smtClean="0"/>
              <a:t>48-53			IIII</a:t>
            </a:r>
          </a:p>
          <a:p>
            <a:pPr lvl="1" eaLnBrk="1" hangingPunct="1">
              <a:defRPr/>
            </a:pPr>
            <a:r>
              <a:rPr lang="en-US" sz="2000" dirty="0" smtClean="0"/>
              <a:t>42-47			III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DD5A3794-1968-4487-BFEE-E97EB808A707}" type="slidenum">
              <a:rPr lang="en-US" sz="1400" smtClean="0"/>
              <a:pPr>
                <a:defRPr/>
              </a:pPr>
              <a:t>7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Frequency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It is best to use about 8 to 12 score intervals in your frequency distribution</a:t>
            </a:r>
          </a:p>
          <a:p>
            <a:pPr eaLnBrk="1" hangingPunct="1">
              <a:defRPr/>
            </a:pPr>
            <a:r>
              <a:rPr lang="en-US" sz="2400" dirty="0" smtClean="0"/>
              <a:t>When you are all done, it might look like the sample on the next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4841328F-8DC8-47AB-8C83-56A8F30B9041}" type="slidenum">
              <a:rPr lang="en-US" sz="1400" smtClean="0"/>
              <a:pPr>
                <a:defRPr/>
              </a:pPr>
              <a:t>8</a:t>
            </a:fld>
            <a:endParaRPr lang="en-US" sz="14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244476"/>
            <a:ext cx="8004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Sample Frequency Distribution</a:t>
            </a:r>
          </a:p>
        </p:txBody>
      </p:sp>
      <p:graphicFrame>
        <p:nvGraphicFramePr>
          <p:cNvPr id="23594" name="Group 42"/>
          <p:cNvGraphicFramePr>
            <a:graphicFrameLocks noGrp="1"/>
          </p:cNvGraphicFramePr>
          <p:nvPr>
            <p:ph idx="1"/>
          </p:nvPr>
        </p:nvGraphicFramePr>
        <p:xfrm>
          <a:off x="762000" y="1981200"/>
          <a:ext cx="3505200" cy="4419424"/>
        </p:xfrm>
        <a:graphic>
          <a:graphicData uri="http://schemas.openxmlformats.org/drawingml/2006/table">
            <a:tbl>
              <a:tblPr/>
              <a:tblGrid>
                <a:gridCol w="1265238"/>
                <a:gridCol w="2239962"/>
              </a:tblGrid>
              <a:tr h="6603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Score Range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Number of Students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60-64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54-59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48-53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42-47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36-41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30-35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24-29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18-23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12-17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75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6-11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>
              <a:defRPr/>
            </a:pPr>
            <a:fld id="{4CF51676-E0F0-48DC-981C-4489405ECB14}" type="slidenum">
              <a:rPr lang="en-US" sz="1400" smtClean="0"/>
              <a:pPr>
                <a:defRPr/>
              </a:pPr>
              <a:t>9</a:t>
            </a:fld>
            <a:endParaRPr lang="en-US" sz="1400" smtClean="0"/>
          </a:p>
        </p:txBody>
      </p:sp>
      <p:pic>
        <p:nvPicPr>
          <p:cNvPr id="11306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3601"/>
            <a:ext cx="4114800" cy="376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9|1.8|6.8|0.7|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5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3|6.4|2.4|2.6|3.9|2.8|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9.8|18.7|10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theme1.xml><?xml version="1.0" encoding="utf-8"?>
<a:theme xmlns:a="http://schemas.openxmlformats.org/drawingml/2006/main" name="MAC Theme 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 Theme 1.thmx</Template>
  <TotalTime>1732</TotalTime>
  <Words>1187</Words>
  <Application>Microsoft Office PowerPoint</Application>
  <PresentationFormat>On-screen Show (4:3)</PresentationFormat>
  <Paragraphs>252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MAC Theme 1</vt:lpstr>
      <vt:lpstr>     Michigan Assessment Consortium   Common Assessment Development Series  Module 17  Looking at Field Test Data    Module 17 Looking at Field Test Data</vt:lpstr>
      <vt:lpstr>Narrated By:</vt:lpstr>
      <vt:lpstr>Previous Modules</vt:lpstr>
      <vt:lpstr>Field Test Information </vt:lpstr>
      <vt:lpstr>Overall Performance</vt:lpstr>
      <vt:lpstr>Frequency Distribution</vt:lpstr>
      <vt:lpstr>Frequency Distribution</vt:lpstr>
      <vt:lpstr>Frequency Distribution</vt:lpstr>
      <vt:lpstr>Sample Frequency Distribution</vt:lpstr>
      <vt:lpstr>Sample Frequency Distribution</vt:lpstr>
      <vt:lpstr>Sample Frequency Distribution</vt:lpstr>
      <vt:lpstr>Sample Frequency Distribution</vt:lpstr>
      <vt:lpstr>Difficulty Level of the Test</vt:lpstr>
      <vt:lpstr>Item Analysis</vt:lpstr>
      <vt:lpstr>Item Difficulty</vt:lpstr>
      <vt:lpstr>Item Response Patterns</vt:lpstr>
      <vt:lpstr>Item Response Patterns</vt:lpstr>
      <vt:lpstr>Slide 18</vt:lpstr>
      <vt:lpstr>Slide 19</vt:lpstr>
      <vt:lpstr>Slide 20</vt:lpstr>
      <vt:lpstr>Item Discrimination</vt:lpstr>
      <vt:lpstr>Item Discrimination</vt:lpstr>
      <vt:lpstr>Item Discrimination</vt:lpstr>
      <vt:lpstr>Differential Item Functioning</vt:lpstr>
      <vt:lpstr>Differential Item Functioning</vt:lpstr>
      <vt:lpstr>Differential Item Functioning</vt:lpstr>
      <vt:lpstr>Differential Item Functioning</vt:lpstr>
      <vt:lpstr>Test Analyses </vt:lpstr>
      <vt:lpstr>Test Analyses </vt:lpstr>
      <vt:lpstr>Series Developers</vt:lpstr>
      <vt:lpstr>Development Support for the Assessment Series</vt:lpstr>
    </vt:vector>
  </TitlesOfParts>
  <Company>Oakland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at Field Test Data</dc:title>
  <dc:creator>GullenJ</dc:creator>
  <cp:lastModifiedBy>RESA TV Studio</cp:lastModifiedBy>
  <cp:revision>43</cp:revision>
  <cp:lastPrinted>2010-08-04T19:21:52Z</cp:lastPrinted>
  <dcterms:created xsi:type="dcterms:W3CDTF">2010-08-04T17:44:05Z</dcterms:created>
  <dcterms:modified xsi:type="dcterms:W3CDTF">2011-05-02T16:03:01Z</dcterms:modified>
</cp:coreProperties>
</file>