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3" r:id="rId1"/>
  </p:sldMasterIdLst>
  <p:notesMasterIdLst>
    <p:notesMasterId r:id="rId33"/>
  </p:notesMasterIdLst>
  <p:handoutMasterIdLst>
    <p:handoutMasterId r:id="rId34"/>
  </p:handoutMasterIdLst>
  <p:sldIdLst>
    <p:sldId id="256" r:id="rId2"/>
    <p:sldId id="283" r:id="rId3"/>
    <p:sldId id="284" r:id="rId4"/>
    <p:sldId id="289" r:id="rId5"/>
    <p:sldId id="285" r:id="rId6"/>
    <p:sldId id="286" r:id="rId7"/>
    <p:sldId id="290" r:id="rId8"/>
    <p:sldId id="287" r:id="rId9"/>
    <p:sldId id="288" r:id="rId10"/>
    <p:sldId id="304" r:id="rId11"/>
    <p:sldId id="305" r:id="rId12"/>
    <p:sldId id="306" r:id="rId13"/>
    <p:sldId id="291" r:id="rId14"/>
    <p:sldId id="313" r:id="rId15"/>
    <p:sldId id="307" r:id="rId16"/>
    <p:sldId id="308" r:id="rId17"/>
    <p:sldId id="309" r:id="rId18"/>
    <p:sldId id="310" r:id="rId19"/>
    <p:sldId id="311" r:id="rId20"/>
    <p:sldId id="312" r:id="rId21"/>
    <p:sldId id="293" r:id="rId22"/>
    <p:sldId id="294" r:id="rId23"/>
    <p:sldId id="295" r:id="rId24"/>
    <p:sldId id="296" r:id="rId25"/>
    <p:sldId id="297" r:id="rId26"/>
    <p:sldId id="298" r:id="rId27"/>
    <p:sldId id="299" r:id="rId28"/>
    <p:sldId id="300" r:id="rId29"/>
    <p:sldId id="301" r:id="rId30"/>
    <p:sldId id="302" r:id="rId31"/>
    <p:sldId id="303" r:id="rId3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FF0000"/>
    <a:srgbClr val="66FF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893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7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aramond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6F7DD27-6C57-4026-836F-749305AA1C01}" type="datetime1">
              <a:rPr lang="en-US"/>
              <a:pPr>
                <a:defRPr/>
              </a:pPr>
              <a:t>5/2/2011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aramond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15516C2-61EF-47A3-BC3B-858096EE1E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56137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aramond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96C6FEF-7940-47C7-900C-EFA2DCCFF303}" type="datetime1">
              <a:rPr lang="en-US"/>
              <a:pPr>
                <a:defRPr/>
              </a:pPr>
              <a:t>5/2/2011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aramond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4714AB5-72DD-48DE-A040-A1B3858424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62786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1689 h 2182"/>
                <a:gd name="T4" fmla="*/ 5590 w 4897"/>
                <a:gd name="T5" fmla="*/ 1689 h 2182"/>
                <a:gd name="T6" fmla="*/ 5590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Garamond" charset="0"/>
                <a:ea typeface="+mn-ea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Garamond" charset="0"/>
                <a:ea typeface="+mn-ea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Garamond" charset="0"/>
                <a:ea typeface="+mn-ea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Garamond" charset="0"/>
                <a:ea typeface="+mn-ea"/>
              </a:endParaRPr>
            </a:p>
          </p:txBody>
        </p:sp>
      </p:grpSp>
      <p:sp>
        <p:nvSpPr>
          <p:cNvPr id="48026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80266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2" y="6245225"/>
            <a:ext cx="1901825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23F48-D667-4255-85DA-B35C16746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8728570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9D0D6-7D3E-49FF-8A5C-B189DC1EF5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37709051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8465" y="244476"/>
            <a:ext cx="2097087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2" y="244476"/>
            <a:ext cx="613886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33840-3FC5-4578-94B6-D06536C1BB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8386612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CAD41A-AB4C-406F-9E32-32FE968370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0117587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1FB34-9673-47B6-AA6A-A953544D3A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0610995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2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8077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D6316-4C5F-49F4-99F5-BE6DAFE33F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8147070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23E03-8E2D-4B88-82B2-7D45478BC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055824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79031-061B-4756-AECB-4D61B8CB33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7293532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19C21-F9D3-4B83-A8C9-2610E86636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8764522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FF042-432B-47BF-ADFB-1AA187D062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1563024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45561-EE8A-4C51-8AAA-C512336B47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52260048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912 h 2182"/>
                <a:gd name="T4" fmla="*/ 5590 w 4897"/>
                <a:gd name="T5" fmla="*/ 912 h 2182"/>
                <a:gd name="T6" fmla="*/ 5590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883 h 2182"/>
                <a:gd name="T4" fmla="*/ 5590 w 4897"/>
                <a:gd name="T5" fmla="*/ 883 h 2182"/>
                <a:gd name="T6" fmla="*/ 5590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9238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Garamond" charset="0"/>
                <a:ea typeface="+mn-ea"/>
              </a:endParaRPr>
            </a:p>
          </p:txBody>
        </p:sp>
        <p:sp>
          <p:nvSpPr>
            <p:cNvPr id="479239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Garamond" charset="0"/>
                <a:ea typeface="+mn-ea"/>
              </a:endParaRPr>
            </a:p>
          </p:txBody>
        </p:sp>
        <p:sp>
          <p:nvSpPr>
            <p:cNvPr id="479240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Garamond" charset="0"/>
                <a:ea typeface="+mn-ea"/>
              </a:endParaRPr>
            </a:p>
          </p:txBody>
        </p:sp>
        <p:sp>
          <p:nvSpPr>
            <p:cNvPr id="479241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Garamond" charset="0"/>
                <a:ea typeface="+mn-ea"/>
              </a:endParaRPr>
            </a:p>
          </p:txBody>
        </p:sp>
        <p:sp>
          <p:nvSpPr>
            <p:cNvPr id="479242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Garamond" charset="0"/>
                <a:ea typeface="+mn-ea"/>
              </a:endParaRPr>
            </a:p>
          </p:txBody>
        </p:sp>
      </p:grpSp>
      <p:sp>
        <p:nvSpPr>
          <p:cNvPr id="4792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2" y="6245225"/>
            <a:ext cx="1901825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Garamond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92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Garamond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92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7" y="6245225"/>
            <a:ext cx="1901825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6F4BF92-73E9-4C0B-B2CB-5E66D8B8E8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79246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2" y="244476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79247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4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ransition>
    <p:fade thruBlk="1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openxmlformats.org/officeDocument/2006/relationships/image" Target="../media/image5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4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2" y="0"/>
            <a:ext cx="7927975" cy="66294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3600" dirty="0" smtClean="0"/>
              <a:t>Michigan Assessment Consortium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Common Assessment Development Series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Module 17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Looking at Field Test Data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Module 17</a:t>
            </a:r>
            <a:br>
              <a:rPr lang="en-US" dirty="0" smtClean="0"/>
            </a:br>
            <a:r>
              <a:rPr lang="en-US" dirty="0" smtClean="0"/>
              <a:t>Looking at Field Test Data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>
              <a:defRPr/>
            </a:pPr>
            <a:fld id="{DBD3D55F-AC72-4228-8402-00B77238336F}" type="slidenum">
              <a:rPr lang="en-US" sz="1400" smtClean="0"/>
              <a:pPr>
                <a:defRPr/>
              </a:pPr>
              <a:t>1</a:t>
            </a:fld>
            <a:endParaRPr lang="en-US" sz="140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2" y="244476"/>
            <a:ext cx="8004175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Sample Frequency Distribution</a:t>
            </a:r>
          </a:p>
        </p:txBody>
      </p:sp>
      <p:graphicFrame>
        <p:nvGraphicFramePr>
          <p:cNvPr id="39939" name="Group 3"/>
          <p:cNvGraphicFramePr>
            <a:graphicFrameLocks noGrp="1"/>
          </p:cNvGraphicFramePr>
          <p:nvPr>
            <p:ph idx="4294967295"/>
          </p:nvPr>
        </p:nvGraphicFramePr>
        <p:xfrm>
          <a:off x="762000" y="1981200"/>
          <a:ext cx="3505200" cy="4419424"/>
        </p:xfrm>
        <a:graphic>
          <a:graphicData uri="http://schemas.openxmlformats.org/drawingml/2006/table">
            <a:tbl>
              <a:tblPr/>
              <a:tblGrid>
                <a:gridCol w="1265238"/>
                <a:gridCol w="2239962"/>
              </a:tblGrid>
              <a:tr h="6603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Score Range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Number of Students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60-64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54-59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48-53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42-47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36-41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30-35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24-29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18-23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12-17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6-11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937377" y="6245225"/>
            <a:ext cx="1901825" cy="47625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 algn="r">
              <a:defRPr/>
            </a:pPr>
            <a:fld id="{27D130A8-559D-4FE4-96F8-CC31301FD283}" type="slidenum">
              <a:rPr lang="en-US" sz="14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>
                <a:defRPr/>
              </a:pPr>
              <a:t>10</a:t>
            </a:fld>
            <a:endParaRPr lang="en-US" sz="140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2330" name="Picture 4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286000"/>
            <a:ext cx="4114800" cy="376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2" y="244476"/>
            <a:ext cx="8004175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Sample Frequency Distribution</a:t>
            </a:r>
          </a:p>
        </p:txBody>
      </p:sp>
      <p:graphicFrame>
        <p:nvGraphicFramePr>
          <p:cNvPr id="40963" name="Group 3"/>
          <p:cNvGraphicFramePr>
            <a:graphicFrameLocks noGrp="1"/>
          </p:cNvGraphicFramePr>
          <p:nvPr>
            <p:ph idx="4294967295"/>
          </p:nvPr>
        </p:nvGraphicFramePr>
        <p:xfrm>
          <a:off x="762000" y="1981200"/>
          <a:ext cx="3505200" cy="4419424"/>
        </p:xfrm>
        <a:graphic>
          <a:graphicData uri="http://schemas.openxmlformats.org/drawingml/2006/table">
            <a:tbl>
              <a:tblPr/>
              <a:tblGrid>
                <a:gridCol w="1265238"/>
                <a:gridCol w="2239962"/>
              </a:tblGrid>
              <a:tr h="6603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Score Range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Number of Students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60-64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54-59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48-53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42-47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36-41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30-35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24-29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18-23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12-17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6-11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937377" y="6245225"/>
            <a:ext cx="1901825" cy="47625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 algn="r">
              <a:defRPr/>
            </a:pPr>
            <a:fld id="{5A957882-055C-449C-ABFD-2E521E50F0DE}" type="slidenum">
              <a:rPr lang="en-US" sz="14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>
                <a:defRPr/>
              </a:pPr>
              <a:t>11</a:t>
            </a:fld>
            <a:endParaRPr lang="en-US" sz="140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3354" name="Picture 4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057400"/>
            <a:ext cx="4495800" cy="411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2" y="244476"/>
            <a:ext cx="8004175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Sample Frequency Distribution</a:t>
            </a:r>
          </a:p>
        </p:txBody>
      </p:sp>
      <p:graphicFrame>
        <p:nvGraphicFramePr>
          <p:cNvPr id="41987" name="Group 3"/>
          <p:cNvGraphicFramePr>
            <a:graphicFrameLocks noGrp="1"/>
          </p:cNvGraphicFramePr>
          <p:nvPr>
            <p:ph idx="4294967295"/>
          </p:nvPr>
        </p:nvGraphicFramePr>
        <p:xfrm>
          <a:off x="762000" y="1981200"/>
          <a:ext cx="3505200" cy="4419424"/>
        </p:xfrm>
        <a:graphic>
          <a:graphicData uri="http://schemas.openxmlformats.org/drawingml/2006/table">
            <a:tbl>
              <a:tblPr/>
              <a:tblGrid>
                <a:gridCol w="1265238"/>
                <a:gridCol w="2239962"/>
              </a:tblGrid>
              <a:tr h="6603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Score Range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Number of Students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60-64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54-59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48-53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42-47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36-41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30-35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12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24-29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18-23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12-17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6-11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937377" y="6245225"/>
            <a:ext cx="1901825" cy="47625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 algn="r">
              <a:defRPr/>
            </a:pPr>
            <a:fld id="{CCAD45DE-163D-41E1-9D46-EA4BC053D345}" type="slidenum">
              <a:rPr lang="en-US" sz="14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>
                <a:defRPr/>
              </a:pPr>
              <a:t>12</a:t>
            </a:fld>
            <a:endParaRPr lang="en-US" sz="140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4378" name="Picture 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133601"/>
            <a:ext cx="4114800" cy="3760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2" y="244476"/>
            <a:ext cx="8080375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Difficulty Level of the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charset="2"/>
              <a:buChar char="§"/>
              <a:defRPr/>
            </a:pPr>
            <a:r>
              <a:rPr lang="en-US" sz="2400" dirty="0" smtClean="0"/>
              <a:t>To judge the difficulty of the test, look at where most of the scores fall:</a:t>
            </a:r>
          </a:p>
          <a:p>
            <a:pPr lvl="1" eaLnBrk="1" hangingPunct="1">
              <a:buFont typeface="Wingdings" charset="2"/>
              <a:buChar char="§"/>
              <a:defRPr/>
            </a:pPr>
            <a:r>
              <a:rPr lang="en-US" sz="2000" dirty="0" smtClean="0"/>
              <a:t>If near the top of the distribution, then it is a fairly easy test</a:t>
            </a:r>
          </a:p>
          <a:p>
            <a:pPr lvl="1" eaLnBrk="1" hangingPunct="1">
              <a:buFont typeface="Wingdings" charset="2"/>
              <a:buChar char="§"/>
              <a:defRPr/>
            </a:pPr>
            <a:r>
              <a:rPr lang="en-US" sz="2000" dirty="0" smtClean="0"/>
              <a:t>If near the bottom of the distribution, then it is a fairly hard test</a:t>
            </a:r>
          </a:p>
          <a:p>
            <a:pPr eaLnBrk="1" hangingPunct="1">
              <a:buFont typeface="Wingdings" charset="2"/>
              <a:buChar char="§"/>
              <a:defRPr/>
            </a:pPr>
            <a:r>
              <a:rPr lang="en-US" sz="2400" dirty="0" smtClean="0"/>
              <a:t>Does the difficulty level surprise you?</a:t>
            </a:r>
          </a:p>
          <a:p>
            <a:pPr lvl="1" eaLnBrk="1" hangingPunct="1">
              <a:buFont typeface="Wingdings" charset="2"/>
              <a:buChar char="§"/>
              <a:defRPr/>
            </a:pPr>
            <a:r>
              <a:rPr lang="en-US" sz="2000" dirty="0" smtClean="0"/>
              <a:t>If so, then you might want to investigate whether there is something wrong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>
              <a:defRPr/>
            </a:pPr>
            <a:fld id="{E4EEF42B-1F8F-4F75-96C8-C95DB3412063}" type="slidenum">
              <a:rPr lang="en-US" sz="1400" smtClean="0"/>
              <a:pPr>
                <a:defRPr/>
              </a:pPr>
              <a:t>13</a:t>
            </a:fld>
            <a:endParaRPr lang="en-US" sz="140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 smtClean="0"/>
              <a:t>Item Analysis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 smtClean="0"/>
              <a:t>Scanning your test into a computer with test scoring software or administering a test online makes this much easier!</a:t>
            </a:r>
          </a:p>
          <a:p>
            <a:pPr>
              <a:defRPr/>
            </a:pPr>
            <a:r>
              <a:rPr lang="en-US" sz="2400" dirty="0" smtClean="0"/>
              <a:t>Item analyses are run to investigate whether there might be specific items that are contributing to the difficulty of the test.</a:t>
            </a:r>
          </a:p>
          <a:p>
            <a:pPr>
              <a:defRPr/>
            </a:pPr>
            <a:r>
              <a:rPr lang="en-US" sz="2400" dirty="0" smtClean="0"/>
              <a:t>We first look at item difficulty…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7676-3C2F-493F-B6BE-78C702DEFC23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274639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sz="3600" dirty="0"/>
              <a:t>Item Difficulty</a:t>
            </a:r>
          </a:p>
        </p:txBody>
      </p:sp>
      <p:grpSp>
        <p:nvGrpSpPr>
          <p:cNvPr id="13440" name="Group 128"/>
          <p:cNvGrpSpPr>
            <a:grpSpLocks/>
          </p:cNvGrpSpPr>
          <p:nvPr/>
        </p:nvGrpSpPr>
        <p:grpSpPr bwMode="auto">
          <a:xfrm>
            <a:off x="1828800" y="1981200"/>
            <a:ext cx="4648200" cy="1905000"/>
            <a:chOff x="1152" y="1248"/>
            <a:chExt cx="2928" cy="1200"/>
          </a:xfrm>
        </p:grpSpPr>
        <p:grpSp>
          <p:nvGrpSpPr>
            <p:cNvPr id="17449" name="Group 127"/>
            <p:cNvGrpSpPr>
              <a:grpSpLocks/>
            </p:cNvGrpSpPr>
            <p:nvPr/>
          </p:nvGrpSpPr>
          <p:grpSpPr bwMode="auto">
            <a:xfrm>
              <a:off x="1152" y="2016"/>
              <a:ext cx="2928" cy="432"/>
              <a:chOff x="1152" y="2064"/>
              <a:chExt cx="2928" cy="432"/>
            </a:xfrm>
          </p:grpSpPr>
          <p:grpSp>
            <p:nvGrpSpPr>
              <p:cNvPr id="17491" name="Group 5"/>
              <p:cNvGrpSpPr>
                <a:grpSpLocks/>
              </p:cNvGrpSpPr>
              <p:nvPr/>
            </p:nvGrpSpPr>
            <p:grpSpPr bwMode="auto">
              <a:xfrm>
                <a:off x="1152" y="2064"/>
                <a:ext cx="192" cy="432"/>
                <a:chOff x="1392" y="2880"/>
                <a:chExt cx="192" cy="432"/>
              </a:xfrm>
            </p:grpSpPr>
            <p:grpSp>
              <p:nvGrpSpPr>
                <p:cNvPr id="17524" name="Group 6"/>
                <p:cNvGrpSpPr>
                  <a:grpSpLocks/>
                </p:cNvGrpSpPr>
                <p:nvPr/>
              </p:nvGrpSpPr>
              <p:grpSpPr bwMode="auto">
                <a:xfrm>
                  <a:off x="1392" y="2976"/>
                  <a:ext cx="192" cy="336"/>
                  <a:chOff x="1392" y="2976"/>
                  <a:chExt cx="192" cy="336"/>
                </a:xfrm>
              </p:grpSpPr>
              <p:grpSp>
                <p:nvGrpSpPr>
                  <p:cNvPr id="17526" name="Group 7"/>
                  <p:cNvGrpSpPr>
                    <a:grpSpLocks/>
                  </p:cNvGrpSpPr>
                  <p:nvPr/>
                </p:nvGrpSpPr>
                <p:grpSpPr bwMode="auto">
                  <a:xfrm>
                    <a:off x="1392" y="2976"/>
                    <a:ext cx="192" cy="192"/>
                    <a:chOff x="1392" y="3072"/>
                    <a:chExt cx="192" cy="336"/>
                  </a:xfrm>
                </p:grpSpPr>
                <p:sp>
                  <p:nvSpPr>
                    <p:cNvPr id="17529" name="Line 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88" y="3072"/>
                      <a:ext cx="0" cy="33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530" name="Line 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392" y="3168"/>
                      <a:ext cx="192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7527" name="Line 1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440" y="3168"/>
                    <a:ext cx="48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528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3168"/>
                    <a:ext cx="48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7525" name="Oval 12"/>
                <p:cNvSpPr>
                  <a:spLocks noChangeArrowheads="1"/>
                </p:cNvSpPr>
                <p:nvPr/>
              </p:nvSpPr>
              <p:spPr bwMode="auto">
                <a:xfrm>
                  <a:off x="1440" y="2880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492" name="Group 22"/>
              <p:cNvGrpSpPr>
                <a:grpSpLocks/>
              </p:cNvGrpSpPr>
              <p:nvPr/>
            </p:nvGrpSpPr>
            <p:grpSpPr bwMode="auto">
              <a:xfrm>
                <a:off x="1824" y="2064"/>
                <a:ext cx="192" cy="432"/>
                <a:chOff x="1392" y="2880"/>
                <a:chExt cx="192" cy="432"/>
              </a:xfrm>
            </p:grpSpPr>
            <p:grpSp>
              <p:nvGrpSpPr>
                <p:cNvPr id="17517" name="Group 23"/>
                <p:cNvGrpSpPr>
                  <a:grpSpLocks/>
                </p:cNvGrpSpPr>
                <p:nvPr/>
              </p:nvGrpSpPr>
              <p:grpSpPr bwMode="auto">
                <a:xfrm>
                  <a:off x="1392" y="2976"/>
                  <a:ext cx="192" cy="336"/>
                  <a:chOff x="1392" y="2976"/>
                  <a:chExt cx="192" cy="336"/>
                </a:xfrm>
              </p:grpSpPr>
              <p:grpSp>
                <p:nvGrpSpPr>
                  <p:cNvPr id="1751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1392" y="2976"/>
                    <a:ext cx="192" cy="192"/>
                    <a:chOff x="1392" y="3072"/>
                    <a:chExt cx="192" cy="336"/>
                  </a:xfrm>
                </p:grpSpPr>
                <p:sp>
                  <p:nvSpPr>
                    <p:cNvPr id="17522" name="Line 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88" y="3072"/>
                      <a:ext cx="0" cy="33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523" name="Line 2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392" y="3168"/>
                      <a:ext cx="192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7520" name="Line 2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440" y="3168"/>
                    <a:ext cx="48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521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3168"/>
                    <a:ext cx="48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7518" name="Oval 29"/>
                <p:cNvSpPr>
                  <a:spLocks noChangeArrowheads="1"/>
                </p:cNvSpPr>
                <p:nvPr/>
              </p:nvSpPr>
              <p:spPr bwMode="auto">
                <a:xfrm>
                  <a:off x="1440" y="2880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493" name="Group 39"/>
              <p:cNvGrpSpPr>
                <a:grpSpLocks/>
              </p:cNvGrpSpPr>
              <p:nvPr/>
            </p:nvGrpSpPr>
            <p:grpSpPr bwMode="auto">
              <a:xfrm>
                <a:off x="2544" y="2064"/>
                <a:ext cx="192" cy="432"/>
                <a:chOff x="1392" y="2880"/>
                <a:chExt cx="192" cy="432"/>
              </a:xfrm>
            </p:grpSpPr>
            <p:grpSp>
              <p:nvGrpSpPr>
                <p:cNvPr id="17510" name="Group 40"/>
                <p:cNvGrpSpPr>
                  <a:grpSpLocks/>
                </p:cNvGrpSpPr>
                <p:nvPr/>
              </p:nvGrpSpPr>
              <p:grpSpPr bwMode="auto">
                <a:xfrm>
                  <a:off x="1392" y="2976"/>
                  <a:ext cx="192" cy="336"/>
                  <a:chOff x="1392" y="2976"/>
                  <a:chExt cx="192" cy="336"/>
                </a:xfrm>
              </p:grpSpPr>
              <p:grpSp>
                <p:nvGrpSpPr>
                  <p:cNvPr id="17512" name="Group 41"/>
                  <p:cNvGrpSpPr>
                    <a:grpSpLocks/>
                  </p:cNvGrpSpPr>
                  <p:nvPr/>
                </p:nvGrpSpPr>
                <p:grpSpPr bwMode="auto">
                  <a:xfrm>
                    <a:off x="1392" y="2976"/>
                    <a:ext cx="192" cy="192"/>
                    <a:chOff x="1392" y="3072"/>
                    <a:chExt cx="192" cy="336"/>
                  </a:xfrm>
                </p:grpSpPr>
                <p:sp>
                  <p:nvSpPr>
                    <p:cNvPr id="17515" name="Line 4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88" y="3072"/>
                      <a:ext cx="0" cy="33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516" name="Line 4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392" y="3168"/>
                      <a:ext cx="192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7513" name="Line 4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440" y="3168"/>
                    <a:ext cx="48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514" name="Line 45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3168"/>
                    <a:ext cx="48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7511" name="Oval 46"/>
                <p:cNvSpPr>
                  <a:spLocks noChangeArrowheads="1"/>
                </p:cNvSpPr>
                <p:nvPr/>
              </p:nvSpPr>
              <p:spPr bwMode="auto">
                <a:xfrm>
                  <a:off x="1440" y="2880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494" name="Group 56"/>
              <p:cNvGrpSpPr>
                <a:grpSpLocks/>
              </p:cNvGrpSpPr>
              <p:nvPr/>
            </p:nvGrpSpPr>
            <p:grpSpPr bwMode="auto">
              <a:xfrm>
                <a:off x="3264" y="2064"/>
                <a:ext cx="192" cy="432"/>
                <a:chOff x="1392" y="2880"/>
                <a:chExt cx="192" cy="432"/>
              </a:xfrm>
            </p:grpSpPr>
            <p:grpSp>
              <p:nvGrpSpPr>
                <p:cNvPr id="17503" name="Group 57"/>
                <p:cNvGrpSpPr>
                  <a:grpSpLocks/>
                </p:cNvGrpSpPr>
                <p:nvPr/>
              </p:nvGrpSpPr>
              <p:grpSpPr bwMode="auto">
                <a:xfrm>
                  <a:off x="1392" y="2976"/>
                  <a:ext cx="192" cy="336"/>
                  <a:chOff x="1392" y="2976"/>
                  <a:chExt cx="192" cy="336"/>
                </a:xfrm>
              </p:grpSpPr>
              <p:grpSp>
                <p:nvGrpSpPr>
                  <p:cNvPr id="17505" name="Group 58"/>
                  <p:cNvGrpSpPr>
                    <a:grpSpLocks/>
                  </p:cNvGrpSpPr>
                  <p:nvPr/>
                </p:nvGrpSpPr>
                <p:grpSpPr bwMode="auto">
                  <a:xfrm>
                    <a:off x="1392" y="2976"/>
                    <a:ext cx="192" cy="192"/>
                    <a:chOff x="1392" y="3072"/>
                    <a:chExt cx="192" cy="336"/>
                  </a:xfrm>
                </p:grpSpPr>
                <p:sp>
                  <p:nvSpPr>
                    <p:cNvPr id="17508" name="Line 5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88" y="3072"/>
                      <a:ext cx="0" cy="33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509" name="Line 6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392" y="3168"/>
                      <a:ext cx="192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7506" name="Line 6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440" y="3168"/>
                    <a:ext cx="48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507" name="Line 62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3168"/>
                    <a:ext cx="48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7504" name="Oval 63"/>
                <p:cNvSpPr>
                  <a:spLocks noChangeArrowheads="1"/>
                </p:cNvSpPr>
                <p:nvPr/>
              </p:nvSpPr>
              <p:spPr bwMode="auto">
                <a:xfrm>
                  <a:off x="1440" y="2880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495" name="Group 73"/>
              <p:cNvGrpSpPr>
                <a:grpSpLocks/>
              </p:cNvGrpSpPr>
              <p:nvPr/>
            </p:nvGrpSpPr>
            <p:grpSpPr bwMode="auto">
              <a:xfrm>
                <a:off x="3888" y="2064"/>
                <a:ext cx="192" cy="432"/>
                <a:chOff x="1392" y="2880"/>
                <a:chExt cx="192" cy="432"/>
              </a:xfrm>
            </p:grpSpPr>
            <p:grpSp>
              <p:nvGrpSpPr>
                <p:cNvPr id="17496" name="Group 74"/>
                <p:cNvGrpSpPr>
                  <a:grpSpLocks/>
                </p:cNvGrpSpPr>
                <p:nvPr/>
              </p:nvGrpSpPr>
              <p:grpSpPr bwMode="auto">
                <a:xfrm>
                  <a:off x="1392" y="2976"/>
                  <a:ext cx="192" cy="336"/>
                  <a:chOff x="1392" y="2976"/>
                  <a:chExt cx="192" cy="336"/>
                </a:xfrm>
              </p:grpSpPr>
              <p:grpSp>
                <p:nvGrpSpPr>
                  <p:cNvPr id="17498" name="Group 75"/>
                  <p:cNvGrpSpPr>
                    <a:grpSpLocks/>
                  </p:cNvGrpSpPr>
                  <p:nvPr/>
                </p:nvGrpSpPr>
                <p:grpSpPr bwMode="auto">
                  <a:xfrm>
                    <a:off x="1392" y="2976"/>
                    <a:ext cx="192" cy="192"/>
                    <a:chOff x="1392" y="3072"/>
                    <a:chExt cx="192" cy="336"/>
                  </a:xfrm>
                </p:grpSpPr>
                <p:sp>
                  <p:nvSpPr>
                    <p:cNvPr id="17501" name="Line 7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88" y="3072"/>
                      <a:ext cx="0" cy="33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502" name="Line 7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392" y="3168"/>
                      <a:ext cx="192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7499" name="Line 7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440" y="3168"/>
                    <a:ext cx="48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500" name="Line 79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3168"/>
                    <a:ext cx="48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7497" name="Oval 80"/>
                <p:cNvSpPr>
                  <a:spLocks noChangeArrowheads="1"/>
                </p:cNvSpPr>
                <p:nvPr/>
              </p:nvSpPr>
              <p:spPr bwMode="auto">
                <a:xfrm>
                  <a:off x="1440" y="2880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7450" name="Group 126"/>
            <p:cNvGrpSpPr>
              <a:grpSpLocks/>
            </p:cNvGrpSpPr>
            <p:nvPr/>
          </p:nvGrpSpPr>
          <p:grpSpPr bwMode="auto">
            <a:xfrm>
              <a:off x="1152" y="1248"/>
              <a:ext cx="2928" cy="432"/>
              <a:chOff x="1152" y="1440"/>
              <a:chExt cx="2928" cy="432"/>
            </a:xfrm>
          </p:grpSpPr>
          <p:grpSp>
            <p:nvGrpSpPr>
              <p:cNvPr id="17451" name="Group 13"/>
              <p:cNvGrpSpPr>
                <a:grpSpLocks/>
              </p:cNvGrpSpPr>
              <p:nvPr/>
            </p:nvGrpSpPr>
            <p:grpSpPr bwMode="auto">
              <a:xfrm>
                <a:off x="1152" y="1440"/>
                <a:ext cx="192" cy="432"/>
                <a:chOff x="1392" y="2880"/>
                <a:chExt cx="192" cy="432"/>
              </a:xfrm>
            </p:grpSpPr>
            <p:grpSp>
              <p:nvGrpSpPr>
                <p:cNvPr id="17484" name="Group 14"/>
                <p:cNvGrpSpPr>
                  <a:grpSpLocks/>
                </p:cNvGrpSpPr>
                <p:nvPr/>
              </p:nvGrpSpPr>
              <p:grpSpPr bwMode="auto">
                <a:xfrm>
                  <a:off x="1392" y="2976"/>
                  <a:ext cx="192" cy="336"/>
                  <a:chOff x="1392" y="2976"/>
                  <a:chExt cx="192" cy="336"/>
                </a:xfrm>
              </p:grpSpPr>
              <p:grpSp>
                <p:nvGrpSpPr>
                  <p:cNvPr id="1748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1392" y="2976"/>
                    <a:ext cx="192" cy="192"/>
                    <a:chOff x="1392" y="3072"/>
                    <a:chExt cx="192" cy="336"/>
                  </a:xfrm>
                </p:grpSpPr>
                <p:sp>
                  <p:nvSpPr>
                    <p:cNvPr id="17489" name="Line 1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88" y="3072"/>
                      <a:ext cx="0" cy="33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490" name="Line 1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392" y="3168"/>
                      <a:ext cx="192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7487" name="Line 1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440" y="3168"/>
                    <a:ext cx="48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488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3168"/>
                    <a:ext cx="48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7485" name="Oval 20"/>
                <p:cNvSpPr>
                  <a:spLocks noChangeArrowheads="1"/>
                </p:cNvSpPr>
                <p:nvPr/>
              </p:nvSpPr>
              <p:spPr bwMode="auto">
                <a:xfrm>
                  <a:off x="1440" y="2880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452" name="Group 30"/>
              <p:cNvGrpSpPr>
                <a:grpSpLocks/>
              </p:cNvGrpSpPr>
              <p:nvPr/>
            </p:nvGrpSpPr>
            <p:grpSpPr bwMode="auto">
              <a:xfrm>
                <a:off x="1824" y="1440"/>
                <a:ext cx="192" cy="432"/>
                <a:chOff x="1392" y="2880"/>
                <a:chExt cx="192" cy="432"/>
              </a:xfrm>
            </p:grpSpPr>
            <p:grpSp>
              <p:nvGrpSpPr>
                <p:cNvPr id="17477" name="Group 31"/>
                <p:cNvGrpSpPr>
                  <a:grpSpLocks/>
                </p:cNvGrpSpPr>
                <p:nvPr/>
              </p:nvGrpSpPr>
              <p:grpSpPr bwMode="auto">
                <a:xfrm>
                  <a:off x="1392" y="2976"/>
                  <a:ext cx="192" cy="336"/>
                  <a:chOff x="1392" y="2976"/>
                  <a:chExt cx="192" cy="336"/>
                </a:xfrm>
              </p:grpSpPr>
              <p:grpSp>
                <p:nvGrpSpPr>
                  <p:cNvPr id="17479" name="Group 32"/>
                  <p:cNvGrpSpPr>
                    <a:grpSpLocks/>
                  </p:cNvGrpSpPr>
                  <p:nvPr/>
                </p:nvGrpSpPr>
                <p:grpSpPr bwMode="auto">
                  <a:xfrm>
                    <a:off x="1392" y="2976"/>
                    <a:ext cx="192" cy="192"/>
                    <a:chOff x="1392" y="3072"/>
                    <a:chExt cx="192" cy="336"/>
                  </a:xfrm>
                </p:grpSpPr>
                <p:sp>
                  <p:nvSpPr>
                    <p:cNvPr id="17482" name="Line 3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88" y="3072"/>
                      <a:ext cx="0" cy="33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483" name="Line 3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392" y="3168"/>
                      <a:ext cx="192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7480" name="Line 3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440" y="3168"/>
                    <a:ext cx="48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481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3168"/>
                    <a:ext cx="48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7478" name="Oval 37"/>
                <p:cNvSpPr>
                  <a:spLocks noChangeArrowheads="1"/>
                </p:cNvSpPr>
                <p:nvPr/>
              </p:nvSpPr>
              <p:spPr bwMode="auto">
                <a:xfrm>
                  <a:off x="1440" y="2880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453" name="Group 47"/>
              <p:cNvGrpSpPr>
                <a:grpSpLocks/>
              </p:cNvGrpSpPr>
              <p:nvPr/>
            </p:nvGrpSpPr>
            <p:grpSpPr bwMode="auto">
              <a:xfrm>
                <a:off x="2544" y="1440"/>
                <a:ext cx="192" cy="432"/>
                <a:chOff x="1392" y="2880"/>
                <a:chExt cx="192" cy="432"/>
              </a:xfrm>
            </p:grpSpPr>
            <p:grpSp>
              <p:nvGrpSpPr>
                <p:cNvPr id="17470" name="Group 48"/>
                <p:cNvGrpSpPr>
                  <a:grpSpLocks/>
                </p:cNvGrpSpPr>
                <p:nvPr/>
              </p:nvGrpSpPr>
              <p:grpSpPr bwMode="auto">
                <a:xfrm>
                  <a:off x="1392" y="2976"/>
                  <a:ext cx="192" cy="336"/>
                  <a:chOff x="1392" y="2976"/>
                  <a:chExt cx="192" cy="336"/>
                </a:xfrm>
              </p:grpSpPr>
              <p:grpSp>
                <p:nvGrpSpPr>
                  <p:cNvPr id="17472" name="Group 49"/>
                  <p:cNvGrpSpPr>
                    <a:grpSpLocks/>
                  </p:cNvGrpSpPr>
                  <p:nvPr/>
                </p:nvGrpSpPr>
                <p:grpSpPr bwMode="auto">
                  <a:xfrm>
                    <a:off x="1392" y="2976"/>
                    <a:ext cx="192" cy="192"/>
                    <a:chOff x="1392" y="3072"/>
                    <a:chExt cx="192" cy="336"/>
                  </a:xfrm>
                </p:grpSpPr>
                <p:sp>
                  <p:nvSpPr>
                    <p:cNvPr id="17475" name="Line 5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88" y="3072"/>
                      <a:ext cx="0" cy="33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476" name="Line 5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392" y="3168"/>
                      <a:ext cx="192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7473" name="Line 5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440" y="3168"/>
                    <a:ext cx="48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474" name="Line 53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3168"/>
                    <a:ext cx="48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7471" name="Oval 54"/>
                <p:cNvSpPr>
                  <a:spLocks noChangeArrowheads="1"/>
                </p:cNvSpPr>
                <p:nvPr/>
              </p:nvSpPr>
              <p:spPr bwMode="auto">
                <a:xfrm>
                  <a:off x="1440" y="2880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454" name="Group 64"/>
              <p:cNvGrpSpPr>
                <a:grpSpLocks/>
              </p:cNvGrpSpPr>
              <p:nvPr/>
            </p:nvGrpSpPr>
            <p:grpSpPr bwMode="auto">
              <a:xfrm>
                <a:off x="3264" y="1440"/>
                <a:ext cx="192" cy="432"/>
                <a:chOff x="1392" y="2880"/>
                <a:chExt cx="192" cy="432"/>
              </a:xfrm>
            </p:grpSpPr>
            <p:grpSp>
              <p:nvGrpSpPr>
                <p:cNvPr id="17463" name="Group 65"/>
                <p:cNvGrpSpPr>
                  <a:grpSpLocks/>
                </p:cNvGrpSpPr>
                <p:nvPr/>
              </p:nvGrpSpPr>
              <p:grpSpPr bwMode="auto">
                <a:xfrm>
                  <a:off x="1392" y="2976"/>
                  <a:ext cx="192" cy="336"/>
                  <a:chOff x="1392" y="2976"/>
                  <a:chExt cx="192" cy="336"/>
                </a:xfrm>
              </p:grpSpPr>
              <p:grpSp>
                <p:nvGrpSpPr>
                  <p:cNvPr id="17465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1392" y="2976"/>
                    <a:ext cx="192" cy="192"/>
                    <a:chOff x="1392" y="3072"/>
                    <a:chExt cx="192" cy="336"/>
                  </a:xfrm>
                </p:grpSpPr>
                <p:sp>
                  <p:nvSpPr>
                    <p:cNvPr id="17468" name="Line 6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88" y="3072"/>
                      <a:ext cx="0" cy="33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469" name="Line 6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392" y="3168"/>
                      <a:ext cx="192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7466" name="Line 6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440" y="3168"/>
                    <a:ext cx="48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467" name="Line 70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3168"/>
                    <a:ext cx="48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7464" name="Oval 71"/>
                <p:cNvSpPr>
                  <a:spLocks noChangeArrowheads="1"/>
                </p:cNvSpPr>
                <p:nvPr/>
              </p:nvSpPr>
              <p:spPr bwMode="auto">
                <a:xfrm>
                  <a:off x="1440" y="2880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455" name="Group 81"/>
              <p:cNvGrpSpPr>
                <a:grpSpLocks/>
              </p:cNvGrpSpPr>
              <p:nvPr/>
            </p:nvGrpSpPr>
            <p:grpSpPr bwMode="auto">
              <a:xfrm>
                <a:off x="3888" y="1440"/>
                <a:ext cx="192" cy="432"/>
                <a:chOff x="1392" y="2880"/>
                <a:chExt cx="192" cy="432"/>
              </a:xfrm>
            </p:grpSpPr>
            <p:grpSp>
              <p:nvGrpSpPr>
                <p:cNvPr id="17456" name="Group 82"/>
                <p:cNvGrpSpPr>
                  <a:grpSpLocks/>
                </p:cNvGrpSpPr>
                <p:nvPr/>
              </p:nvGrpSpPr>
              <p:grpSpPr bwMode="auto">
                <a:xfrm>
                  <a:off x="1392" y="2976"/>
                  <a:ext cx="192" cy="336"/>
                  <a:chOff x="1392" y="2976"/>
                  <a:chExt cx="192" cy="336"/>
                </a:xfrm>
              </p:grpSpPr>
              <p:grpSp>
                <p:nvGrpSpPr>
                  <p:cNvPr id="17458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1392" y="2976"/>
                    <a:ext cx="192" cy="192"/>
                    <a:chOff x="1392" y="3072"/>
                    <a:chExt cx="192" cy="336"/>
                  </a:xfrm>
                </p:grpSpPr>
                <p:sp>
                  <p:nvSpPr>
                    <p:cNvPr id="17461" name="Line 8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88" y="3072"/>
                      <a:ext cx="0" cy="33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462" name="Line 8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392" y="3168"/>
                      <a:ext cx="192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7459" name="Line 8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440" y="3168"/>
                    <a:ext cx="48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460" name="Line 87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3168"/>
                    <a:ext cx="48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7457" name="Oval 88"/>
                <p:cNvSpPr>
                  <a:spLocks noChangeArrowheads="1"/>
                </p:cNvSpPr>
                <p:nvPr/>
              </p:nvSpPr>
              <p:spPr bwMode="auto">
                <a:xfrm>
                  <a:off x="1440" y="2880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3404" name="Group 92"/>
          <p:cNvGrpSpPr>
            <a:grpSpLocks/>
          </p:cNvGrpSpPr>
          <p:nvPr/>
        </p:nvGrpSpPr>
        <p:grpSpPr bwMode="auto">
          <a:xfrm>
            <a:off x="1828800" y="2743200"/>
            <a:ext cx="304800" cy="228600"/>
            <a:chOff x="1104" y="1488"/>
            <a:chExt cx="336" cy="288"/>
          </a:xfrm>
        </p:grpSpPr>
        <p:sp>
          <p:nvSpPr>
            <p:cNvPr id="17447" name="Line 90"/>
            <p:cNvSpPr>
              <a:spLocks noChangeShapeType="1"/>
            </p:cNvSpPr>
            <p:nvPr/>
          </p:nvSpPr>
          <p:spPr bwMode="auto">
            <a:xfrm>
              <a:off x="1104" y="1680"/>
              <a:ext cx="96" cy="96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8" name="Line 91"/>
            <p:cNvSpPr>
              <a:spLocks noChangeShapeType="1"/>
            </p:cNvSpPr>
            <p:nvPr/>
          </p:nvSpPr>
          <p:spPr bwMode="auto">
            <a:xfrm flipV="1">
              <a:off x="1200" y="1488"/>
              <a:ext cx="240" cy="288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405" name="Group 93"/>
          <p:cNvGrpSpPr>
            <a:grpSpLocks/>
          </p:cNvGrpSpPr>
          <p:nvPr/>
        </p:nvGrpSpPr>
        <p:grpSpPr bwMode="auto">
          <a:xfrm>
            <a:off x="2895600" y="2743200"/>
            <a:ext cx="304800" cy="228600"/>
            <a:chOff x="1104" y="1488"/>
            <a:chExt cx="336" cy="288"/>
          </a:xfrm>
        </p:grpSpPr>
        <p:sp>
          <p:nvSpPr>
            <p:cNvPr id="17445" name="Line 94"/>
            <p:cNvSpPr>
              <a:spLocks noChangeShapeType="1"/>
            </p:cNvSpPr>
            <p:nvPr/>
          </p:nvSpPr>
          <p:spPr bwMode="auto">
            <a:xfrm>
              <a:off x="1104" y="1680"/>
              <a:ext cx="96" cy="96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6" name="Line 95"/>
            <p:cNvSpPr>
              <a:spLocks noChangeShapeType="1"/>
            </p:cNvSpPr>
            <p:nvPr/>
          </p:nvSpPr>
          <p:spPr bwMode="auto">
            <a:xfrm flipV="1">
              <a:off x="1200" y="1488"/>
              <a:ext cx="240" cy="288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408" name="Group 96"/>
          <p:cNvGrpSpPr>
            <a:grpSpLocks/>
          </p:cNvGrpSpPr>
          <p:nvPr/>
        </p:nvGrpSpPr>
        <p:grpSpPr bwMode="auto">
          <a:xfrm>
            <a:off x="4038600" y="2743200"/>
            <a:ext cx="304800" cy="228600"/>
            <a:chOff x="1104" y="1488"/>
            <a:chExt cx="336" cy="288"/>
          </a:xfrm>
        </p:grpSpPr>
        <p:sp>
          <p:nvSpPr>
            <p:cNvPr id="17443" name="Line 97"/>
            <p:cNvSpPr>
              <a:spLocks noChangeShapeType="1"/>
            </p:cNvSpPr>
            <p:nvPr/>
          </p:nvSpPr>
          <p:spPr bwMode="auto">
            <a:xfrm>
              <a:off x="1104" y="1680"/>
              <a:ext cx="96" cy="96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4" name="Line 98"/>
            <p:cNvSpPr>
              <a:spLocks noChangeShapeType="1"/>
            </p:cNvSpPr>
            <p:nvPr/>
          </p:nvSpPr>
          <p:spPr bwMode="auto">
            <a:xfrm flipV="1">
              <a:off x="1200" y="1488"/>
              <a:ext cx="240" cy="288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411" name="Group 99"/>
          <p:cNvGrpSpPr>
            <a:grpSpLocks/>
          </p:cNvGrpSpPr>
          <p:nvPr/>
        </p:nvGrpSpPr>
        <p:grpSpPr bwMode="auto">
          <a:xfrm>
            <a:off x="1828800" y="4038600"/>
            <a:ext cx="304800" cy="228600"/>
            <a:chOff x="1104" y="1488"/>
            <a:chExt cx="336" cy="288"/>
          </a:xfrm>
        </p:grpSpPr>
        <p:sp>
          <p:nvSpPr>
            <p:cNvPr id="17441" name="Line 100"/>
            <p:cNvSpPr>
              <a:spLocks noChangeShapeType="1"/>
            </p:cNvSpPr>
            <p:nvPr/>
          </p:nvSpPr>
          <p:spPr bwMode="auto">
            <a:xfrm>
              <a:off x="1104" y="1680"/>
              <a:ext cx="96" cy="96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2" name="Line 101"/>
            <p:cNvSpPr>
              <a:spLocks noChangeShapeType="1"/>
            </p:cNvSpPr>
            <p:nvPr/>
          </p:nvSpPr>
          <p:spPr bwMode="auto">
            <a:xfrm flipV="1">
              <a:off x="1200" y="1488"/>
              <a:ext cx="240" cy="288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414" name="Group 102"/>
          <p:cNvGrpSpPr>
            <a:grpSpLocks/>
          </p:cNvGrpSpPr>
          <p:nvPr/>
        </p:nvGrpSpPr>
        <p:grpSpPr bwMode="auto">
          <a:xfrm>
            <a:off x="4114800" y="3962400"/>
            <a:ext cx="304800" cy="228600"/>
            <a:chOff x="1104" y="1488"/>
            <a:chExt cx="336" cy="288"/>
          </a:xfrm>
        </p:grpSpPr>
        <p:sp>
          <p:nvSpPr>
            <p:cNvPr id="17439" name="Line 103"/>
            <p:cNvSpPr>
              <a:spLocks noChangeShapeType="1"/>
            </p:cNvSpPr>
            <p:nvPr/>
          </p:nvSpPr>
          <p:spPr bwMode="auto">
            <a:xfrm>
              <a:off x="1104" y="1680"/>
              <a:ext cx="96" cy="96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Line 104"/>
            <p:cNvSpPr>
              <a:spLocks noChangeShapeType="1"/>
            </p:cNvSpPr>
            <p:nvPr/>
          </p:nvSpPr>
          <p:spPr bwMode="auto">
            <a:xfrm flipV="1">
              <a:off x="1200" y="1488"/>
              <a:ext cx="240" cy="288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417" name="Group 105"/>
          <p:cNvGrpSpPr>
            <a:grpSpLocks/>
          </p:cNvGrpSpPr>
          <p:nvPr/>
        </p:nvGrpSpPr>
        <p:grpSpPr bwMode="auto">
          <a:xfrm>
            <a:off x="5181600" y="3962400"/>
            <a:ext cx="304800" cy="228600"/>
            <a:chOff x="1104" y="1488"/>
            <a:chExt cx="336" cy="288"/>
          </a:xfrm>
        </p:grpSpPr>
        <p:sp>
          <p:nvSpPr>
            <p:cNvPr id="17437" name="Line 106"/>
            <p:cNvSpPr>
              <a:spLocks noChangeShapeType="1"/>
            </p:cNvSpPr>
            <p:nvPr/>
          </p:nvSpPr>
          <p:spPr bwMode="auto">
            <a:xfrm>
              <a:off x="1104" y="1680"/>
              <a:ext cx="96" cy="96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Line 107"/>
            <p:cNvSpPr>
              <a:spLocks noChangeShapeType="1"/>
            </p:cNvSpPr>
            <p:nvPr/>
          </p:nvSpPr>
          <p:spPr bwMode="auto">
            <a:xfrm flipV="1">
              <a:off x="1200" y="1488"/>
              <a:ext cx="240" cy="288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420" name="Group 108"/>
          <p:cNvGrpSpPr>
            <a:grpSpLocks/>
          </p:cNvGrpSpPr>
          <p:nvPr/>
        </p:nvGrpSpPr>
        <p:grpSpPr bwMode="auto">
          <a:xfrm>
            <a:off x="6248400" y="3962400"/>
            <a:ext cx="304800" cy="228600"/>
            <a:chOff x="1104" y="1488"/>
            <a:chExt cx="336" cy="288"/>
          </a:xfrm>
        </p:grpSpPr>
        <p:sp>
          <p:nvSpPr>
            <p:cNvPr id="17435" name="Line 109"/>
            <p:cNvSpPr>
              <a:spLocks noChangeShapeType="1"/>
            </p:cNvSpPr>
            <p:nvPr/>
          </p:nvSpPr>
          <p:spPr bwMode="auto">
            <a:xfrm>
              <a:off x="1104" y="1680"/>
              <a:ext cx="96" cy="96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6" name="Line 110"/>
            <p:cNvSpPr>
              <a:spLocks noChangeShapeType="1"/>
            </p:cNvSpPr>
            <p:nvPr/>
          </p:nvSpPr>
          <p:spPr bwMode="auto">
            <a:xfrm flipV="1">
              <a:off x="1200" y="1488"/>
              <a:ext cx="240" cy="288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425" name="Group 113"/>
          <p:cNvGrpSpPr>
            <a:grpSpLocks/>
          </p:cNvGrpSpPr>
          <p:nvPr/>
        </p:nvGrpSpPr>
        <p:grpSpPr bwMode="auto">
          <a:xfrm>
            <a:off x="2895600" y="4000501"/>
            <a:ext cx="261938" cy="266700"/>
            <a:chOff x="1776" y="2112"/>
            <a:chExt cx="288" cy="336"/>
          </a:xfrm>
        </p:grpSpPr>
        <p:sp>
          <p:nvSpPr>
            <p:cNvPr id="17433" name="Line 111"/>
            <p:cNvSpPr>
              <a:spLocks noChangeShapeType="1"/>
            </p:cNvSpPr>
            <p:nvPr/>
          </p:nvSpPr>
          <p:spPr bwMode="auto">
            <a:xfrm>
              <a:off x="1776" y="2112"/>
              <a:ext cx="288" cy="3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4" name="Line 112"/>
            <p:cNvSpPr>
              <a:spLocks noChangeShapeType="1"/>
            </p:cNvSpPr>
            <p:nvPr/>
          </p:nvSpPr>
          <p:spPr bwMode="auto">
            <a:xfrm flipV="1">
              <a:off x="1776" y="2112"/>
              <a:ext cx="288" cy="3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426" name="Group 114"/>
          <p:cNvGrpSpPr>
            <a:grpSpLocks/>
          </p:cNvGrpSpPr>
          <p:nvPr/>
        </p:nvGrpSpPr>
        <p:grpSpPr bwMode="auto">
          <a:xfrm>
            <a:off x="5181600" y="2781301"/>
            <a:ext cx="261938" cy="266700"/>
            <a:chOff x="1776" y="2112"/>
            <a:chExt cx="288" cy="336"/>
          </a:xfrm>
        </p:grpSpPr>
        <p:sp>
          <p:nvSpPr>
            <p:cNvPr id="17431" name="Line 115"/>
            <p:cNvSpPr>
              <a:spLocks noChangeShapeType="1"/>
            </p:cNvSpPr>
            <p:nvPr/>
          </p:nvSpPr>
          <p:spPr bwMode="auto">
            <a:xfrm>
              <a:off x="1776" y="2112"/>
              <a:ext cx="288" cy="3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Line 116"/>
            <p:cNvSpPr>
              <a:spLocks noChangeShapeType="1"/>
            </p:cNvSpPr>
            <p:nvPr/>
          </p:nvSpPr>
          <p:spPr bwMode="auto">
            <a:xfrm flipV="1">
              <a:off x="1776" y="2112"/>
              <a:ext cx="288" cy="3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429" name="Group 117"/>
          <p:cNvGrpSpPr>
            <a:grpSpLocks/>
          </p:cNvGrpSpPr>
          <p:nvPr/>
        </p:nvGrpSpPr>
        <p:grpSpPr bwMode="auto">
          <a:xfrm>
            <a:off x="6172200" y="2781301"/>
            <a:ext cx="261938" cy="266700"/>
            <a:chOff x="1776" y="2112"/>
            <a:chExt cx="288" cy="336"/>
          </a:xfrm>
        </p:grpSpPr>
        <p:sp>
          <p:nvSpPr>
            <p:cNvPr id="17429" name="Line 118"/>
            <p:cNvSpPr>
              <a:spLocks noChangeShapeType="1"/>
            </p:cNvSpPr>
            <p:nvPr/>
          </p:nvSpPr>
          <p:spPr bwMode="auto">
            <a:xfrm>
              <a:off x="1776" y="2112"/>
              <a:ext cx="288" cy="3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Line 119"/>
            <p:cNvSpPr>
              <a:spLocks noChangeShapeType="1"/>
            </p:cNvSpPr>
            <p:nvPr/>
          </p:nvSpPr>
          <p:spPr bwMode="auto">
            <a:xfrm flipV="1">
              <a:off x="1776" y="2112"/>
              <a:ext cx="288" cy="3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437" name="Group 125"/>
          <p:cNvGrpSpPr>
            <a:grpSpLocks/>
          </p:cNvGrpSpPr>
          <p:nvPr/>
        </p:nvGrpSpPr>
        <p:grpSpPr bwMode="auto">
          <a:xfrm>
            <a:off x="1524000" y="4724401"/>
            <a:ext cx="7391400" cy="919163"/>
            <a:chOff x="672" y="2976"/>
            <a:chExt cx="4656" cy="579"/>
          </a:xfrm>
        </p:grpSpPr>
        <p:sp>
          <p:nvSpPr>
            <p:cNvPr id="17424" name="Text Box 120"/>
            <p:cNvSpPr txBox="1">
              <a:spLocks noChangeArrowheads="1"/>
            </p:cNvSpPr>
            <p:nvPr/>
          </p:nvSpPr>
          <p:spPr bwMode="auto">
            <a:xfrm>
              <a:off x="672" y="3120"/>
              <a:ext cx="144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aramond" pitchFamily="18" charset="0"/>
                  <a:ea typeface="ＭＳ Ｐゴシック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itchFamily="18" charset="0"/>
                  <a:ea typeface="ＭＳ Ｐゴシック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itchFamily="18" charset="0"/>
                  <a:ea typeface="ＭＳ Ｐゴシック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itchFamily="18" charset="0"/>
                  <a:ea typeface="ＭＳ Ｐゴシック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dirty="0"/>
                <a:t>Item Difficulty = </a:t>
              </a:r>
              <a:r>
                <a:rPr lang="en-US" dirty="0"/>
                <a:t> </a:t>
              </a:r>
            </a:p>
          </p:txBody>
        </p:sp>
        <p:sp>
          <p:nvSpPr>
            <p:cNvPr id="17425" name="Text Box 121"/>
            <p:cNvSpPr txBox="1">
              <a:spLocks noChangeArrowheads="1"/>
            </p:cNvSpPr>
            <p:nvPr/>
          </p:nvSpPr>
          <p:spPr bwMode="auto">
            <a:xfrm>
              <a:off x="2208" y="2976"/>
              <a:ext cx="158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aramond" pitchFamily="18" charset="0"/>
                  <a:ea typeface="ＭＳ Ｐゴシック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itchFamily="18" charset="0"/>
                  <a:ea typeface="ＭＳ Ｐゴシック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itchFamily="18" charset="0"/>
                  <a:ea typeface="ＭＳ Ｐゴシック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itchFamily="18" charset="0"/>
                  <a:ea typeface="ＭＳ Ｐゴシック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/>
                <a:t>7 Students Correct </a:t>
              </a:r>
              <a:r>
                <a:rPr lang="en-US"/>
                <a:t> </a:t>
              </a:r>
            </a:p>
          </p:txBody>
        </p:sp>
        <p:sp>
          <p:nvSpPr>
            <p:cNvPr id="17426" name="Text Box 122"/>
            <p:cNvSpPr txBox="1">
              <a:spLocks noChangeArrowheads="1"/>
            </p:cNvSpPr>
            <p:nvPr/>
          </p:nvSpPr>
          <p:spPr bwMode="auto">
            <a:xfrm>
              <a:off x="2112" y="3264"/>
              <a:ext cx="20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aramond" pitchFamily="18" charset="0"/>
                  <a:ea typeface="ＭＳ Ｐゴシック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itchFamily="18" charset="0"/>
                  <a:ea typeface="ＭＳ Ｐゴシック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itchFamily="18" charset="0"/>
                  <a:ea typeface="ＭＳ Ｐゴシック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itchFamily="18" charset="0"/>
                  <a:ea typeface="ＭＳ Ｐゴシック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/>
                <a:t>10 Total Test Takers </a:t>
              </a:r>
              <a:r>
                <a:rPr lang="en-US"/>
                <a:t> </a:t>
              </a:r>
            </a:p>
          </p:txBody>
        </p:sp>
        <p:sp>
          <p:nvSpPr>
            <p:cNvPr id="17427" name="Text Box 123"/>
            <p:cNvSpPr txBox="1">
              <a:spLocks noChangeArrowheads="1"/>
            </p:cNvSpPr>
            <p:nvPr/>
          </p:nvSpPr>
          <p:spPr bwMode="auto">
            <a:xfrm>
              <a:off x="3888" y="3120"/>
              <a:ext cx="144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aramond" pitchFamily="18" charset="0"/>
                  <a:ea typeface="ＭＳ Ｐゴシック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itchFamily="18" charset="0"/>
                  <a:ea typeface="ＭＳ Ｐゴシック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itchFamily="18" charset="0"/>
                  <a:ea typeface="ＭＳ Ｐゴシック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itchFamily="18" charset="0"/>
                  <a:ea typeface="ＭＳ Ｐゴシック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/>
                <a:t>= </a:t>
              </a:r>
              <a:r>
                <a:rPr lang="en-US"/>
                <a:t> </a:t>
              </a:r>
              <a:r>
                <a:rPr lang="en-US" sz="2400"/>
                <a:t>.70</a:t>
              </a:r>
            </a:p>
          </p:txBody>
        </p:sp>
        <p:sp>
          <p:nvSpPr>
            <p:cNvPr id="17428" name="Line 124"/>
            <p:cNvSpPr>
              <a:spLocks noChangeShapeType="1"/>
            </p:cNvSpPr>
            <p:nvPr/>
          </p:nvSpPr>
          <p:spPr bwMode="auto">
            <a:xfrm>
              <a:off x="2112" y="3264"/>
              <a:ext cx="16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23" name="TextBox 1"/>
          <p:cNvSpPr txBox="1">
            <a:spLocks noChangeArrowheads="1"/>
          </p:cNvSpPr>
          <p:nvPr/>
        </p:nvSpPr>
        <p:spPr bwMode="auto">
          <a:xfrm>
            <a:off x="1420813" y="5791201"/>
            <a:ext cx="65532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r>
              <a:rPr lang="en-US" sz="2200"/>
              <a:t>Typically we want item difficulties to be between .35 and .9</a:t>
            </a:r>
          </a:p>
        </p:txBody>
      </p:sp>
    </p:spTree>
    <p:custDataLst>
      <p:tags r:id="rId1"/>
    </p:custData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3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3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3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3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3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3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3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74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6" name="Rectangle 8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/>
              <a:t>Item Response Patterns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533400" y="1600202"/>
            <a:ext cx="83058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/>
              <a:t>		</a:t>
            </a:r>
            <a:r>
              <a:rPr lang="en-US" sz="2400" dirty="0"/>
              <a:t>A	 B	 C	 D	 Omit	   </a:t>
            </a:r>
            <a:r>
              <a:rPr lang="en-US" sz="2400" dirty="0" err="1"/>
              <a:t>Mult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Question 1:  </a:t>
            </a:r>
            <a:r>
              <a:rPr lang="en-US" sz="2400" b="1" dirty="0"/>
              <a:t>46%*</a:t>
            </a:r>
            <a:r>
              <a:rPr lang="en-US" sz="2400" dirty="0"/>
              <a:t>  47%    2%      1%        0%     4%</a:t>
            </a: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533400" y="3048000"/>
            <a:ext cx="8382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/>
              <a:t> </a:t>
            </a:r>
            <a:r>
              <a:rPr lang="en-US" sz="2400" dirty="0"/>
              <a:t>Question 1: What is the BEST Ice Cream Flavor?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		A. Vanilla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		B. Chocolate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		C. Garlic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		D. Lima Bean</a:t>
            </a:r>
          </a:p>
        </p:txBody>
      </p:sp>
      <p:sp>
        <p:nvSpPr>
          <p:cNvPr id="17423" name="Oval 15"/>
          <p:cNvSpPr>
            <a:spLocks noChangeArrowheads="1"/>
          </p:cNvSpPr>
          <p:nvPr/>
        </p:nvSpPr>
        <p:spPr bwMode="auto">
          <a:xfrm>
            <a:off x="1905000" y="2209800"/>
            <a:ext cx="6096000" cy="838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Oval 16"/>
          <p:cNvSpPr>
            <a:spLocks noChangeArrowheads="1"/>
          </p:cNvSpPr>
          <p:nvPr/>
        </p:nvSpPr>
        <p:spPr bwMode="auto">
          <a:xfrm>
            <a:off x="2852691" y="2209800"/>
            <a:ext cx="914400" cy="838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6" grpId="0"/>
      <p:bldP spid="17421" grpId="0"/>
      <p:bldP spid="17422" grpId="0"/>
      <p:bldP spid="17423" grpId="0" animBg="1"/>
      <p:bldP spid="17423" grpId="1" animBg="1"/>
      <p:bldP spid="1742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/>
              <a:t>Item Response Patterns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533400" y="1600202"/>
            <a:ext cx="83058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/>
              <a:t>		</a:t>
            </a:r>
            <a:r>
              <a:rPr lang="en-US" sz="2400" dirty="0"/>
              <a:t>A	 B	 C	 D	 Omit	   </a:t>
            </a:r>
            <a:r>
              <a:rPr lang="en-US" sz="2400" dirty="0" err="1"/>
              <a:t>Mult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Question 1:  24%    </a:t>
            </a:r>
            <a:r>
              <a:rPr lang="en-US" sz="2400" b="1" dirty="0"/>
              <a:t>26%*</a:t>
            </a:r>
            <a:r>
              <a:rPr lang="en-US" sz="2400" dirty="0"/>
              <a:t>  25%   24%       1%      0%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33400" y="3048001"/>
            <a:ext cx="8382000" cy="2769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/>
              <a:t> </a:t>
            </a:r>
            <a:r>
              <a:rPr lang="en-US" sz="2400" dirty="0"/>
              <a:t>Question 1: What is the BEST Fit Index for structural    		equation models?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		</a:t>
            </a:r>
            <a:r>
              <a:rPr lang="en-US" sz="2000" dirty="0"/>
              <a:t>A. GFI</a:t>
            </a:r>
          </a:p>
          <a:p>
            <a:pPr>
              <a:spcBef>
                <a:spcPct val="50000"/>
              </a:spcBef>
            </a:pPr>
            <a:r>
              <a:rPr lang="en-US" sz="2000" dirty="0"/>
              <a:t>		B. TLI</a:t>
            </a:r>
          </a:p>
          <a:p>
            <a:pPr>
              <a:spcBef>
                <a:spcPct val="50000"/>
              </a:spcBef>
            </a:pPr>
            <a:r>
              <a:rPr lang="en-US" sz="2000" dirty="0"/>
              <a:t>		C. RMSEA</a:t>
            </a:r>
          </a:p>
          <a:p>
            <a:pPr>
              <a:spcBef>
                <a:spcPct val="50000"/>
              </a:spcBef>
            </a:pPr>
            <a:r>
              <a:rPr lang="en-US" sz="2000" dirty="0"/>
              <a:t>		D. SRMR</a:t>
            </a:r>
          </a:p>
        </p:txBody>
      </p:sp>
      <p:sp>
        <p:nvSpPr>
          <p:cNvPr id="22535" name="Oval 7"/>
          <p:cNvSpPr>
            <a:spLocks noChangeArrowheads="1"/>
          </p:cNvSpPr>
          <p:nvPr/>
        </p:nvSpPr>
        <p:spPr bwMode="auto">
          <a:xfrm>
            <a:off x="2096610" y="2217199"/>
            <a:ext cx="4038600" cy="838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/>
      <p:bldP spid="22532" grpId="0"/>
      <p:bldP spid="2253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7" name="Group 5"/>
          <p:cNvGrpSpPr>
            <a:grpSpLocks/>
          </p:cNvGrpSpPr>
          <p:nvPr/>
        </p:nvGrpSpPr>
        <p:grpSpPr bwMode="auto">
          <a:xfrm>
            <a:off x="457200" y="2819400"/>
            <a:ext cx="2743200" cy="685800"/>
            <a:chOff x="1152" y="2064"/>
            <a:chExt cx="2928" cy="432"/>
          </a:xfrm>
        </p:grpSpPr>
        <p:grpSp>
          <p:nvGrpSpPr>
            <p:cNvPr id="20491" name="Group 6"/>
            <p:cNvGrpSpPr>
              <a:grpSpLocks/>
            </p:cNvGrpSpPr>
            <p:nvPr/>
          </p:nvGrpSpPr>
          <p:grpSpPr bwMode="auto">
            <a:xfrm>
              <a:off x="1152" y="2064"/>
              <a:ext cx="192" cy="432"/>
              <a:chOff x="1392" y="2880"/>
              <a:chExt cx="192" cy="432"/>
            </a:xfrm>
          </p:grpSpPr>
          <p:grpSp>
            <p:nvGrpSpPr>
              <p:cNvPr id="20524" name="Group 7"/>
              <p:cNvGrpSpPr>
                <a:grpSpLocks/>
              </p:cNvGrpSpPr>
              <p:nvPr/>
            </p:nvGrpSpPr>
            <p:grpSpPr bwMode="auto">
              <a:xfrm>
                <a:off x="1392" y="2976"/>
                <a:ext cx="192" cy="336"/>
                <a:chOff x="1392" y="2976"/>
                <a:chExt cx="192" cy="336"/>
              </a:xfrm>
            </p:grpSpPr>
            <p:grpSp>
              <p:nvGrpSpPr>
                <p:cNvPr id="20526" name="Group 8"/>
                <p:cNvGrpSpPr>
                  <a:grpSpLocks/>
                </p:cNvGrpSpPr>
                <p:nvPr/>
              </p:nvGrpSpPr>
              <p:grpSpPr bwMode="auto">
                <a:xfrm>
                  <a:off x="1392" y="2976"/>
                  <a:ext cx="192" cy="192"/>
                  <a:chOff x="1392" y="3072"/>
                  <a:chExt cx="192" cy="336"/>
                </a:xfrm>
              </p:grpSpPr>
              <p:sp>
                <p:nvSpPr>
                  <p:cNvPr id="20529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3072"/>
                    <a:ext cx="0" cy="33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530" name="Line 1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392" y="3168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527" name="Line 11"/>
                <p:cNvSpPr>
                  <a:spLocks noChangeShapeType="1"/>
                </p:cNvSpPr>
                <p:nvPr/>
              </p:nvSpPr>
              <p:spPr bwMode="auto">
                <a:xfrm flipH="1">
                  <a:off x="1440" y="3168"/>
                  <a:ext cx="48" cy="14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28" name="Line 12"/>
                <p:cNvSpPr>
                  <a:spLocks noChangeShapeType="1"/>
                </p:cNvSpPr>
                <p:nvPr/>
              </p:nvSpPr>
              <p:spPr bwMode="auto">
                <a:xfrm>
                  <a:off x="1488" y="3168"/>
                  <a:ext cx="48" cy="14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525" name="Oval 13"/>
              <p:cNvSpPr>
                <a:spLocks noChangeArrowheads="1"/>
              </p:cNvSpPr>
              <p:nvPr/>
            </p:nvSpPr>
            <p:spPr bwMode="auto">
              <a:xfrm>
                <a:off x="1440" y="288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492" name="Group 14"/>
            <p:cNvGrpSpPr>
              <a:grpSpLocks/>
            </p:cNvGrpSpPr>
            <p:nvPr/>
          </p:nvGrpSpPr>
          <p:grpSpPr bwMode="auto">
            <a:xfrm>
              <a:off x="1824" y="2064"/>
              <a:ext cx="192" cy="432"/>
              <a:chOff x="1392" y="2880"/>
              <a:chExt cx="192" cy="432"/>
            </a:xfrm>
          </p:grpSpPr>
          <p:grpSp>
            <p:nvGrpSpPr>
              <p:cNvPr id="20517" name="Group 15"/>
              <p:cNvGrpSpPr>
                <a:grpSpLocks/>
              </p:cNvGrpSpPr>
              <p:nvPr/>
            </p:nvGrpSpPr>
            <p:grpSpPr bwMode="auto">
              <a:xfrm>
                <a:off x="1392" y="2976"/>
                <a:ext cx="192" cy="336"/>
                <a:chOff x="1392" y="2976"/>
                <a:chExt cx="192" cy="336"/>
              </a:xfrm>
            </p:grpSpPr>
            <p:grpSp>
              <p:nvGrpSpPr>
                <p:cNvPr id="20519" name="Group 16"/>
                <p:cNvGrpSpPr>
                  <a:grpSpLocks/>
                </p:cNvGrpSpPr>
                <p:nvPr/>
              </p:nvGrpSpPr>
              <p:grpSpPr bwMode="auto">
                <a:xfrm>
                  <a:off x="1392" y="2976"/>
                  <a:ext cx="192" cy="192"/>
                  <a:chOff x="1392" y="3072"/>
                  <a:chExt cx="192" cy="336"/>
                </a:xfrm>
              </p:grpSpPr>
              <p:sp>
                <p:nvSpPr>
                  <p:cNvPr id="20522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3072"/>
                    <a:ext cx="0" cy="33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523" name="Line 1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392" y="3168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520" name="Line 19"/>
                <p:cNvSpPr>
                  <a:spLocks noChangeShapeType="1"/>
                </p:cNvSpPr>
                <p:nvPr/>
              </p:nvSpPr>
              <p:spPr bwMode="auto">
                <a:xfrm flipH="1">
                  <a:off x="1440" y="3168"/>
                  <a:ext cx="48" cy="14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21" name="Line 20"/>
                <p:cNvSpPr>
                  <a:spLocks noChangeShapeType="1"/>
                </p:cNvSpPr>
                <p:nvPr/>
              </p:nvSpPr>
              <p:spPr bwMode="auto">
                <a:xfrm>
                  <a:off x="1488" y="3168"/>
                  <a:ext cx="48" cy="14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518" name="Oval 21"/>
              <p:cNvSpPr>
                <a:spLocks noChangeArrowheads="1"/>
              </p:cNvSpPr>
              <p:nvPr/>
            </p:nvSpPr>
            <p:spPr bwMode="auto">
              <a:xfrm>
                <a:off x="1440" y="288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493" name="Group 22"/>
            <p:cNvGrpSpPr>
              <a:grpSpLocks/>
            </p:cNvGrpSpPr>
            <p:nvPr/>
          </p:nvGrpSpPr>
          <p:grpSpPr bwMode="auto">
            <a:xfrm>
              <a:off x="2544" y="2064"/>
              <a:ext cx="192" cy="432"/>
              <a:chOff x="1392" y="2880"/>
              <a:chExt cx="192" cy="432"/>
            </a:xfrm>
          </p:grpSpPr>
          <p:grpSp>
            <p:nvGrpSpPr>
              <p:cNvPr id="20510" name="Group 23"/>
              <p:cNvGrpSpPr>
                <a:grpSpLocks/>
              </p:cNvGrpSpPr>
              <p:nvPr/>
            </p:nvGrpSpPr>
            <p:grpSpPr bwMode="auto">
              <a:xfrm>
                <a:off x="1392" y="2976"/>
                <a:ext cx="192" cy="336"/>
                <a:chOff x="1392" y="2976"/>
                <a:chExt cx="192" cy="336"/>
              </a:xfrm>
            </p:grpSpPr>
            <p:grpSp>
              <p:nvGrpSpPr>
                <p:cNvPr id="20512" name="Group 24"/>
                <p:cNvGrpSpPr>
                  <a:grpSpLocks/>
                </p:cNvGrpSpPr>
                <p:nvPr/>
              </p:nvGrpSpPr>
              <p:grpSpPr bwMode="auto">
                <a:xfrm>
                  <a:off x="1392" y="2976"/>
                  <a:ext cx="192" cy="192"/>
                  <a:chOff x="1392" y="3072"/>
                  <a:chExt cx="192" cy="336"/>
                </a:xfrm>
              </p:grpSpPr>
              <p:sp>
                <p:nvSpPr>
                  <p:cNvPr id="20515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3072"/>
                    <a:ext cx="0" cy="33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516" name="Line 2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392" y="3168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513" name="Line 27"/>
                <p:cNvSpPr>
                  <a:spLocks noChangeShapeType="1"/>
                </p:cNvSpPr>
                <p:nvPr/>
              </p:nvSpPr>
              <p:spPr bwMode="auto">
                <a:xfrm flipH="1">
                  <a:off x="1440" y="3168"/>
                  <a:ext cx="48" cy="14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14" name="Line 28"/>
                <p:cNvSpPr>
                  <a:spLocks noChangeShapeType="1"/>
                </p:cNvSpPr>
                <p:nvPr/>
              </p:nvSpPr>
              <p:spPr bwMode="auto">
                <a:xfrm>
                  <a:off x="1488" y="3168"/>
                  <a:ext cx="48" cy="14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511" name="Oval 29"/>
              <p:cNvSpPr>
                <a:spLocks noChangeArrowheads="1"/>
              </p:cNvSpPr>
              <p:nvPr/>
            </p:nvSpPr>
            <p:spPr bwMode="auto">
              <a:xfrm>
                <a:off x="1440" y="288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494" name="Group 30"/>
            <p:cNvGrpSpPr>
              <a:grpSpLocks/>
            </p:cNvGrpSpPr>
            <p:nvPr/>
          </p:nvGrpSpPr>
          <p:grpSpPr bwMode="auto">
            <a:xfrm>
              <a:off x="3264" y="2064"/>
              <a:ext cx="192" cy="432"/>
              <a:chOff x="1392" y="2880"/>
              <a:chExt cx="192" cy="432"/>
            </a:xfrm>
          </p:grpSpPr>
          <p:grpSp>
            <p:nvGrpSpPr>
              <p:cNvPr id="20503" name="Group 31"/>
              <p:cNvGrpSpPr>
                <a:grpSpLocks/>
              </p:cNvGrpSpPr>
              <p:nvPr/>
            </p:nvGrpSpPr>
            <p:grpSpPr bwMode="auto">
              <a:xfrm>
                <a:off x="1392" y="2976"/>
                <a:ext cx="192" cy="336"/>
                <a:chOff x="1392" y="2976"/>
                <a:chExt cx="192" cy="336"/>
              </a:xfrm>
            </p:grpSpPr>
            <p:grpSp>
              <p:nvGrpSpPr>
                <p:cNvPr id="20505" name="Group 32"/>
                <p:cNvGrpSpPr>
                  <a:grpSpLocks/>
                </p:cNvGrpSpPr>
                <p:nvPr/>
              </p:nvGrpSpPr>
              <p:grpSpPr bwMode="auto">
                <a:xfrm>
                  <a:off x="1392" y="2976"/>
                  <a:ext cx="192" cy="192"/>
                  <a:chOff x="1392" y="3072"/>
                  <a:chExt cx="192" cy="336"/>
                </a:xfrm>
              </p:grpSpPr>
              <p:sp>
                <p:nvSpPr>
                  <p:cNvPr id="20508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3072"/>
                    <a:ext cx="0" cy="33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509" name="Line 3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392" y="3168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506" name="Line 35"/>
                <p:cNvSpPr>
                  <a:spLocks noChangeShapeType="1"/>
                </p:cNvSpPr>
                <p:nvPr/>
              </p:nvSpPr>
              <p:spPr bwMode="auto">
                <a:xfrm flipH="1">
                  <a:off x="1440" y="3168"/>
                  <a:ext cx="48" cy="14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07" name="Line 36"/>
                <p:cNvSpPr>
                  <a:spLocks noChangeShapeType="1"/>
                </p:cNvSpPr>
                <p:nvPr/>
              </p:nvSpPr>
              <p:spPr bwMode="auto">
                <a:xfrm>
                  <a:off x="1488" y="3168"/>
                  <a:ext cx="48" cy="14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504" name="Oval 37"/>
              <p:cNvSpPr>
                <a:spLocks noChangeArrowheads="1"/>
              </p:cNvSpPr>
              <p:nvPr/>
            </p:nvSpPr>
            <p:spPr bwMode="auto">
              <a:xfrm>
                <a:off x="1440" y="288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495" name="Group 38"/>
            <p:cNvGrpSpPr>
              <a:grpSpLocks/>
            </p:cNvGrpSpPr>
            <p:nvPr/>
          </p:nvGrpSpPr>
          <p:grpSpPr bwMode="auto">
            <a:xfrm>
              <a:off x="3888" y="2064"/>
              <a:ext cx="192" cy="432"/>
              <a:chOff x="1392" y="2880"/>
              <a:chExt cx="192" cy="432"/>
            </a:xfrm>
          </p:grpSpPr>
          <p:grpSp>
            <p:nvGrpSpPr>
              <p:cNvPr id="20496" name="Group 39"/>
              <p:cNvGrpSpPr>
                <a:grpSpLocks/>
              </p:cNvGrpSpPr>
              <p:nvPr/>
            </p:nvGrpSpPr>
            <p:grpSpPr bwMode="auto">
              <a:xfrm>
                <a:off x="1392" y="2976"/>
                <a:ext cx="192" cy="336"/>
                <a:chOff x="1392" y="2976"/>
                <a:chExt cx="192" cy="336"/>
              </a:xfrm>
            </p:grpSpPr>
            <p:grpSp>
              <p:nvGrpSpPr>
                <p:cNvPr id="20498" name="Group 40"/>
                <p:cNvGrpSpPr>
                  <a:grpSpLocks/>
                </p:cNvGrpSpPr>
                <p:nvPr/>
              </p:nvGrpSpPr>
              <p:grpSpPr bwMode="auto">
                <a:xfrm>
                  <a:off x="1392" y="2976"/>
                  <a:ext cx="192" cy="192"/>
                  <a:chOff x="1392" y="3072"/>
                  <a:chExt cx="192" cy="336"/>
                </a:xfrm>
              </p:grpSpPr>
              <p:sp>
                <p:nvSpPr>
                  <p:cNvPr id="20501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3072"/>
                    <a:ext cx="0" cy="33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502" name="Line 4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392" y="3168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499" name="Line 43"/>
                <p:cNvSpPr>
                  <a:spLocks noChangeShapeType="1"/>
                </p:cNvSpPr>
                <p:nvPr/>
              </p:nvSpPr>
              <p:spPr bwMode="auto">
                <a:xfrm flipH="1">
                  <a:off x="1440" y="3168"/>
                  <a:ext cx="48" cy="14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00" name="Line 44"/>
                <p:cNvSpPr>
                  <a:spLocks noChangeShapeType="1"/>
                </p:cNvSpPr>
                <p:nvPr/>
              </p:nvSpPr>
              <p:spPr bwMode="auto">
                <a:xfrm>
                  <a:off x="1488" y="3168"/>
                  <a:ext cx="48" cy="14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497" name="Oval 45"/>
              <p:cNvSpPr>
                <a:spLocks noChangeArrowheads="1"/>
              </p:cNvSpPr>
              <p:nvPr/>
            </p:nvSpPr>
            <p:spPr bwMode="auto">
              <a:xfrm>
                <a:off x="1440" y="288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3639" name="Text Box 87"/>
          <p:cNvSpPr txBox="1">
            <a:spLocks noChangeArrowheads="1"/>
          </p:cNvSpPr>
          <p:nvPr/>
        </p:nvSpPr>
        <p:spPr bwMode="auto">
          <a:xfrm>
            <a:off x="3429000" y="2590801"/>
            <a:ext cx="2667000" cy="1323439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2"/>
                </a:solidFill>
              </a:rPr>
              <a:t>Item </a:t>
            </a:r>
          </a:p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2"/>
                </a:solidFill>
              </a:rPr>
              <a:t>Discrimination</a:t>
            </a:r>
          </a:p>
        </p:txBody>
      </p:sp>
      <p:grpSp>
        <p:nvGrpSpPr>
          <p:cNvPr id="23729" name="Group 177"/>
          <p:cNvGrpSpPr>
            <a:grpSpLocks/>
          </p:cNvGrpSpPr>
          <p:nvPr/>
        </p:nvGrpSpPr>
        <p:grpSpPr bwMode="auto">
          <a:xfrm>
            <a:off x="6172202" y="914401"/>
            <a:ext cx="2740025" cy="1717675"/>
            <a:chOff x="3888" y="576"/>
            <a:chExt cx="1726" cy="1082"/>
          </a:xfrm>
        </p:grpSpPr>
        <p:sp>
          <p:nvSpPr>
            <p:cNvPr id="20489" name="Line 88"/>
            <p:cNvSpPr>
              <a:spLocks noChangeShapeType="1"/>
            </p:cNvSpPr>
            <p:nvPr/>
          </p:nvSpPr>
          <p:spPr bwMode="auto">
            <a:xfrm flipV="1">
              <a:off x="3888" y="1200"/>
              <a:ext cx="528" cy="3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20490" name="Picture 173" descr="j0397482[1]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64" y="576"/>
              <a:ext cx="1150" cy="1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3730" name="Group 178"/>
          <p:cNvGrpSpPr>
            <a:grpSpLocks/>
          </p:cNvGrpSpPr>
          <p:nvPr/>
        </p:nvGrpSpPr>
        <p:grpSpPr bwMode="auto">
          <a:xfrm>
            <a:off x="5867402" y="3616326"/>
            <a:ext cx="3044825" cy="1533525"/>
            <a:chOff x="3696" y="2278"/>
            <a:chExt cx="1918" cy="966"/>
          </a:xfrm>
        </p:grpSpPr>
        <p:sp>
          <p:nvSpPr>
            <p:cNvPr id="20487" name="Line 89"/>
            <p:cNvSpPr>
              <a:spLocks noChangeShapeType="1"/>
            </p:cNvSpPr>
            <p:nvPr/>
          </p:nvSpPr>
          <p:spPr bwMode="auto">
            <a:xfrm>
              <a:off x="3696" y="2592"/>
              <a:ext cx="528" cy="2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20488" name="Picture 175" descr="j0397504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" y="2278"/>
              <a:ext cx="1246" cy="9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728" name="Text Box 176"/>
          <p:cNvSpPr txBox="1">
            <a:spLocks noChangeArrowheads="1"/>
          </p:cNvSpPr>
          <p:nvPr/>
        </p:nvSpPr>
        <p:spPr bwMode="auto">
          <a:xfrm>
            <a:off x="1371600" y="4648201"/>
            <a:ext cx="5105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Range:  -1 to +1</a:t>
            </a:r>
          </a:p>
          <a:p>
            <a:pPr>
              <a:spcBef>
                <a:spcPct val="50000"/>
              </a:spcBef>
            </a:pPr>
            <a:r>
              <a:rPr lang="en-US" sz="2400"/>
              <a:t>Values closer to +1 are better</a:t>
            </a:r>
          </a:p>
          <a:p>
            <a:pPr>
              <a:spcBef>
                <a:spcPct val="50000"/>
              </a:spcBef>
            </a:pPr>
            <a:r>
              <a:rPr lang="en-US" sz="2400"/>
              <a:t>Negative values indicate a problem!</a:t>
            </a:r>
          </a:p>
        </p:txBody>
      </p:sp>
    </p:spTree>
    <p:custDataLst>
      <p:tags r:id="rId1"/>
    </p:custData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3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3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37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37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39" grpId="0" animBg="1"/>
      <p:bldP spid="23728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725" name="Group 149"/>
          <p:cNvGrpSpPr>
            <a:grpSpLocks/>
          </p:cNvGrpSpPr>
          <p:nvPr/>
        </p:nvGrpSpPr>
        <p:grpSpPr bwMode="auto">
          <a:xfrm>
            <a:off x="914400" y="1219200"/>
            <a:ext cx="7162800" cy="4114800"/>
            <a:chOff x="576" y="768"/>
            <a:chExt cx="4512" cy="2592"/>
          </a:xfrm>
        </p:grpSpPr>
        <p:sp>
          <p:nvSpPr>
            <p:cNvPr id="21567" name="Line 4"/>
            <p:cNvSpPr>
              <a:spLocks noChangeShapeType="1"/>
            </p:cNvSpPr>
            <p:nvPr/>
          </p:nvSpPr>
          <p:spPr bwMode="auto">
            <a:xfrm>
              <a:off x="2832" y="864"/>
              <a:ext cx="0" cy="24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21568" name="Picture 5" descr="j0397482[1]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44" y="768"/>
              <a:ext cx="1150" cy="1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69" name="Picture 6" descr="j0397504[2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" y="807"/>
              <a:ext cx="1296" cy="10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1570" name="Group 7"/>
            <p:cNvGrpSpPr>
              <a:grpSpLocks/>
            </p:cNvGrpSpPr>
            <p:nvPr/>
          </p:nvGrpSpPr>
          <p:grpSpPr bwMode="auto">
            <a:xfrm>
              <a:off x="576" y="2160"/>
              <a:ext cx="1728" cy="432"/>
              <a:chOff x="1152" y="2064"/>
              <a:chExt cx="2928" cy="432"/>
            </a:xfrm>
          </p:grpSpPr>
          <p:grpSp>
            <p:nvGrpSpPr>
              <p:cNvPr id="21612" name="Group 8"/>
              <p:cNvGrpSpPr>
                <a:grpSpLocks/>
              </p:cNvGrpSpPr>
              <p:nvPr/>
            </p:nvGrpSpPr>
            <p:grpSpPr bwMode="auto">
              <a:xfrm>
                <a:off x="1152" y="2064"/>
                <a:ext cx="192" cy="432"/>
                <a:chOff x="1392" y="2880"/>
                <a:chExt cx="192" cy="432"/>
              </a:xfrm>
            </p:grpSpPr>
            <p:grpSp>
              <p:nvGrpSpPr>
                <p:cNvPr id="21645" name="Group 9"/>
                <p:cNvGrpSpPr>
                  <a:grpSpLocks/>
                </p:cNvGrpSpPr>
                <p:nvPr/>
              </p:nvGrpSpPr>
              <p:grpSpPr bwMode="auto">
                <a:xfrm>
                  <a:off x="1392" y="2976"/>
                  <a:ext cx="192" cy="336"/>
                  <a:chOff x="1392" y="2976"/>
                  <a:chExt cx="192" cy="336"/>
                </a:xfrm>
              </p:grpSpPr>
              <p:grpSp>
                <p:nvGrpSpPr>
                  <p:cNvPr id="21647" name="Group 10"/>
                  <p:cNvGrpSpPr>
                    <a:grpSpLocks/>
                  </p:cNvGrpSpPr>
                  <p:nvPr/>
                </p:nvGrpSpPr>
                <p:grpSpPr bwMode="auto">
                  <a:xfrm>
                    <a:off x="1392" y="2976"/>
                    <a:ext cx="192" cy="192"/>
                    <a:chOff x="1392" y="3072"/>
                    <a:chExt cx="192" cy="336"/>
                  </a:xfrm>
                </p:grpSpPr>
                <p:sp>
                  <p:nvSpPr>
                    <p:cNvPr id="21650" name="Line 1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88" y="3072"/>
                      <a:ext cx="0" cy="33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1651" name="Line 1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392" y="3168"/>
                      <a:ext cx="192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1648" name="Line 1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440" y="3168"/>
                    <a:ext cx="48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649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3168"/>
                    <a:ext cx="48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1646" name="Oval 15"/>
                <p:cNvSpPr>
                  <a:spLocks noChangeArrowheads="1"/>
                </p:cNvSpPr>
                <p:nvPr/>
              </p:nvSpPr>
              <p:spPr bwMode="auto">
                <a:xfrm>
                  <a:off x="1440" y="2880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1613" name="Group 16"/>
              <p:cNvGrpSpPr>
                <a:grpSpLocks/>
              </p:cNvGrpSpPr>
              <p:nvPr/>
            </p:nvGrpSpPr>
            <p:grpSpPr bwMode="auto">
              <a:xfrm>
                <a:off x="1824" y="2064"/>
                <a:ext cx="192" cy="432"/>
                <a:chOff x="1392" y="2880"/>
                <a:chExt cx="192" cy="432"/>
              </a:xfrm>
            </p:grpSpPr>
            <p:grpSp>
              <p:nvGrpSpPr>
                <p:cNvPr id="21638" name="Group 17"/>
                <p:cNvGrpSpPr>
                  <a:grpSpLocks/>
                </p:cNvGrpSpPr>
                <p:nvPr/>
              </p:nvGrpSpPr>
              <p:grpSpPr bwMode="auto">
                <a:xfrm>
                  <a:off x="1392" y="2976"/>
                  <a:ext cx="192" cy="336"/>
                  <a:chOff x="1392" y="2976"/>
                  <a:chExt cx="192" cy="336"/>
                </a:xfrm>
              </p:grpSpPr>
              <p:grpSp>
                <p:nvGrpSpPr>
                  <p:cNvPr id="21640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1392" y="2976"/>
                    <a:ext cx="192" cy="192"/>
                    <a:chOff x="1392" y="3072"/>
                    <a:chExt cx="192" cy="336"/>
                  </a:xfrm>
                </p:grpSpPr>
                <p:sp>
                  <p:nvSpPr>
                    <p:cNvPr id="21643" name="Line 1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88" y="3072"/>
                      <a:ext cx="0" cy="33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1644" name="Line 2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392" y="3168"/>
                      <a:ext cx="192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1641" name="Line 2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440" y="3168"/>
                    <a:ext cx="48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642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3168"/>
                    <a:ext cx="48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1639" name="Oval 23"/>
                <p:cNvSpPr>
                  <a:spLocks noChangeArrowheads="1"/>
                </p:cNvSpPr>
                <p:nvPr/>
              </p:nvSpPr>
              <p:spPr bwMode="auto">
                <a:xfrm>
                  <a:off x="1440" y="2880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1614" name="Group 24"/>
              <p:cNvGrpSpPr>
                <a:grpSpLocks/>
              </p:cNvGrpSpPr>
              <p:nvPr/>
            </p:nvGrpSpPr>
            <p:grpSpPr bwMode="auto">
              <a:xfrm>
                <a:off x="2544" y="2064"/>
                <a:ext cx="192" cy="432"/>
                <a:chOff x="1392" y="2880"/>
                <a:chExt cx="192" cy="432"/>
              </a:xfrm>
            </p:grpSpPr>
            <p:grpSp>
              <p:nvGrpSpPr>
                <p:cNvPr id="21631" name="Group 25"/>
                <p:cNvGrpSpPr>
                  <a:grpSpLocks/>
                </p:cNvGrpSpPr>
                <p:nvPr/>
              </p:nvGrpSpPr>
              <p:grpSpPr bwMode="auto">
                <a:xfrm>
                  <a:off x="1392" y="2976"/>
                  <a:ext cx="192" cy="336"/>
                  <a:chOff x="1392" y="2976"/>
                  <a:chExt cx="192" cy="336"/>
                </a:xfrm>
              </p:grpSpPr>
              <p:grpSp>
                <p:nvGrpSpPr>
                  <p:cNvPr id="21633" name="Group 26"/>
                  <p:cNvGrpSpPr>
                    <a:grpSpLocks/>
                  </p:cNvGrpSpPr>
                  <p:nvPr/>
                </p:nvGrpSpPr>
                <p:grpSpPr bwMode="auto">
                  <a:xfrm>
                    <a:off x="1392" y="2976"/>
                    <a:ext cx="192" cy="192"/>
                    <a:chOff x="1392" y="3072"/>
                    <a:chExt cx="192" cy="336"/>
                  </a:xfrm>
                </p:grpSpPr>
                <p:sp>
                  <p:nvSpPr>
                    <p:cNvPr id="21636" name="Line 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88" y="3072"/>
                      <a:ext cx="0" cy="33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1637" name="Line 2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392" y="3168"/>
                      <a:ext cx="192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1634" name="Line 2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440" y="3168"/>
                    <a:ext cx="48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635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3168"/>
                    <a:ext cx="48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1632" name="Oval 31"/>
                <p:cNvSpPr>
                  <a:spLocks noChangeArrowheads="1"/>
                </p:cNvSpPr>
                <p:nvPr/>
              </p:nvSpPr>
              <p:spPr bwMode="auto">
                <a:xfrm>
                  <a:off x="1440" y="2880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1615" name="Group 32"/>
              <p:cNvGrpSpPr>
                <a:grpSpLocks/>
              </p:cNvGrpSpPr>
              <p:nvPr/>
            </p:nvGrpSpPr>
            <p:grpSpPr bwMode="auto">
              <a:xfrm>
                <a:off x="3264" y="2064"/>
                <a:ext cx="192" cy="432"/>
                <a:chOff x="1392" y="2880"/>
                <a:chExt cx="192" cy="432"/>
              </a:xfrm>
            </p:grpSpPr>
            <p:grpSp>
              <p:nvGrpSpPr>
                <p:cNvPr id="21624" name="Group 33"/>
                <p:cNvGrpSpPr>
                  <a:grpSpLocks/>
                </p:cNvGrpSpPr>
                <p:nvPr/>
              </p:nvGrpSpPr>
              <p:grpSpPr bwMode="auto">
                <a:xfrm>
                  <a:off x="1392" y="2976"/>
                  <a:ext cx="192" cy="336"/>
                  <a:chOff x="1392" y="2976"/>
                  <a:chExt cx="192" cy="336"/>
                </a:xfrm>
              </p:grpSpPr>
              <p:grpSp>
                <p:nvGrpSpPr>
                  <p:cNvPr id="21626" name="Group 34"/>
                  <p:cNvGrpSpPr>
                    <a:grpSpLocks/>
                  </p:cNvGrpSpPr>
                  <p:nvPr/>
                </p:nvGrpSpPr>
                <p:grpSpPr bwMode="auto">
                  <a:xfrm>
                    <a:off x="1392" y="2976"/>
                    <a:ext cx="192" cy="192"/>
                    <a:chOff x="1392" y="3072"/>
                    <a:chExt cx="192" cy="336"/>
                  </a:xfrm>
                </p:grpSpPr>
                <p:sp>
                  <p:nvSpPr>
                    <p:cNvPr id="21629" name="Line 3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88" y="3072"/>
                      <a:ext cx="0" cy="33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1630" name="Line 3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392" y="3168"/>
                      <a:ext cx="192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1627" name="Line 3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440" y="3168"/>
                    <a:ext cx="48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628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3168"/>
                    <a:ext cx="48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1625" name="Oval 39"/>
                <p:cNvSpPr>
                  <a:spLocks noChangeArrowheads="1"/>
                </p:cNvSpPr>
                <p:nvPr/>
              </p:nvSpPr>
              <p:spPr bwMode="auto">
                <a:xfrm>
                  <a:off x="1440" y="2880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1616" name="Group 40"/>
              <p:cNvGrpSpPr>
                <a:grpSpLocks/>
              </p:cNvGrpSpPr>
              <p:nvPr/>
            </p:nvGrpSpPr>
            <p:grpSpPr bwMode="auto">
              <a:xfrm>
                <a:off x="3888" y="2064"/>
                <a:ext cx="192" cy="432"/>
                <a:chOff x="1392" y="2880"/>
                <a:chExt cx="192" cy="432"/>
              </a:xfrm>
            </p:grpSpPr>
            <p:grpSp>
              <p:nvGrpSpPr>
                <p:cNvPr id="21617" name="Group 41"/>
                <p:cNvGrpSpPr>
                  <a:grpSpLocks/>
                </p:cNvGrpSpPr>
                <p:nvPr/>
              </p:nvGrpSpPr>
              <p:grpSpPr bwMode="auto">
                <a:xfrm>
                  <a:off x="1392" y="2976"/>
                  <a:ext cx="192" cy="336"/>
                  <a:chOff x="1392" y="2976"/>
                  <a:chExt cx="192" cy="336"/>
                </a:xfrm>
              </p:grpSpPr>
              <p:grpSp>
                <p:nvGrpSpPr>
                  <p:cNvPr id="21619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1392" y="2976"/>
                    <a:ext cx="192" cy="192"/>
                    <a:chOff x="1392" y="3072"/>
                    <a:chExt cx="192" cy="336"/>
                  </a:xfrm>
                </p:grpSpPr>
                <p:sp>
                  <p:nvSpPr>
                    <p:cNvPr id="21622" name="Line 4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88" y="3072"/>
                      <a:ext cx="0" cy="33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1623" name="Line 4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392" y="3168"/>
                      <a:ext cx="192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1620" name="Line 4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440" y="3168"/>
                    <a:ext cx="48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621" name="Line 46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3168"/>
                    <a:ext cx="48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1618" name="Oval 47"/>
                <p:cNvSpPr>
                  <a:spLocks noChangeArrowheads="1"/>
                </p:cNvSpPr>
                <p:nvPr/>
              </p:nvSpPr>
              <p:spPr bwMode="auto">
                <a:xfrm>
                  <a:off x="1440" y="2880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1571" name="Group 48"/>
            <p:cNvGrpSpPr>
              <a:grpSpLocks/>
            </p:cNvGrpSpPr>
            <p:nvPr/>
          </p:nvGrpSpPr>
          <p:grpSpPr bwMode="auto">
            <a:xfrm>
              <a:off x="3360" y="2160"/>
              <a:ext cx="1728" cy="432"/>
              <a:chOff x="1152" y="2064"/>
              <a:chExt cx="2928" cy="432"/>
            </a:xfrm>
          </p:grpSpPr>
          <p:grpSp>
            <p:nvGrpSpPr>
              <p:cNvPr id="21572" name="Group 49"/>
              <p:cNvGrpSpPr>
                <a:grpSpLocks/>
              </p:cNvGrpSpPr>
              <p:nvPr/>
            </p:nvGrpSpPr>
            <p:grpSpPr bwMode="auto">
              <a:xfrm>
                <a:off x="1152" y="2064"/>
                <a:ext cx="192" cy="432"/>
                <a:chOff x="1392" y="2880"/>
                <a:chExt cx="192" cy="432"/>
              </a:xfrm>
            </p:grpSpPr>
            <p:grpSp>
              <p:nvGrpSpPr>
                <p:cNvPr id="21605" name="Group 50"/>
                <p:cNvGrpSpPr>
                  <a:grpSpLocks/>
                </p:cNvGrpSpPr>
                <p:nvPr/>
              </p:nvGrpSpPr>
              <p:grpSpPr bwMode="auto">
                <a:xfrm>
                  <a:off x="1392" y="2976"/>
                  <a:ext cx="192" cy="336"/>
                  <a:chOff x="1392" y="2976"/>
                  <a:chExt cx="192" cy="336"/>
                </a:xfrm>
              </p:grpSpPr>
              <p:grpSp>
                <p:nvGrpSpPr>
                  <p:cNvPr id="21607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1392" y="2976"/>
                    <a:ext cx="192" cy="192"/>
                    <a:chOff x="1392" y="3072"/>
                    <a:chExt cx="192" cy="336"/>
                  </a:xfrm>
                </p:grpSpPr>
                <p:sp>
                  <p:nvSpPr>
                    <p:cNvPr id="21610" name="Line 5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88" y="3072"/>
                      <a:ext cx="0" cy="33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1611" name="Line 5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392" y="3168"/>
                      <a:ext cx="192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1608" name="Line 5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440" y="3168"/>
                    <a:ext cx="48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609" name="Line 55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3168"/>
                    <a:ext cx="48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1606" name="Oval 56"/>
                <p:cNvSpPr>
                  <a:spLocks noChangeArrowheads="1"/>
                </p:cNvSpPr>
                <p:nvPr/>
              </p:nvSpPr>
              <p:spPr bwMode="auto">
                <a:xfrm>
                  <a:off x="1440" y="2880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1573" name="Group 57"/>
              <p:cNvGrpSpPr>
                <a:grpSpLocks/>
              </p:cNvGrpSpPr>
              <p:nvPr/>
            </p:nvGrpSpPr>
            <p:grpSpPr bwMode="auto">
              <a:xfrm>
                <a:off x="1824" y="2064"/>
                <a:ext cx="192" cy="432"/>
                <a:chOff x="1392" y="2880"/>
                <a:chExt cx="192" cy="432"/>
              </a:xfrm>
            </p:grpSpPr>
            <p:grpSp>
              <p:nvGrpSpPr>
                <p:cNvPr id="21598" name="Group 58"/>
                <p:cNvGrpSpPr>
                  <a:grpSpLocks/>
                </p:cNvGrpSpPr>
                <p:nvPr/>
              </p:nvGrpSpPr>
              <p:grpSpPr bwMode="auto">
                <a:xfrm>
                  <a:off x="1392" y="2976"/>
                  <a:ext cx="192" cy="336"/>
                  <a:chOff x="1392" y="2976"/>
                  <a:chExt cx="192" cy="336"/>
                </a:xfrm>
              </p:grpSpPr>
              <p:grpSp>
                <p:nvGrpSpPr>
                  <p:cNvPr id="21600" name="Group 59"/>
                  <p:cNvGrpSpPr>
                    <a:grpSpLocks/>
                  </p:cNvGrpSpPr>
                  <p:nvPr/>
                </p:nvGrpSpPr>
                <p:grpSpPr bwMode="auto">
                  <a:xfrm>
                    <a:off x="1392" y="2976"/>
                    <a:ext cx="192" cy="192"/>
                    <a:chOff x="1392" y="3072"/>
                    <a:chExt cx="192" cy="336"/>
                  </a:xfrm>
                </p:grpSpPr>
                <p:sp>
                  <p:nvSpPr>
                    <p:cNvPr id="21603" name="Line 6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88" y="3072"/>
                      <a:ext cx="0" cy="33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1604" name="Line 6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392" y="3168"/>
                      <a:ext cx="192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1601" name="Line 6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440" y="3168"/>
                    <a:ext cx="48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602" name="Line 63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3168"/>
                    <a:ext cx="48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1599" name="Oval 64"/>
                <p:cNvSpPr>
                  <a:spLocks noChangeArrowheads="1"/>
                </p:cNvSpPr>
                <p:nvPr/>
              </p:nvSpPr>
              <p:spPr bwMode="auto">
                <a:xfrm>
                  <a:off x="1440" y="2880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1574" name="Group 65"/>
              <p:cNvGrpSpPr>
                <a:grpSpLocks/>
              </p:cNvGrpSpPr>
              <p:nvPr/>
            </p:nvGrpSpPr>
            <p:grpSpPr bwMode="auto">
              <a:xfrm>
                <a:off x="2544" y="2064"/>
                <a:ext cx="192" cy="432"/>
                <a:chOff x="1392" y="2880"/>
                <a:chExt cx="192" cy="432"/>
              </a:xfrm>
            </p:grpSpPr>
            <p:grpSp>
              <p:nvGrpSpPr>
                <p:cNvPr id="21591" name="Group 66"/>
                <p:cNvGrpSpPr>
                  <a:grpSpLocks/>
                </p:cNvGrpSpPr>
                <p:nvPr/>
              </p:nvGrpSpPr>
              <p:grpSpPr bwMode="auto">
                <a:xfrm>
                  <a:off x="1392" y="2976"/>
                  <a:ext cx="192" cy="336"/>
                  <a:chOff x="1392" y="2976"/>
                  <a:chExt cx="192" cy="336"/>
                </a:xfrm>
              </p:grpSpPr>
              <p:grpSp>
                <p:nvGrpSpPr>
                  <p:cNvPr id="21593" name="Group 67"/>
                  <p:cNvGrpSpPr>
                    <a:grpSpLocks/>
                  </p:cNvGrpSpPr>
                  <p:nvPr/>
                </p:nvGrpSpPr>
                <p:grpSpPr bwMode="auto">
                  <a:xfrm>
                    <a:off x="1392" y="2976"/>
                    <a:ext cx="192" cy="192"/>
                    <a:chOff x="1392" y="3072"/>
                    <a:chExt cx="192" cy="336"/>
                  </a:xfrm>
                </p:grpSpPr>
                <p:sp>
                  <p:nvSpPr>
                    <p:cNvPr id="21596" name="Line 6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88" y="3072"/>
                      <a:ext cx="0" cy="33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1597" name="Line 6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392" y="3168"/>
                      <a:ext cx="192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1594" name="Line 7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440" y="3168"/>
                    <a:ext cx="48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595" name="Line 71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3168"/>
                    <a:ext cx="48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1592" name="Oval 72"/>
                <p:cNvSpPr>
                  <a:spLocks noChangeArrowheads="1"/>
                </p:cNvSpPr>
                <p:nvPr/>
              </p:nvSpPr>
              <p:spPr bwMode="auto">
                <a:xfrm>
                  <a:off x="1440" y="2880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1575" name="Group 73"/>
              <p:cNvGrpSpPr>
                <a:grpSpLocks/>
              </p:cNvGrpSpPr>
              <p:nvPr/>
            </p:nvGrpSpPr>
            <p:grpSpPr bwMode="auto">
              <a:xfrm>
                <a:off x="3264" y="2064"/>
                <a:ext cx="192" cy="432"/>
                <a:chOff x="1392" y="2880"/>
                <a:chExt cx="192" cy="432"/>
              </a:xfrm>
            </p:grpSpPr>
            <p:grpSp>
              <p:nvGrpSpPr>
                <p:cNvPr id="21584" name="Group 74"/>
                <p:cNvGrpSpPr>
                  <a:grpSpLocks/>
                </p:cNvGrpSpPr>
                <p:nvPr/>
              </p:nvGrpSpPr>
              <p:grpSpPr bwMode="auto">
                <a:xfrm>
                  <a:off x="1392" y="2976"/>
                  <a:ext cx="192" cy="336"/>
                  <a:chOff x="1392" y="2976"/>
                  <a:chExt cx="192" cy="336"/>
                </a:xfrm>
              </p:grpSpPr>
              <p:grpSp>
                <p:nvGrpSpPr>
                  <p:cNvPr id="21586" name="Group 75"/>
                  <p:cNvGrpSpPr>
                    <a:grpSpLocks/>
                  </p:cNvGrpSpPr>
                  <p:nvPr/>
                </p:nvGrpSpPr>
                <p:grpSpPr bwMode="auto">
                  <a:xfrm>
                    <a:off x="1392" y="2976"/>
                    <a:ext cx="192" cy="192"/>
                    <a:chOff x="1392" y="3072"/>
                    <a:chExt cx="192" cy="336"/>
                  </a:xfrm>
                </p:grpSpPr>
                <p:sp>
                  <p:nvSpPr>
                    <p:cNvPr id="21589" name="Line 7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88" y="3072"/>
                      <a:ext cx="0" cy="33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1590" name="Line 7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392" y="3168"/>
                      <a:ext cx="192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1587" name="Line 7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440" y="3168"/>
                    <a:ext cx="48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588" name="Line 79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3168"/>
                    <a:ext cx="48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1585" name="Oval 80"/>
                <p:cNvSpPr>
                  <a:spLocks noChangeArrowheads="1"/>
                </p:cNvSpPr>
                <p:nvPr/>
              </p:nvSpPr>
              <p:spPr bwMode="auto">
                <a:xfrm>
                  <a:off x="1440" y="2880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1576" name="Group 81"/>
              <p:cNvGrpSpPr>
                <a:grpSpLocks/>
              </p:cNvGrpSpPr>
              <p:nvPr/>
            </p:nvGrpSpPr>
            <p:grpSpPr bwMode="auto">
              <a:xfrm>
                <a:off x="3888" y="2064"/>
                <a:ext cx="192" cy="432"/>
                <a:chOff x="1392" y="2880"/>
                <a:chExt cx="192" cy="432"/>
              </a:xfrm>
            </p:grpSpPr>
            <p:grpSp>
              <p:nvGrpSpPr>
                <p:cNvPr id="21577" name="Group 82"/>
                <p:cNvGrpSpPr>
                  <a:grpSpLocks/>
                </p:cNvGrpSpPr>
                <p:nvPr/>
              </p:nvGrpSpPr>
              <p:grpSpPr bwMode="auto">
                <a:xfrm>
                  <a:off x="1392" y="2976"/>
                  <a:ext cx="192" cy="336"/>
                  <a:chOff x="1392" y="2976"/>
                  <a:chExt cx="192" cy="336"/>
                </a:xfrm>
              </p:grpSpPr>
              <p:grpSp>
                <p:nvGrpSpPr>
                  <p:cNvPr id="21579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1392" y="2976"/>
                    <a:ext cx="192" cy="192"/>
                    <a:chOff x="1392" y="3072"/>
                    <a:chExt cx="192" cy="336"/>
                  </a:xfrm>
                </p:grpSpPr>
                <p:sp>
                  <p:nvSpPr>
                    <p:cNvPr id="21582" name="Line 8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88" y="3072"/>
                      <a:ext cx="0" cy="33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1583" name="Line 8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392" y="3168"/>
                      <a:ext cx="192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1580" name="Line 8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440" y="3168"/>
                    <a:ext cx="48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581" name="Line 87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3168"/>
                    <a:ext cx="48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1578" name="Oval 88"/>
                <p:cNvSpPr>
                  <a:spLocks noChangeArrowheads="1"/>
                </p:cNvSpPr>
                <p:nvPr/>
              </p:nvSpPr>
              <p:spPr bwMode="auto">
                <a:xfrm>
                  <a:off x="1440" y="2880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4665" name="Group 89"/>
          <p:cNvGrpSpPr>
            <a:grpSpLocks/>
          </p:cNvGrpSpPr>
          <p:nvPr/>
        </p:nvGrpSpPr>
        <p:grpSpPr bwMode="auto">
          <a:xfrm>
            <a:off x="838200" y="4267200"/>
            <a:ext cx="304800" cy="228600"/>
            <a:chOff x="1104" y="1488"/>
            <a:chExt cx="336" cy="288"/>
          </a:xfrm>
        </p:grpSpPr>
        <p:sp>
          <p:nvSpPr>
            <p:cNvPr id="21565" name="Line 90"/>
            <p:cNvSpPr>
              <a:spLocks noChangeShapeType="1"/>
            </p:cNvSpPr>
            <p:nvPr/>
          </p:nvSpPr>
          <p:spPr bwMode="auto">
            <a:xfrm>
              <a:off x="1104" y="1680"/>
              <a:ext cx="96" cy="96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66" name="Line 91"/>
            <p:cNvSpPr>
              <a:spLocks noChangeShapeType="1"/>
            </p:cNvSpPr>
            <p:nvPr/>
          </p:nvSpPr>
          <p:spPr bwMode="auto">
            <a:xfrm flipV="1">
              <a:off x="1200" y="1488"/>
              <a:ext cx="240" cy="288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668" name="Group 92"/>
          <p:cNvGrpSpPr>
            <a:grpSpLocks/>
          </p:cNvGrpSpPr>
          <p:nvPr/>
        </p:nvGrpSpPr>
        <p:grpSpPr bwMode="auto">
          <a:xfrm>
            <a:off x="1447800" y="4267200"/>
            <a:ext cx="304800" cy="228600"/>
            <a:chOff x="1104" y="1488"/>
            <a:chExt cx="336" cy="288"/>
          </a:xfrm>
        </p:grpSpPr>
        <p:sp>
          <p:nvSpPr>
            <p:cNvPr id="21563" name="Line 93"/>
            <p:cNvSpPr>
              <a:spLocks noChangeShapeType="1"/>
            </p:cNvSpPr>
            <p:nvPr/>
          </p:nvSpPr>
          <p:spPr bwMode="auto">
            <a:xfrm>
              <a:off x="1104" y="1680"/>
              <a:ext cx="96" cy="96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64" name="Line 94"/>
            <p:cNvSpPr>
              <a:spLocks noChangeShapeType="1"/>
            </p:cNvSpPr>
            <p:nvPr/>
          </p:nvSpPr>
          <p:spPr bwMode="auto">
            <a:xfrm flipV="1">
              <a:off x="1200" y="1488"/>
              <a:ext cx="240" cy="288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671" name="Group 95"/>
          <p:cNvGrpSpPr>
            <a:grpSpLocks/>
          </p:cNvGrpSpPr>
          <p:nvPr/>
        </p:nvGrpSpPr>
        <p:grpSpPr bwMode="auto">
          <a:xfrm>
            <a:off x="2133600" y="4267200"/>
            <a:ext cx="304800" cy="228600"/>
            <a:chOff x="1104" y="1488"/>
            <a:chExt cx="336" cy="288"/>
          </a:xfrm>
        </p:grpSpPr>
        <p:sp>
          <p:nvSpPr>
            <p:cNvPr id="21561" name="Line 96"/>
            <p:cNvSpPr>
              <a:spLocks noChangeShapeType="1"/>
            </p:cNvSpPr>
            <p:nvPr/>
          </p:nvSpPr>
          <p:spPr bwMode="auto">
            <a:xfrm>
              <a:off x="1104" y="1680"/>
              <a:ext cx="96" cy="96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62" name="Line 97"/>
            <p:cNvSpPr>
              <a:spLocks noChangeShapeType="1"/>
            </p:cNvSpPr>
            <p:nvPr/>
          </p:nvSpPr>
          <p:spPr bwMode="auto">
            <a:xfrm flipV="1">
              <a:off x="1200" y="1488"/>
              <a:ext cx="240" cy="288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674" name="Group 98"/>
          <p:cNvGrpSpPr>
            <a:grpSpLocks/>
          </p:cNvGrpSpPr>
          <p:nvPr/>
        </p:nvGrpSpPr>
        <p:grpSpPr bwMode="auto">
          <a:xfrm>
            <a:off x="2819400" y="4267200"/>
            <a:ext cx="304800" cy="228600"/>
            <a:chOff x="1104" y="1488"/>
            <a:chExt cx="336" cy="288"/>
          </a:xfrm>
        </p:grpSpPr>
        <p:sp>
          <p:nvSpPr>
            <p:cNvPr id="21559" name="Line 99"/>
            <p:cNvSpPr>
              <a:spLocks noChangeShapeType="1"/>
            </p:cNvSpPr>
            <p:nvPr/>
          </p:nvSpPr>
          <p:spPr bwMode="auto">
            <a:xfrm>
              <a:off x="1104" y="1680"/>
              <a:ext cx="96" cy="96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60" name="Line 100"/>
            <p:cNvSpPr>
              <a:spLocks noChangeShapeType="1"/>
            </p:cNvSpPr>
            <p:nvPr/>
          </p:nvSpPr>
          <p:spPr bwMode="auto">
            <a:xfrm flipV="1">
              <a:off x="1200" y="1488"/>
              <a:ext cx="240" cy="288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677" name="Group 101"/>
          <p:cNvGrpSpPr>
            <a:grpSpLocks/>
          </p:cNvGrpSpPr>
          <p:nvPr/>
        </p:nvGrpSpPr>
        <p:grpSpPr bwMode="auto">
          <a:xfrm>
            <a:off x="3429000" y="4267200"/>
            <a:ext cx="304800" cy="228600"/>
            <a:chOff x="1104" y="1488"/>
            <a:chExt cx="336" cy="288"/>
          </a:xfrm>
        </p:grpSpPr>
        <p:sp>
          <p:nvSpPr>
            <p:cNvPr id="21557" name="Line 102"/>
            <p:cNvSpPr>
              <a:spLocks noChangeShapeType="1"/>
            </p:cNvSpPr>
            <p:nvPr/>
          </p:nvSpPr>
          <p:spPr bwMode="auto">
            <a:xfrm>
              <a:off x="1104" y="1680"/>
              <a:ext cx="96" cy="96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58" name="Line 103"/>
            <p:cNvSpPr>
              <a:spLocks noChangeShapeType="1"/>
            </p:cNvSpPr>
            <p:nvPr/>
          </p:nvSpPr>
          <p:spPr bwMode="auto">
            <a:xfrm flipV="1">
              <a:off x="1200" y="1488"/>
              <a:ext cx="240" cy="288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680" name="Group 104"/>
          <p:cNvGrpSpPr>
            <a:grpSpLocks/>
          </p:cNvGrpSpPr>
          <p:nvPr/>
        </p:nvGrpSpPr>
        <p:grpSpPr bwMode="auto">
          <a:xfrm>
            <a:off x="5257800" y="4267200"/>
            <a:ext cx="304800" cy="228600"/>
            <a:chOff x="1104" y="1488"/>
            <a:chExt cx="336" cy="288"/>
          </a:xfrm>
        </p:grpSpPr>
        <p:sp>
          <p:nvSpPr>
            <p:cNvPr id="21555" name="Line 105"/>
            <p:cNvSpPr>
              <a:spLocks noChangeShapeType="1"/>
            </p:cNvSpPr>
            <p:nvPr/>
          </p:nvSpPr>
          <p:spPr bwMode="auto">
            <a:xfrm>
              <a:off x="1104" y="1680"/>
              <a:ext cx="96" cy="96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56" name="Line 106"/>
            <p:cNvSpPr>
              <a:spLocks noChangeShapeType="1"/>
            </p:cNvSpPr>
            <p:nvPr/>
          </p:nvSpPr>
          <p:spPr bwMode="auto">
            <a:xfrm flipV="1">
              <a:off x="1200" y="1488"/>
              <a:ext cx="240" cy="288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683" name="Group 107"/>
          <p:cNvGrpSpPr>
            <a:grpSpLocks/>
          </p:cNvGrpSpPr>
          <p:nvPr/>
        </p:nvGrpSpPr>
        <p:grpSpPr bwMode="auto">
          <a:xfrm>
            <a:off x="5943600" y="4267200"/>
            <a:ext cx="304800" cy="228600"/>
            <a:chOff x="1104" y="1488"/>
            <a:chExt cx="336" cy="288"/>
          </a:xfrm>
        </p:grpSpPr>
        <p:sp>
          <p:nvSpPr>
            <p:cNvPr id="21553" name="Line 108"/>
            <p:cNvSpPr>
              <a:spLocks noChangeShapeType="1"/>
            </p:cNvSpPr>
            <p:nvPr/>
          </p:nvSpPr>
          <p:spPr bwMode="auto">
            <a:xfrm>
              <a:off x="1104" y="1680"/>
              <a:ext cx="96" cy="96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54" name="Line 109"/>
            <p:cNvSpPr>
              <a:spLocks noChangeShapeType="1"/>
            </p:cNvSpPr>
            <p:nvPr/>
          </p:nvSpPr>
          <p:spPr bwMode="auto">
            <a:xfrm flipV="1">
              <a:off x="1200" y="1488"/>
              <a:ext cx="240" cy="288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686" name="Group 110"/>
          <p:cNvGrpSpPr>
            <a:grpSpLocks/>
          </p:cNvGrpSpPr>
          <p:nvPr/>
        </p:nvGrpSpPr>
        <p:grpSpPr bwMode="auto">
          <a:xfrm>
            <a:off x="6629400" y="4267200"/>
            <a:ext cx="304800" cy="228600"/>
            <a:chOff x="1104" y="1488"/>
            <a:chExt cx="336" cy="288"/>
          </a:xfrm>
        </p:grpSpPr>
        <p:sp>
          <p:nvSpPr>
            <p:cNvPr id="21551" name="Line 111"/>
            <p:cNvSpPr>
              <a:spLocks noChangeShapeType="1"/>
            </p:cNvSpPr>
            <p:nvPr/>
          </p:nvSpPr>
          <p:spPr bwMode="auto">
            <a:xfrm>
              <a:off x="1104" y="1680"/>
              <a:ext cx="96" cy="96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52" name="Line 112"/>
            <p:cNvSpPr>
              <a:spLocks noChangeShapeType="1"/>
            </p:cNvSpPr>
            <p:nvPr/>
          </p:nvSpPr>
          <p:spPr bwMode="auto">
            <a:xfrm flipV="1">
              <a:off x="1200" y="1488"/>
              <a:ext cx="240" cy="288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689" name="Group 113"/>
          <p:cNvGrpSpPr>
            <a:grpSpLocks/>
          </p:cNvGrpSpPr>
          <p:nvPr/>
        </p:nvGrpSpPr>
        <p:grpSpPr bwMode="auto">
          <a:xfrm>
            <a:off x="7239000" y="4267200"/>
            <a:ext cx="304800" cy="228600"/>
            <a:chOff x="1104" y="1488"/>
            <a:chExt cx="336" cy="288"/>
          </a:xfrm>
        </p:grpSpPr>
        <p:sp>
          <p:nvSpPr>
            <p:cNvPr id="21549" name="Line 114"/>
            <p:cNvSpPr>
              <a:spLocks noChangeShapeType="1"/>
            </p:cNvSpPr>
            <p:nvPr/>
          </p:nvSpPr>
          <p:spPr bwMode="auto">
            <a:xfrm>
              <a:off x="1104" y="1680"/>
              <a:ext cx="96" cy="96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50" name="Line 115"/>
            <p:cNvSpPr>
              <a:spLocks noChangeShapeType="1"/>
            </p:cNvSpPr>
            <p:nvPr/>
          </p:nvSpPr>
          <p:spPr bwMode="auto">
            <a:xfrm flipV="1">
              <a:off x="1200" y="1488"/>
              <a:ext cx="240" cy="288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692" name="Group 116"/>
          <p:cNvGrpSpPr>
            <a:grpSpLocks/>
          </p:cNvGrpSpPr>
          <p:nvPr/>
        </p:nvGrpSpPr>
        <p:grpSpPr bwMode="auto">
          <a:xfrm>
            <a:off x="7848600" y="4267200"/>
            <a:ext cx="304800" cy="228600"/>
            <a:chOff x="1104" y="1488"/>
            <a:chExt cx="336" cy="288"/>
          </a:xfrm>
        </p:grpSpPr>
        <p:sp>
          <p:nvSpPr>
            <p:cNvPr id="21547" name="Line 117"/>
            <p:cNvSpPr>
              <a:spLocks noChangeShapeType="1"/>
            </p:cNvSpPr>
            <p:nvPr/>
          </p:nvSpPr>
          <p:spPr bwMode="auto">
            <a:xfrm>
              <a:off x="1104" y="1680"/>
              <a:ext cx="96" cy="96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48" name="Line 118"/>
            <p:cNvSpPr>
              <a:spLocks noChangeShapeType="1"/>
            </p:cNvSpPr>
            <p:nvPr/>
          </p:nvSpPr>
          <p:spPr bwMode="auto">
            <a:xfrm flipV="1">
              <a:off x="1200" y="1488"/>
              <a:ext cx="240" cy="288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695" name="Group 119"/>
          <p:cNvGrpSpPr>
            <a:grpSpLocks/>
          </p:cNvGrpSpPr>
          <p:nvPr/>
        </p:nvGrpSpPr>
        <p:grpSpPr bwMode="auto">
          <a:xfrm>
            <a:off x="838200" y="4495801"/>
            <a:ext cx="261938" cy="266700"/>
            <a:chOff x="1776" y="2112"/>
            <a:chExt cx="288" cy="336"/>
          </a:xfrm>
        </p:grpSpPr>
        <p:sp>
          <p:nvSpPr>
            <p:cNvPr id="21545" name="Line 120"/>
            <p:cNvSpPr>
              <a:spLocks noChangeShapeType="1"/>
            </p:cNvSpPr>
            <p:nvPr/>
          </p:nvSpPr>
          <p:spPr bwMode="auto">
            <a:xfrm>
              <a:off x="1776" y="2112"/>
              <a:ext cx="288" cy="3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46" name="Line 121"/>
            <p:cNvSpPr>
              <a:spLocks noChangeShapeType="1"/>
            </p:cNvSpPr>
            <p:nvPr/>
          </p:nvSpPr>
          <p:spPr bwMode="auto">
            <a:xfrm flipV="1">
              <a:off x="1776" y="2112"/>
              <a:ext cx="288" cy="3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698" name="Group 122"/>
          <p:cNvGrpSpPr>
            <a:grpSpLocks/>
          </p:cNvGrpSpPr>
          <p:nvPr/>
        </p:nvGrpSpPr>
        <p:grpSpPr bwMode="auto">
          <a:xfrm>
            <a:off x="1447800" y="4495801"/>
            <a:ext cx="261938" cy="266700"/>
            <a:chOff x="1776" y="2112"/>
            <a:chExt cx="288" cy="336"/>
          </a:xfrm>
        </p:grpSpPr>
        <p:sp>
          <p:nvSpPr>
            <p:cNvPr id="21543" name="Line 123"/>
            <p:cNvSpPr>
              <a:spLocks noChangeShapeType="1"/>
            </p:cNvSpPr>
            <p:nvPr/>
          </p:nvSpPr>
          <p:spPr bwMode="auto">
            <a:xfrm>
              <a:off x="1776" y="2112"/>
              <a:ext cx="288" cy="3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44" name="Line 124"/>
            <p:cNvSpPr>
              <a:spLocks noChangeShapeType="1"/>
            </p:cNvSpPr>
            <p:nvPr/>
          </p:nvSpPr>
          <p:spPr bwMode="auto">
            <a:xfrm flipV="1">
              <a:off x="1776" y="2112"/>
              <a:ext cx="288" cy="3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701" name="Group 125"/>
          <p:cNvGrpSpPr>
            <a:grpSpLocks/>
          </p:cNvGrpSpPr>
          <p:nvPr/>
        </p:nvGrpSpPr>
        <p:grpSpPr bwMode="auto">
          <a:xfrm>
            <a:off x="2133600" y="4495801"/>
            <a:ext cx="261938" cy="266700"/>
            <a:chOff x="1776" y="2112"/>
            <a:chExt cx="288" cy="336"/>
          </a:xfrm>
        </p:grpSpPr>
        <p:sp>
          <p:nvSpPr>
            <p:cNvPr id="21541" name="Line 126"/>
            <p:cNvSpPr>
              <a:spLocks noChangeShapeType="1"/>
            </p:cNvSpPr>
            <p:nvPr/>
          </p:nvSpPr>
          <p:spPr bwMode="auto">
            <a:xfrm>
              <a:off x="1776" y="2112"/>
              <a:ext cx="288" cy="3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42" name="Line 127"/>
            <p:cNvSpPr>
              <a:spLocks noChangeShapeType="1"/>
            </p:cNvSpPr>
            <p:nvPr/>
          </p:nvSpPr>
          <p:spPr bwMode="auto">
            <a:xfrm flipV="1">
              <a:off x="1776" y="2112"/>
              <a:ext cx="288" cy="3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704" name="Group 128"/>
          <p:cNvGrpSpPr>
            <a:grpSpLocks/>
          </p:cNvGrpSpPr>
          <p:nvPr/>
        </p:nvGrpSpPr>
        <p:grpSpPr bwMode="auto">
          <a:xfrm>
            <a:off x="2819400" y="4495801"/>
            <a:ext cx="261938" cy="266700"/>
            <a:chOff x="1776" y="2112"/>
            <a:chExt cx="288" cy="336"/>
          </a:xfrm>
        </p:grpSpPr>
        <p:sp>
          <p:nvSpPr>
            <p:cNvPr id="21539" name="Line 129"/>
            <p:cNvSpPr>
              <a:spLocks noChangeShapeType="1"/>
            </p:cNvSpPr>
            <p:nvPr/>
          </p:nvSpPr>
          <p:spPr bwMode="auto">
            <a:xfrm>
              <a:off x="1776" y="2112"/>
              <a:ext cx="288" cy="3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40" name="Line 130"/>
            <p:cNvSpPr>
              <a:spLocks noChangeShapeType="1"/>
            </p:cNvSpPr>
            <p:nvPr/>
          </p:nvSpPr>
          <p:spPr bwMode="auto">
            <a:xfrm flipV="1">
              <a:off x="1776" y="2112"/>
              <a:ext cx="288" cy="3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707" name="Group 131"/>
          <p:cNvGrpSpPr>
            <a:grpSpLocks/>
          </p:cNvGrpSpPr>
          <p:nvPr/>
        </p:nvGrpSpPr>
        <p:grpSpPr bwMode="auto">
          <a:xfrm>
            <a:off x="3429000" y="4495801"/>
            <a:ext cx="261938" cy="266700"/>
            <a:chOff x="1776" y="2112"/>
            <a:chExt cx="288" cy="336"/>
          </a:xfrm>
        </p:grpSpPr>
        <p:sp>
          <p:nvSpPr>
            <p:cNvPr id="21537" name="Line 132"/>
            <p:cNvSpPr>
              <a:spLocks noChangeShapeType="1"/>
            </p:cNvSpPr>
            <p:nvPr/>
          </p:nvSpPr>
          <p:spPr bwMode="auto">
            <a:xfrm>
              <a:off x="1776" y="2112"/>
              <a:ext cx="288" cy="3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8" name="Line 133"/>
            <p:cNvSpPr>
              <a:spLocks noChangeShapeType="1"/>
            </p:cNvSpPr>
            <p:nvPr/>
          </p:nvSpPr>
          <p:spPr bwMode="auto">
            <a:xfrm flipV="1">
              <a:off x="1776" y="2112"/>
              <a:ext cx="288" cy="3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710" name="Group 134"/>
          <p:cNvGrpSpPr>
            <a:grpSpLocks/>
          </p:cNvGrpSpPr>
          <p:nvPr/>
        </p:nvGrpSpPr>
        <p:grpSpPr bwMode="auto">
          <a:xfrm>
            <a:off x="5257800" y="4495801"/>
            <a:ext cx="261938" cy="266700"/>
            <a:chOff x="1776" y="2112"/>
            <a:chExt cx="288" cy="336"/>
          </a:xfrm>
        </p:grpSpPr>
        <p:sp>
          <p:nvSpPr>
            <p:cNvPr id="21535" name="Line 135"/>
            <p:cNvSpPr>
              <a:spLocks noChangeShapeType="1"/>
            </p:cNvSpPr>
            <p:nvPr/>
          </p:nvSpPr>
          <p:spPr bwMode="auto">
            <a:xfrm>
              <a:off x="1776" y="2112"/>
              <a:ext cx="288" cy="3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6" name="Line 136"/>
            <p:cNvSpPr>
              <a:spLocks noChangeShapeType="1"/>
            </p:cNvSpPr>
            <p:nvPr/>
          </p:nvSpPr>
          <p:spPr bwMode="auto">
            <a:xfrm flipV="1">
              <a:off x="1776" y="2112"/>
              <a:ext cx="288" cy="3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713" name="Group 137"/>
          <p:cNvGrpSpPr>
            <a:grpSpLocks/>
          </p:cNvGrpSpPr>
          <p:nvPr/>
        </p:nvGrpSpPr>
        <p:grpSpPr bwMode="auto">
          <a:xfrm>
            <a:off x="5943600" y="4495801"/>
            <a:ext cx="261938" cy="266700"/>
            <a:chOff x="1776" y="2112"/>
            <a:chExt cx="288" cy="336"/>
          </a:xfrm>
        </p:grpSpPr>
        <p:sp>
          <p:nvSpPr>
            <p:cNvPr id="21533" name="Line 138"/>
            <p:cNvSpPr>
              <a:spLocks noChangeShapeType="1"/>
            </p:cNvSpPr>
            <p:nvPr/>
          </p:nvSpPr>
          <p:spPr bwMode="auto">
            <a:xfrm>
              <a:off x="1776" y="2112"/>
              <a:ext cx="288" cy="3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4" name="Line 139"/>
            <p:cNvSpPr>
              <a:spLocks noChangeShapeType="1"/>
            </p:cNvSpPr>
            <p:nvPr/>
          </p:nvSpPr>
          <p:spPr bwMode="auto">
            <a:xfrm flipV="1">
              <a:off x="1776" y="2112"/>
              <a:ext cx="288" cy="3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716" name="Group 140"/>
          <p:cNvGrpSpPr>
            <a:grpSpLocks/>
          </p:cNvGrpSpPr>
          <p:nvPr/>
        </p:nvGrpSpPr>
        <p:grpSpPr bwMode="auto">
          <a:xfrm>
            <a:off x="6629400" y="4495801"/>
            <a:ext cx="261938" cy="266700"/>
            <a:chOff x="1776" y="2112"/>
            <a:chExt cx="288" cy="336"/>
          </a:xfrm>
        </p:grpSpPr>
        <p:sp>
          <p:nvSpPr>
            <p:cNvPr id="21531" name="Line 141"/>
            <p:cNvSpPr>
              <a:spLocks noChangeShapeType="1"/>
            </p:cNvSpPr>
            <p:nvPr/>
          </p:nvSpPr>
          <p:spPr bwMode="auto">
            <a:xfrm>
              <a:off x="1776" y="2112"/>
              <a:ext cx="288" cy="3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2" name="Line 142"/>
            <p:cNvSpPr>
              <a:spLocks noChangeShapeType="1"/>
            </p:cNvSpPr>
            <p:nvPr/>
          </p:nvSpPr>
          <p:spPr bwMode="auto">
            <a:xfrm flipV="1">
              <a:off x="1776" y="2112"/>
              <a:ext cx="288" cy="3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719" name="Group 143"/>
          <p:cNvGrpSpPr>
            <a:grpSpLocks/>
          </p:cNvGrpSpPr>
          <p:nvPr/>
        </p:nvGrpSpPr>
        <p:grpSpPr bwMode="auto">
          <a:xfrm>
            <a:off x="7239000" y="4495801"/>
            <a:ext cx="261938" cy="266700"/>
            <a:chOff x="1776" y="2112"/>
            <a:chExt cx="288" cy="336"/>
          </a:xfrm>
        </p:grpSpPr>
        <p:sp>
          <p:nvSpPr>
            <p:cNvPr id="21529" name="Line 144"/>
            <p:cNvSpPr>
              <a:spLocks noChangeShapeType="1"/>
            </p:cNvSpPr>
            <p:nvPr/>
          </p:nvSpPr>
          <p:spPr bwMode="auto">
            <a:xfrm>
              <a:off x="1776" y="2112"/>
              <a:ext cx="288" cy="3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0" name="Line 145"/>
            <p:cNvSpPr>
              <a:spLocks noChangeShapeType="1"/>
            </p:cNvSpPr>
            <p:nvPr/>
          </p:nvSpPr>
          <p:spPr bwMode="auto">
            <a:xfrm flipV="1">
              <a:off x="1776" y="2112"/>
              <a:ext cx="288" cy="3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722" name="Group 146"/>
          <p:cNvGrpSpPr>
            <a:grpSpLocks/>
          </p:cNvGrpSpPr>
          <p:nvPr/>
        </p:nvGrpSpPr>
        <p:grpSpPr bwMode="auto">
          <a:xfrm>
            <a:off x="7848600" y="4495801"/>
            <a:ext cx="261938" cy="266700"/>
            <a:chOff x="1776" y="2112"/>
            <a:chExt cx="288" cy="336"/>
          </a:xfrm>
        </p:grpSpPr>
        <p:sp>
          <p:nvSpPr>
            <p:cNvPr id="21527" name="Line 147"/>
            <p:cNvSpPr>
              <a:spLocks noChangeShapeType="1"/>
            </p:cNvSpPr>
            <p:nvPr/>
          </p:nvSpPr>
          <p:spPr bwMode="auto">
            <a:xfrm>
              <a:off x="1776" y="2112"/>
              <a:ext cx="288" cy="3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8" name="Line 148"/>
            <p:cNvSpPr>
              <a:spLocks noChangeShapeType="1"/>
            </p:cNvSpPr>
            <p:nvPr/>
          </p:nvSpPr>
          <p:spPr bwMode="auto">
            <a:xfrm flipV="1">
              <a:off x="1776" y="2112"/>
              <a:ext cx="288" cy="3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custDataLst>
      <p:tags r:id="rId1"/>
    </p:custData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4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4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4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4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4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4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4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4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4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24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24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4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24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24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24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24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0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24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0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24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0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24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24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24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24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24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3" dur="500"/>
                                        <p:tgtEl>
                                          <p:spTgt spid="24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24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" dur="500"/>
                                        <p:tgtEl>
                                          <p:spTgt spid="24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6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" dur="500"/>
                                        <p:tgtEl>
                                          <p:spTgt spid="24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6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9" dur="500"/>
                                        <p:tgtEl>
                                          <p:spTgt spid="24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3" dur="500"/>
                                        <p:tgtEl>
                                          <p:spTgt spid="24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2" y="244476"/>
            <a:ext cx="8004175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Narrated By: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400" dirty="0" smtClean="0"/>
              <a:t>Jim Gullen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dirty="0" smtClean="0"/>
              <a:t>Oakland Schools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>
              <a:defRPr/>
            </a:pPr>
            <a:fld id="{98530F1F-C8A2-4F9B-B2B7-961B67851EBE}" type="slidenum">
              <a:rPr lang="en-US" sz="1400" smtClean="0"/>
              <a:pPr>
                <a:defRPr/>
              </a:pPr>
              <a:t>2</a:t>
            </a:fld>
            <a:endParaRPr lang="en-US" sz="140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209800" y="2438401"/>
            <a:ext cx="4953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dirty="0"/>
              <a:t>We’re looking for:</a:t>
            </a:r>
          </a:p>
          <a:p>
            <a:pPr>
              <a:spcBef>
                <a:spcPct val="50000"/>
              </a:spcBef>
            </a:pPr>
            <a:r>
              <a:rPr lang="en-US" sz="3600" dirty="0"/>
              <a:t>Discriminations &gt; 0</a:t>
            </a:r>
          </a:p>
        </p:txBody>
      </p:sp>
    </p:spTree>
    <p:custDataLst>
      <p:tags r:id="rId1"/>
    </p:custData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2" y="244476"/>
            <a:ext cx="8080375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Item Discrimination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charset="2"/>
              <a:buChar char="§"/>
              <a:defRPr/>
            </a:pPr>
            <a:r>
              <a:rPr lang="en-US" sz="2400" dirty="0" smtClean="0"/>
              <a:t>Item discrimination can be done by hand</a:t>
            </a:r>
          </a:p>
          <a:p>
            <a:pPr eaLnBrk="1" hangingPunct="1">
              <a:buFont typeface="Wingdings" charset="2"/>
              <a:buChar char="§"/>
              <a:defRPr/>
            </a:pPr>
            <a:r>
              <a:rPr lang="en-US" sz="2400" dirty="0" smtClean="0"/>
              <a:t>There are several steps to the process:</a:t>
            </a:r>
          </a:p>
          <a:p>
            <a:pPr marL="971550" lvl="1" indent="-514350" eaLnBrk="1" hangingPunct="1">
              <a:buFont typeface="+mj-lt"/>
              <a:buAutoNum type="arabicPeriod"/>
              <a:defRPr/>
            </a:pPr>
            <a:r>
              <a:rPr lang="en-US" sz="2000" dirty="0" smtClean="0"/>
              <a:t>Arrange the student total scores in order from highest to lowest (Example:  120 students)</a:t>
            </a:r>
          </a:p>
          <a:p>
            <a:pPr marL="971550" lvl="1" indent="-514350" eaLnBrk="1" hangingPunct="1">
              <a:buFont typeface="+mj-lt"/>
              <a:buAutoNum type="arabicPeriod"/>
              <a:defRPr/>
            </a:pPr>
            <a:r>
              <a:rPr lang="en-US" sz="2000" dirty="0" smtClean="0"/>
              <a:t>Select the students in the top and bottom </a:t>
            </a:r>
            <a:r>
              <a:rPr lang="en-US" sz="2000" i="1" dirty="0" smtClean="0"/>
              <a:t>quarter</a:t>
            </a:r>
            <a:r>
              <a:rPr lang="en-US" sz="2000" dirty="0" smtClean="0"/>
              <a:t> (25%) of the students (Example: top and bottom 30 students in this sample)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>
              <a:defRPr/>
            </a:pPr>
            <a:fld id="{73F7F7EF-7D43-4F00-8439-FFDF005D2F05}" type="slidenum">
              <a:rPr lang="en-US" sz="1400" smtClean="0"/>
              <a:pPr>
                <a:defRPr/>
              </a:pPr>
              <a:t>21</a:t>
            </a:fld>
            <a:endParaRPr lang="en-US" sz="140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2" y="244476"/>
            <a:ext cx="8080375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Item Discrimination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charset="2"/>
              <a:buChar char="§"/>
              <a:defRPr/>
            </a:pPr>
            <a:r>
              <a:rPr lang="en-US" sz="2400" dirty="0" smtClean="0"/>
              <a:t>There are several steps to the process:</a:t>
            </a:r>
          </a:p>
          <a:p>
            <a:pPr marL="971550" lvl="1" indent="-514350" eaLnBrk="1" hangingPunct="1">
              <a:buFont typeface="+mj-lt"/>
              <a:buAutoNum type="arabicPeriod" startAt="3"/>
              <a:defRPr/>
            </a:pPr>
            <a:r>
              <a:rPr lang="en-US" sz="2000" dirty="0" smtClean="0"/>
              <a:t>Compute the percentage of students in the top and in the bottom groups who passed each test item (Example:  Top group: 28/30 passed = 93% passing; Bottom group: 7/30 passed = 23%)</a:t>
            </a:r>
          </a:p>
          <a:p>
            <a:pPr marL="971550" lvl="1" indent="-514350" eaLnBrk="1" hangingPunct="1">
              <a:buFont typeface="+mj-lt"/>
              <a:buAutoNum type="arabicPeriod" startAt="3"/>
              <a:defRPr/>
            </a:pPr>
            <a:r>
              <a:rPr lang="en-US" sz="2000" dirty="0" smtClean="0"/>
              <a:t>The upper group should have outscored the bottom group on every test item, by a large or small margin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>
              <a:defRPr/>
            </a:pPr>
            <a:fld id="{E353B2F9-DA45-4B81-BD20-7447F8E3AAA6}" type="slidenum">
              <a:rPr lang="en-US" sz="1400" smtClean="0"/>
              <a:pPr>
                <a:defRPr/>
              </a:pPr>
              <a:t>22</a:t>
            </a:fld>
            <a:endParaRPr lang="en-US" sz="140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2" y="244476"/>
            <a:ext cx="8080375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Item Discrimination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The items to look at most carefully are the ones where the </a:t>
            </a:r>
            <a:r>
              <a:rPr lang="en-US" sz="2400" i="1" dirty="0" smtClean="0"/>
              <a:t>lower</a:t>
            </a:r>
            <a:r>
              <a:rPr lang="en-US" sz="2400" dirty="0" smtClean="0"/>
              <a:t> group (based on total scores) </a:t>
            </a:r>
            <a:r>
              <a:rPr lang="en-US" sz="2400" i="1" dirty="0" smtClean="0"/>
              <a:t>outscored</a:t>
            </a:r>
            <a:r>
              <a:rPr lang="en-US" sz="2400" dirty="0" smtClean="0"/>
              <a:t> the </a:t>
            </a:r>
            <a:r>
              <a:rPr lang="en-US" sz="2400" i="1" dirty="0" smtClean="0"/>
              <a:t>upper</a:t>
            </a:r>
            <a:r>
              <a:rPr lang="en-US" sz="2400" dirty="0" smtClean="0"/>
              <a:t> group – in other words, the students who knew less overall did better on this item</a:t>
            </a:r>
          </a:p>
          <a:p>
            <a:pPr lvl="1" eaLnBrk="1" hangingPunct="1">
              <a:defRPr/>
            </a:pPr>
            <a:r>
              <a:rPr lang="en-US" sz="2000" dirty="0" smtClean="0"/>
              <a:t>The item has a flaw in it, something that was attractive to the better-prepared students</a:t>
            </a:r>
          </a:p>
          <a:p>
            <a:pPr lvl="1" eaLnBrk="1" hangingPunct="1">
              <a:defRPr/>
            </a:pPr>
            <a:r>
              <a:rPr lang="en-US" sz="2000" dirty="0" smtClean="0"/>
              <a:t>Look at how many chose A, B, C or D</a:t>
            </a:r>
          </a:p>
          <a:p>
            <a:pPr lvl="1" eaLnBrk="1" hangingPunct="1">
              <a:defRPr/>
            </a:pPr>
            <a:r>
              <a:rPr lang="en-US" sz="2000" dirty="0" smtClean="0"/>
              <a:t>Edit or delete the item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>
              <a:defRPr/>
            </a:pPr>
            <a:fld id="{82B73AB3-BA82-4843-8FAE-9F380A3116E1}" type="slidenum">
              <a:rPr lang="en-US" sz="1400" smtClean="0"/>
              <a:pPr>
                <a:defRPr/>
              </a:pPr>
              <a:t>23</a:t>
            </a:fld>
            <a:endParaRPr lang="en-US" sz="140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2" y="244476"/>
            <a:ext cx="8080375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Differential Item Functioning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This is a fancy phrase for looking at whether different subgroups do differently on each item on the test</a:t>
            </a:r>
          </a:p>
          <a:p>
            <a:pPr eaLnBrk="1" hangingPunct="1">
              <a:defRPr/>
            </a:pPr>
            <a:r>
              <a:rPr lang="en-US" sz="2400" dirty="0" smtClean="0"/>
              <a:t>This is similar analysis to the upper-lower group analysis, except we are looking at the performance of all of the members of different sub-groups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>
              <a:defRPr/>
            </a:pPr>
            <a:fld id="{33C02BDF-C464-4E8D-80D1-CAF756629EB8}" type="slidenum">
              <a:rPr lang="en-US" sz="1400" smtClean="0"/>
              <a:pPr>
                <a:defRPr/>
              </a:pPr>
              <a:t>24</a:t>
            </a:fld>
            <a:endParaRPr lang="en-US" sz="140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2" y="244476"/>
            <a:ext cx="8080375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Differential Item Functioning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charset="2"/>
              <a:buChar char="§"/>
              <a:defRPr/>
            </a:pPr>
            <a:r>
              <a:rPr lang="en-US" sz="2400" dirty="0" smtClean="0"/>
              <a:t>There are several important subgroups to examine:</a:t>
            </a:r>
          </a:p>
          <a:p>
            <a:pPr lvl="1" eaLnBrk="1" hangingPunct="1">
              <a:buFont typeface="Wingdings" charset="2"/>
              <a:buChar char="§"/>
              <a:defRPr/>
            </a:pPr>
            <a:r>
              <a:rPr lang="en-US" sz="2000" dirty="0" smtClean="0"/>
              <a:t>Racial-ethnic groups</a:t>
            </a:r>
          </a:p>
          <a:p>
            <a:pPr lvl="1" eaLnBrk="1" hangingPunct="1">
              <a:buFont typeface="Wingdings" charset="2"/>
              <a:buChar char="§"/>
              <a:defRPr/>
            </a:pPr>
            <a:r>
              <a:rPr lang="en-US" sz="2000" dirty="0" smtClean="0"/>
              <a:t>Gender</a:t>
            </a:r>
          </a:p>
          <a:p>
            <a:pPr lvl="1" eaLnBrk="1" hangingPunct="1">
              <a:buFont typeface="Wingdings" charset="2"/>
              <a:buChar char="§"/>
              <a:defRPr/>
            </a:pPr>
            <a:r>
              <a:rPr lang="en-US" sz="2000" dirty="0" smtClean="0"/>
              <a:t>Students who did or did not take a course for which you have written an end-of-course test, for example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>
              <a:defRPr/>
            </a:pPr>
            <a:fld id="{4A353015-B096-4261-B7EA-A6C2B261C42D}" type="slidenum">
              <a:rPr lang="en-US" sz="1400" smtClean="0"/>
              <a:pPr>
                <a:defRPr/>
              </a:pPr>
              <a:t>25</a:t>
            </a:fld>
            <a:endParaRPr lang="en-US" sz="140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2" y="244476"/>
            <a:ext cx="8080375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Differential Item Functioning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In each case, you need to determine how many students in each subgroup passed the test item</a:t>
            </a:r>
          </a:p>
          <a:p>
            <a:pPr eaLnBrk="1" hangingPunct="1">
              <a:defRPr/>
            </a:pPr>
            <a:r>
              <a:rPr lang="en-US" sz="2400" dirty="0" smtClean="0"/>
              <a:t>Don’t try too many comparisons at once. In a sample of 120 students, try only 2 or 3 comparisons</a:t>
            </a:r>
          </a:p>
          <a:p>
            <a:pPr eaLnBrk="1" hangingPunct="1">
              <a:defRPr/>
            </a:pPr>
            <a:r>
              <a:rPr lang="en-US" sz="2400" dirty="0" smtClean="0"/>
              <a:t>The goal is to have roughly equal-sized subgroups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>
              <a:defRPr/>
            </a:pPr>
            <a:fld id="{8D21BFDC-653B-499B-A481-DC9DF8D2C653}" type="slidenum">
              <a:rPr lang="en-US" sz="1400" smtClean="0"/>
              <a:pPr>
                <a:defRPr/>
              </a:pPr>
              <a:t>26</a:t>
            </a:fld>
            <a:endParaRPr lang="en-US" sz="140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2" y="244476"/>
            <a:ext cx="8080375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Differential Item Functioning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8153400" cy="41910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Once you have each sub-group’s passing rate, compare the groups</a:t>
            </a:r>
          </a:p>
          <a:p>
            <a:pPr lvl="1" eaLnBrk="1" hangingPunct="1">
              <a:defRPr/>
            </a:pPr>
            <a:r>
              <a:rPr lang="en-US" sz="2000" dirty="0" smtClean="0"/>
              <a:t>Are they about the same? If yes, there is little or no “differential item functioning” or “DIF”</a:t>
            </a:r>
          </a:p>
          <a:p>
            <a:pPr lvl="1" eaLnBrk="1" hangingPunct="1">
              <a:defRPr/>
            </a:pPr>
            <a:r>
              <a:rPr lang="en-US" sz="2000" dirty="0" smtClean="0"/>
              <a:t>If the difference is 10%, 15% or more, favoring one group over another, then the item is said to “have DIF”</a:t>
            </a:r>
          </a:p>
          <a:p>
            <a:pPr lvl="1" eaLnBrk="1" hangingPunct="1">
              <a:defRPr/>
            </a:pPr>
            <a:r>
              <a:rPr lang="en-US" sz="2000" dirty="0" smtClean="0"/>
              <a:t>Is the difference due to “opportunity to learn” differences or item bias?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>
              <a:defRPr/>
            </a:pPr>
            <a:fld id="{FF9D327D-BC4C-45A1-9E08-607B8ACA43DD}" type="slidenum">
              <a:rPr lang="en-US" sz="1400" smtClean="0"/>
              <a:pPr>
                <a:defRPr/>
              </a:pPr>
              <a:t>27</a:t>
            </a:fld>
            <a:endParaRPr lang="en-US" sz="140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2" y="244476"/>
            <a:ext cx="8080375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Test Analyses</a:t>
            </a:r>
            <a:r>
              <a:rPr lang="en-US" dirty="0" smtClean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You might wonder whether you need to carry out all analyses on all of your test items that you field tested. The answer is that it depends, on:</a:t>
            </a:r>
          </a:p>
          <a:p>
            <a:pPr lvl="1" eaLnBrk="1" hangingPunct="1">
              <a:defRPr/>
            </a:pPr>
            <a:r>
              <a:rPr lang="en-US" sz="2000" dirty="0" smtClean="0"/>
              <a:t>Your sample size – small samples will prevent most useful analyses</a:t>
            </a:r>
          </a:p>
          <a:p>
            <a:pPr lvl="1" eaLnBrk="1" hangingPunct="1">
              <a:defRPr/>
            </a:pPr>
            <a:r>
              <a:rPr lang="en-US" sz="2000" dirty="0" smtClean="0"/>
              <a:t>If the stakes for your test are high (e.g., course credit or grades), you should look at your entire exam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>
              <a:defRPr/>
            </a:pPr>
            <a:fld id="{EE2ABE30-2AB9-4F29-A0C7-B9EDC76E8F57}" type="slidenum">
              <a:rPr lang="en-US" sz="1400" smtClean="0"/>
              <a:pPr>
                <a:defRPr/>
              </a:pPr>
              <a:t>28</a:t>
            </a:fld>
            <a:endParaRPr lang="en-US" sz="140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2" y="244476"/>
            <a:ext cx="8080375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Test Analyses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This module presented some of the basic analyses you could carry out yourself </a:t>
            </a:r>
          </a:p>
          <a:p>
            <a:pPr eaLnBrk="1" hangingPunct="1">
              <a:defRPr/>
            </a:pPr>
            <a:r>
              <a:rPr lang="en-US" sz="2400" dirty="0" smtClean="0"/>
              <a:t>If you have access to test scoring software, these analyses can be done routinely, and other analyses carried out as well </a:t>
            </a:r>
          </a:p>
          <a:p>
            <a:pPr eaLnBrk="1" hangingPunct="1">
              <a:defRPr/>
            </a:pPr>
            <a:r>
              <a:rPr lang="en-US" sz="2400" dirty="0" smtClean="0"/>
              <a:t>Carrying out these analyses will help you create good tests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>
              <a:defRPr/>
            </a:pPr>
            <a:fld id="{521E2430-1F97-4616-AFAD-B8683D72DBF3}" type="slidenum">
              <a:rPr lang="en-US" sz="1400" smtClean="0"/>
              <a:pPr>
                <a:defRPr/>
              </a:pPr>
              <a:t>29</a:t>
            </a:fld>
            <a:endParaRPr lang="en-US" sz="140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2" y="244476"/>
            <a:ext cx="8080375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Previous Modules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Previously, you have:</a:t>
            </a:r>
          </a:p>
          <a:p>
            <a:pPr lvl="1" eaLnBrk="1" hangingPunct="1">
              <a:defRPr/>
            </a:pPr>
            <a:r>
              <a:rPr lang="en-US" sz="2000" dirty="0" smtClean="0"/>
              <a:t>Developed your test blueprint</a:t>
            </a:r>
          </a:p>
          <a:p>
            <a:pPr lvl="1" eaLnBrk="1" hangingPunct="1">
              <a:defRPr/>
            </a:pPr>
            <a:r>
              <a:rPr lang="en-US" sz="2000" dirty="0" smtClean="0"/>
              <a:t>Written your test</a:t>
            </a:r>
          </a:p>
          <a:p>
            <a:pPr lvl="1" eaLnBrk="1" hangingPunct="1">
              <a:defRPr/>
            </a:pPr>
            <a:r>
              <a:rPr lang="en-US" sz="2000" dirty="0" smtClean="0"/>
              <a:t>Students have taken your test</a:t>
            </a:r>
          </a:p>
          <a:p>
            <a:pPr lvl="1" eaLnBrk="1" hangingPunct="1">
              <a:defRPr/>
            </a:pPr>
            <a:r>
              <a:rPr lang="en-US" sz="2000" dirty="0" smtClean="0"/>
              <a:t>Begun to look at editing the items to improve them</a:t>
            </a:r>
          </a:p>
          <a:p>
            <a:pPr lvl="1" eaLnBrk="1" hangingPunct="1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>
              <a:defRPr/>
            </a:pPr>
            <a:fld id="{6703A13E-7BCA-48DE-8E2D-0C3DC5ADC435}" type="slidenum">
              <a:rPr lang="en-US" sz="1400" smtClean="0"/>
              <a:pPr>
                <a:defRPr/>
              </a:pPr>
              <a:t>3</a:t>
            </a:fld>
            <a:endParaRPr lang="en-US" sz="140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2" y="244476"/>
            <a:ext cx="8004175" cy="1431925"/>
          </a:xfrm>
        </p:spPr>
        <p:txBody>
          <a:bodyPr/>
          <a:lstStyle/>
          <a:p>
            <a:pPr>
              <a:defRPr/>
            </a:pPr>
            <a:r>
              <a:rPr lang="en-US" sz="3600" dirty="0" smtClean="0">
                <a:solidFill>
                  <a:schemeClr val="tx1"/>
                </a:solidFill>
                <a:latin typeface="Arial" charset="0"/>
              </a:rPr>
              <a:t>Series Developers</a:t>
            </a:r>
            <a:endParaRPr lang="en-US" sz="36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§"/>
              <a:defRPr/>
            </a:pPr>
            <a:r>
              <a:rPr lang="en-US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Kathy Dewsbury White, Ingham ISD</a:t>
            </a:r>
          </a:p>
          <a:p>
            <a:pPr>
              <a:buFont typeface="Wingdings" charset="2"/>
              <a:buChar char="§"/>
              <a:defRPr/>
            </a:pPr>
            <a:r>
              <a:rPr lang="en-US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Bruce Fay, Wayne RESA</a:t>
            </a:r>
          </a:p>
          <a:p>
            <a:pPr>
              <a:buFont typeface="Wingdings" charset="2"/>
              <a:buChar char="§"/>
              <a:defRPr/>
            </a:pPr>
            <a:r>
              <a:rPr lang="en-US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Jim </a:t>
            </a:r>
            <a:r>
              <a:rPr lang="en-US" sz="2400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Gullen</a:t>
            </a:r>
            <a:r>
              <a:rPr lang="en-US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, Oakland Schools</a:t>
            </a:r>
          </a:p>
          <a:p>
            <a:pPr>
              <a:buFont typeface="Wingdings" charset="2"/>
              <a:buChar char="§"/>
              <a:defRPr/>
            </a:pPr>
            <a:r>
              <a:rPr lang="en-US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Julie McDaniel, Oakland Schools</a:t>
            </a:r>
          </a:p>
          <a:p>
            <a:pPr>
              <a:buFont typeface="Wingdings" charset="2"/>
              <a:buChar char="§"/>
              <a:defRPr/>
            </a:pPr>
            <a:r>
              <a:rPr lang="en-US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Edward Roeber, MSU</a:t>
            </a:r>
          </a:p>
          <a:p>
            <a:pPr>
              <a:buFont typeface="Wingdings" charset="2"/>
              <a:buChar char="§"/>
              <a:defRPr/>
            </a:pPr>
            <a:r>
              <a:rPr lang="en-US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Ellen </a:t>
            </a:r>
            <a:r>
              <a:rPr lang="en-US" sz="2400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Vorenkamp</a:t>
            </a:r>
            <a:r>
              <a:rPr lang="en-US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, Wayne RESA</a:t>
            </a:r>
          </a:p>
          <a:p>
            <a:pPr>
              <a:buFont typeface="Wingdings" charset="2"/>
              <a:buChar char="§"/>
              <a:defRPr/>
            </a:pPr>
            <a:r>
              <a:rPr lang="en-US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Kim Young, Ionia County ISD/MDE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>
              <a:defRPr/>
            </a:pPr>
            <a:fld id="{7CBE4418-799B-4FA0-94D7-6B941873A64D}" type="slidenum">
              <a:rPr lang="en-US" sz="1400" smtClean="0"/>
              <a:pPr>
                <a:defRPr/>
              </a:pPr>
              <a:t>30</a:t>
            </a:fld>
            <a:endParaRPr lang="en-US" sz="140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2" y="244476"/>
            <a:ext cx="8004175" cy="1431925"/>
          </a:xfrm>
        </p:spPr>
        <p:txBody>
          <a:bodyPr/>
          <a:lstStyle/>
          <a:p>
            <a:pPr>
              <a:defRPr/>
            </a:pPr>
            <a:r>
              <a:rPr lang="en-US" sz="3600" dirty="0" smtClean="0">
                <a:solidFill>
                  <a:schemeClr val="tx1"/>
                </a:solidFill>
                <a:latin typeface="Arial" charset="0"/>
              </a:rPr>
              <a:t>Development Support for the Assessment Series</a:t>
            </a:r>
            <a:endParaRPr lang="en-US" sz="36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The MAC Common Assessment Development Series is funded in part by the Michigan Association of Intermediate School Administrators</a:t>
            </a:r>
          </a:p>
          <a:p>
            <a:pPr eaLnBrk="1" hangingPunct="1">
              <a:defRPr/>
            </a:pPr>
            <a:r>
              <a:rPr lang="en-US" sz="2400" dirty="0" smtClean="0"/>
              <a:t>In cooperation with</a:t>
            </a:r>
          </a:p>
          <a:p>
            <a:pPr lvl="1" eaLnBrk="1" hangingPunct="1">
              <a:defRPr/>
            </a:pPr>
            <a:r>
              <a:rPr lang="en-US" sz="2000" dirty="0" smtClean="0"/>
              <a:t>Michigan Department of Education</a:t>
            </a:r>
          </a:p>
          <a:p>
            <a:pPr lvl="1" eaLnBrk="1" hangingPunct="1">
              <a:defRPr/>
            </a:pPr>
            <a:r>
              <a:rPr lang="en-US" sz="2000" dirty="0" smtClean="0"/>
              <a:t>Ingham and Ionia ISDs, Oakland Schools, and Wayne RESA</a:t>
            </a:r>
          </a:p>
          <a:p>
            <a:pPr lvl="1" eaLnBrk="1" hangingPunct="1">
              <a:defRPr/>
            </a:pPr>
            <a:r>
              <a:rPr lang="en-US" sz="2000" dirty="0" smtClean="0"/>
              <a:t>Michigan State University 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>
              <a:defRPr/>
            </a:pPr>
            <a:fld id="{9D601622-2100-48A0-8D35-3EDED460BBB1}" type="slidenum">
              <a:rPr lang="en-US" sz="1400" smtClean="0"/>
              <a:pPr>
                <a:defRPr/>
              </a:pPr>
              <a:t>31</a:t>
            </a:fld>
            <a:endParaRPr lang="en-US" sz="140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2" y="244476"/>
            <a:ext cx="8004175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Field Test Information</a:t>
            </a:r>
            <a:r>
              <a:rPr lang="en-US" dirty="0" smtClean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52600"/>
            <a:ext cx="8007350" cy="41910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There are several types of information field testing can provide:</a:t>
            </a:r>
          </a:p>
          <a:p>
            <a:pPr lvl="1" eaLnBrk="1" hangingPunct="1">
              <a:defRPr/>
            </a:pPr>
            <a:r>
              <a:rPr lang="en-US" sz="2000" dirty="0" smtClean="0"/>
              <a:t>Level of overall student performance</a:t>
            </a:r>
          </a:p>
          <a:p>
            <a:pPr lvl="1" eaLnBrk="1" hangingPunct="1">
              <a:defRPr/>
            </a:pPr>
            <a:r>
              <a:rPr lang="en-US" sz="2000" dirty="0" smtClean="0"/>
              <a:t>Item analyses</a:t>
            </a:r>
          </a:p>
          <a:p>
            <a:pPr lvl="1" eaLnBrk="1" hangingPunct="1">
              <a:defRPr/>
            </a:pPr>
            <a:r>
              <a:rPr lang="en-US" sz="2000" dirty="0" smtClean="0"/>
              <a:t>Item Discrimination</a:t>
            </a:r>
          </a:p>
          <a:p>
            <a:pPr lvl="1" eaLnBrk="1" hangingPunct="1">
              <a:defRPr/>
            </a:pPr>
            <a:r>
              <a:rPr lang="en-US" sz="2000" dirty="0" smtClean="0"/>
              <a:t>Differential item functioning</a:t>
            </a:r>
          </a:p>
          <a:p>
            <a:pPr eaLnBrk="1" hangingPunct="1">
              <a:defRPr/>
            </a:pPr>
            <a:r>
              <a:rPr lang="en-US" sz="2400" dirty="0" smtClean="0"/>
              <a:t>Don’t worry if you don’t understand these. This module will teach you – and no “Greek” is involved!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>
              <a:defRPr/>
            </a:pPr>
            <a:fld id="{06A0E2F5-7EFC-4767-8CB3-02B813358D1F}" type="slidenum">
              <a:rPr lang="en-US" sz="1400" smtClean="0"/>
              <a:pPr>
                <a:defRPr/>
              </a:pPr>
              <a:t>4</a:t>
            </a:fld>
            <a:endParaRPr lang="en-US" sz="140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2" y="244476"/>
            <a:ext cx="8004175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Overall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In order to look at the overall performance on the test, you will need to</a:t>
            </a:r>
          </a:p>
          <a:p>
            <a:pPr lvl="1" eaLnBrk="1" hangingPunct="1">
              <a:defRPr/>
            </a:pPr>
            <a:r>
              <a:rPr lang="en-US" sz="2000" dirty="0" smtClean="0"/>
              <a:t>Use the answer key to score each student’s exam</a:t>
            </a:r>
          </a:p>
          <a:p>
            <a:pPr lvl="1" eaLnBrk="1" hangingPunct="1">
              <a:defRPr/>
            </a:pPr>
            <a:r>
              <a:rPr lang="en-US" sz="2000" dirty="0" smtClean="0"/>
              <a:t>Use the scoring rubrics to score students’ responses to constructed-response items</a:t>
            </a:r>
          </a:p>
          <a:p>
            <a:pPr lvl="1" eaLnBrk="1" hangingPunct="1">
              <a:defRPr/>
            </a:pPr>
            <a:r>
              <a:rPr lang="en-US" sz="2000" dirty="0" smtClean="0"/>
              <a:t>Add up each student’s score to all items to get the </a:t>
            </a:r>
            <a:r>
              <a:rPr lang="en-US" sz="2000" u="sng" dirty="0" smtClean="0"/>
              <a:t>total raw score</a:t>
            </a:r>
            <a:r>
              <a:rPr lang="en-US" sz="2000" dirty="0" smtClean="0"/>
              <a:t> for each student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>
              <a:defRPr/>
            </a:pPr>
            <a:fld id="{638E40BC-65C1-4648-A701-8FEEA54A7314}" type="slidenum">
              <a:rPr lang="en-US" sz="1400" smtClean="0"/>
              <a:pPr>
                <a:defRPr/>
              </a:pPr>
              <a:t>5</a:t>
            </a:fld>
            <a:endParaRPr lang="en-US" sz="140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2" y="244476"/>
            <a:ext cx="8004175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Frequency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To look at all of the students’ scores, construct a frequency distribution such as this: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2000" u="sng" dirty="0" smtClean="0"/>
              <a:t>Score Range</a:t>
            </a:r>
            <a:r>
              <a:rPr lang="en-US" sz="2000" dirty="0" smtClean="0"/>
              <a:t>        </a:t>
            </a:r>
            <a:r>
              <a:rPr lang="en-US" sz="2000" u="sng" dirty="0" smtClean="0"/>
              <a:t>Number of Scores</a:t>
            </a:r>
          </a:p>
          <a:p>
            <a:pPr lvl="1" eaLnBrk="1" hangingPunct="1">
              <a:defRPr/>
            </a:pPr>
            <a:r>
              <a:rPr lang="en-US" sz="2000" dirty="0" smtClean="0"/>
              <a:t>60-65   			</a:t>
            </a:r>
          </a:p>
          <a:p>
            <a:pPr lvl="1" eaLnBrk="1" hangingPunct="1">
              <a:defRPr/>
            </a:pPr>
            <a:r>
              <a:rPr lang="en-US" sz="2000" dirty="0" smtClean="0"/>
              <a:t>54-59				</a:t>
            </a:r>
          </a:p>
          <a:p>
            <a:pPr lvl="1" eaLnBrk="1" hangingPunct="1">
              <a:defRPr/>
            </a:pPr>
            <a:r>
              <a:rPr lang="en-US" sz="2000" dirty="0" smtClean="0"/>
              <a:t>48-53				</a:t>
            </a:r>
          </a:p>
          <a:p>
            <a:pPr lvl="1" eaLnBrk="1" hangingPunct="1">
              <a:defRPr/>
            </a:pPr>
            <a:r>
              <a:rPr lang="en-US" sz="2000" dirty="0" smtClean="0"/>
              <a:t>42-47</a:t>
            </a:r>
            <a:r>
              <a:rPr lang="en-US" dirty="0" smtClean="0"/>
              <a:t>			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>
              <a:defRPr/>
            </a:pPr>
            <a:fld id="{2944AA9B-C170-463D-922D-B43778E9669F}" type="slidenum">
              <a:rPr lang="en-US" sz="1400" smtClean="0"/>
              <a:pPr>
                <a:defRPr/>
              </a:pPr>
              <a:t>6</a:t>
            </a:fld>
            <a:endParaRPr lang="en-US" sz="140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2" y="244476"/>
            <a:ext cx="8004175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Frequency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Put a mark next to the score range that each student’s score falls into, as shown here: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2000" u="sng" dirty="0" smtClean="0"/>
              <a:t>Score Range</a:t>
            </a:r>
            <a:r>
              <a:rPr lang="en-US" sz="2000" dirty="0" smtClean="0"/>
              <a:t>        </a:t>
            </a:r>
            <a:r>
              <a:rPr lang="en-US" sz="2000" u="sng" dirty="0" smtClean="0"/>
              <a:t>Number of Scores</a:t>
            </a:r>
          </a:p>
          <a:p>
            <a:pPr lvl="1" eaLnBrk="1" hangingPunct="1">
              <a:defRPr/>
            </a:pPr>
            <a:r>
              <a:rPr lang="en-US" sz="2000" dirty="0" smtClean="0"/>
              <a:t>60-65   			III</a:t>
            </a:r>
          </a:p>
          <a:p>
            <a:pPr lvl="1" eaLnBrk="1" hangingPunct="1">
              <a:defRPr/>
            </a:pPr>
            <a:r>
              <a:rPr lang="en-US" sz="2000" dirty="0" smtClean="0"/>
              <a:t>54-59			II</a:t>
            </a:r>
          </a:p>
          <a:p>
            <a:pPr lvl="1" eaLnBrk="1" hangingPunct="1">
              <a:defRPr/>
            </a:pPr>
            <a:r>
              <a:rPr lang="en-US" sz="2000" dirty="0" smtClean="0"/>
              <a:t>48-53			IIII</a:t>
            </a:r>
          </a:p>
          <a:p>
            <a:pPr lvl="1" eaLnBrk="1" hangingPunct="1">
              <a:defRPr/>
            </a:pPr>
            <a:r>
              <a:rPr lang="en-US" sz="2000" dirty="0" smtClean="0"/>
              <a:t>42-47			III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>
              <a:defRPr/>
            </a:pPr>
            <a:fld id="{DD5A3794-1968-4487-BFEE-E97EB808A707}" type="slidenum">
              <a:rPr lang="en-US" sz="1400" smtClean="0"/>
              <a:pPr>
                <a:defRPr/>
              </a:pPr>
              <a:t>7</a:t>
            </a:fld>
            <a:endParaRPr lang="en-US" sz="140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2" y="244476"/>
            <a:ext cx="8004175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Frequency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It is best to use about 8 to 12 score intervals in your frequency distribution</a:t>
            </a:r>
          </a:p>
          <a:p>
            <a:pPr eaLnBrk="1" hangingPunct="1">
              <a:defRPr/>
            </a:pPr>
            <a:r>
              <a:rPr lang="en-US" sz="2400" dirty="0" smtClean="0"/>
              <a:t>When you are all done, it might look like the sample on the next page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>
              <a:defRPr/>
            </a:pPr>
            <a:fld id="{4841328F-8DC8-47AB-8C83-56A8F30B9041}" type="slidenum">
              <a:rPr lang="en-US" sz="1400" smtClean="0"/>
              <a:pPr>
                <a:defRPr/>
              </a:pPr>
              <a:t>8</a:t>
            </a:fld>
            <a:endParaRPr lang="en-US" sz="140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2" y="244476"/>
            <a:ext cx="8004175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Sample Frequency Distribution</a:t>
            </a:r>
          </a:p>
        </p:txBody>
      </p:sp>
      <p:graphicFrame>
        <p:nvGraphicFramePr>
          <p:cNvPr id="23594" name="Group 42"/>
          <p:cNvGraphicFramePr>
            <a:graphicFrameLocks noGrp="1"/>
          </p:cNvGraphicFramePr>
          <p:nvPr>
            <p:ph idx="1"/>
          </p:nvPr>
        </p:nvGraphicFramePr>
        <p:xfrm>
          <a:off x="762000" y="1981200"/>
          <a:ext cx="3505200" cy="4419424"/>
        </p:xfrm>
        <a:graphic>
          <a:graphicData uri="http://schemas.openxmlformats.org/drawingml/2006/table">
            <a:tbl>
              <a:tblPr/>
              <a:tblGrid>
                <a:gridCol w="1265238"/>
                <a:gridCol w="2239962"/>
              </a:tblGrid>
              <a:tr h="6603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Score Range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Number of Students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60-64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54-59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48-53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42-47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36-41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30-35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12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24-29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18-23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12-17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6-11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>
              <a:defRPr/>
            </a:pPr>
            <a:fld id="{4CF51676-E0F0-48DC-981C-4489405ECB14}" type="slidenum">
              <a:rPr lang="en-US" sz="1400" smtClean="0"/>
              <a:pPr>
                <a:defRPr/>
              </a:pPr>
              <a:t>9</a:t>
            </a:fld>
            <a:endParaRPr lang="en-US" sz="1400" smtClean="0"/>
          </a:p>
        </p:txBody>
      </p:sp>
      <p:pic>
        <p:nvPicPr>
          <p:cNvPr id="11306" name="Picture 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133601"/>
            <a:ext cx="4114800" cy="3760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14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3.9|1.8|6.8|0.7|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2.5|4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13|6.4|2.4|2.6|3.9|2.8|7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9.8|18.7|10|2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heme/theme1.xml><?xml version="1.0" encoding="utf-8"?>
<a:theme xmlns:a="http://schemas.openxmlformats.org/drawingml/2006/main" name="MAC Theme 1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Glass Layer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lass Layers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Layers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 Theme 1.thmx</Template>
  <TotalTime>1732</TotalTime>
  <Words>1187</Words>
  <Application>Microsoft Office PowerPoint</Application>
  <PresentationFormat>On-screen Show (4:3)</PresentationFormat>
  <Paragraphs>252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MAC Theme 1</vt:lpstr>
      <vt:lpstr>     Michigan Assessment Consortium   Common Assessment Development Series  Module 17  Looking at Field Test Data    Module 17 Looking at Field Test Data</vt:lpstr>
      <vt:lpstr>Narrated By:</vt:lpstr>
      <vt:lpstr>Previous Modules</vt:lpstr>
      <vt:lpstr>Field Test Information </vt:lpstr>
      <vt:lpstr>Overall Performance</vt:lpstr>
      <vt:lpstr>Frequency Distribution</vt:lpstr>
      <vt:lpstr>Frequency Distribution</vt:lpstr>
      <vt:lpstr>Frequency Distribution</vt:lpstr>
      <vt:lpstr>Sample Frequency Distribution</vt:lpstr>
      <vt:lpstr>Sample Frequency Distribution</vt:lpstr>
      <vt:lpstr>Sample Frequency Distribution</vt:lpstr>
      <vt:lpstr>Sample Frequency Distribution</vt:lpstr>
      <vt:lpstr>Difficulty Level of the Test</vt:lpstr>
      <vt:lpstr>Item Analysis</vt:lpstr>
      <vt:lpstr>Item Difficulty</vt:lpstr>
      <vt:lpstr>Item Response Patterns</vt:lpstr>
      <vt:lpstr>Item Response Patterns</vt:lpstr>
      <vt:lpstr>Slide 18</vt:lpstr>
      <vt:lpstr>Slide 19</vt:lpstr>
      <vt:lpstr>Slide 20</vt:lpstr>
      <vt:lpstr>Item Discrimination</vt:lpstr>
      <vt:lpstr>Item Discrimination</vt:lpstr>
      <vt:lpstr>Item Discrimination</vt:lpstr>
      <vt:lpstr>Differential Item Functioning</vt:lpstr>
      <vt:lpstr>Differential Item Functioning</vt:lpstr>
      <vt:lpstr>Differential Item Functioning</vt:lpstr>
      <vt:lpstr>Differential Item Functioning</vt:lpstr>
      <vt:lpstr>Test Analyses </vt:lpstr>
      <vt:lpstr>Test Analyses </vt:lpstr>
      <vt:lpstr>Series Developers</vt:lpstr>
      <vt:lpstr>Development Support for the Assessment Series</vt:lpstr>
    </vt:vector>
  </TitlesOfParts>
  <Company>Oakland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Looking at Field Test Data</dc:title>
  <dc:creator>GullenJ</dc:creator>
  <cp:lastModifiedBy>RESA TV Studio</cp:lastModifiedBy>
  <cp:revision>43</cp:revision>
  <cp:lastPrinted>2010-08-04T19:21:52Z</cp:lastPrinted>
  <dcterms:created xsi:type="dcterms:W3CDTF">2010-08-04T17:44:05Z</dcterms:created>
  <dcterms:modified xsi:type="dcterms:W3CDTF">2011-05-02T16:03:01Z</dcterms:modified>
</cp:coreProperties>
</file>