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67" r:id="rId4"/>
    <p:sldId id="268" r:id="rId5"/>
    <p:sldId id="266" r:id="rId6"/>
    <p:sldId id="269" r:id="rId7"/>
    <p:sldId id="270" r:id="rId8"/>
    <p:sldId id="257" r:id="rId9"/>
    <p:sldId id="258" r:id="rId10"/>
    <p:sldId id="271" r:id="rId11"/>
    <p:sldId id="272" r:id="rId12"/>
    <p:sldId id="273" r:id="rId13"/>
    <p:sldId id="262" r:id="rId14"/>
    <p:sldId id="263" r:id="rId15"/>
    <p:sldId id="264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4000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79" autoAdjust="0"/>
  </p:normalViewPr>
  <p:slideViewPr>
    <p:cSldViewPr>
      <p:cViewPr varScale="1">
        <p:scale>
          <a:sx n="60" d="100"/>
          <a:sy n="60" d="100"/>
        </p:scale>
        <p:origin x="-79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1D0468-507A-4341-B68A-00D332BD9BF2}" type="datetime1">
              <a:rPr lang="en-US"/>
              <a:pPr>
                <a:defRPr/>
              </a:pPr>
              <a:t>5/2/2011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7528C7-688A-47F2-9A42-9817F9D878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588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59A0E-C75C-4E9D-B6A8-9EEA0D4C32ED}" type="datetime1">
              <a:rPr lang="en-US"/>
              <a:pPr>
                <a:defRPr/>
              </a:pPr>
              <a:t>5/2/2011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01ACA8-93A7-4282-9C86-7EFA8BD9C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5952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fld id="{57967CBA-0C2C-4B2D-9C80-F7A5C1FF91E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936" tIns="44968" rIns="89936" bIns="4496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36" tIns="44968" rIns="89936" bIns="44968" anchor="b"/>
          <a:lstStyle>
            <a:lvl1pPr defTabSz="896938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 algn="r" eaLnBrk="1" hangingPunct="1"/>
            <a:fld id="{B14236EE-4615-4DAC-B2DC-D02DD0D92720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fld id="{5488F5D2-0DA7-48E7-AE15-FD881FA33CF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86 h 2182"/>
                <a:gd name="T4" fmla="*/ 5972 w 4897"/>
                <a:gd name="T5" fmla="*/ 1486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</p:grpSp>
      <p:sp>
        <p:nvSpPr>
          <p:cNvPr id="4802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802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2" y="6245225"/>
            <a:ext cx="1901825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7FED9-3311-44C0-B33C-E1FE1F2E8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362869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1454F-A9A1-4316-A54D-32DDF178C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6866296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5" y="244476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44476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356BD-8169-4950-B562-701C6A5A7A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803364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97539-AC5D-4C3D-B056-139A6CEF2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18426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56EC-C631-4BE4-8F78-07A0872A5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895933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7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EAB0-B289-4B09-8616-1C6FA67BE0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3208565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40F9-631E-474B-9C1F-99C37A1C51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9754129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153F-B625-402A-BCA3-9178244B3D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912371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24747-B781-4D22-8761-E41DDD952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6124317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0E34-5A43-42C7-8C8D-2D84C5BAF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5897602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67A73-58EC-4C9D-97D1-0297FF004C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643122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90 h 2182"/>
                <a:gd name="T4" fmla="*/ 5972 w 4897"/>
                <a:gd name="T5" fmla="*/ 590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62 h 2182"/>
                <a:gd name="T4" fmla="*/ 5972 w 4897"/>
                <a:gd name="T5" fmla="*/ 562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2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4792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4792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4792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4792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</p:grpSp>
      <p:sp>
        <p:nvSpPr>
          <p:cNvPr id="4792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2" y="6245225"/>
            <a:ext cx="1901825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92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92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7" y="6245225"/>
            <a:ext cx="1901825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77BEF10-1BC3-4431-BB5B-DCFCD7B40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792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2" y="244476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92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228600"/>
            <a:ext cx="7772400" cy="6400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Michigan Assessment Consortium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Common Assessment Development Series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Module 15</a:t>
            </a:r>
            <a:br>
              <a:rPr lang="en-US" sz="3600" dirty="0" smtClean="0"/>
            </a:br>
            <a:r>
              <a:rPr lang="en-US" sz="3600" dirty="0" smtClean="0"/>
              <a:t>    </a:t>
            </a:r>
            <a:br>
              <a:rPr lang="en-US" sz="3600" dirty="0" smtClean="0"/>
            </a:br>
            <a:r>
              <a:rPr lang="en-US" sz="2400" dirty="0" smtClean="0"/>
              <a:t>Assembling the Assessment Instrument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-3352800" y="4343400"/>
            <a:ext cx="1828800" cy="91440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Guidelines for Test Assembly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Make sure that the passage and items are on the same page or facing pages.</a:t>
            </a:r>
          </a:p>
          <a:p>
            <a:pPr eaLnBrk="1" hangingPunct="1">
              <a:defRPr/>
            </a:pPr>
            <a:r>
              <a:rPr lang="en-US" sz="2400" dirty="0"/>
              <a:t>Avoid page breaks in the middle of an item</a:t>
            </a:r>
          </a:p>
          <a:p>
            <a:pPr eaLnBrk="1" hangingPunct="1">
              <a:defRPr/>
            </a:pPr>
            <a:r>
              <a:rPr lang="en-US" sz="2400" dirty="0" smtClean="0"/>
              <a:t>If an item refers to a graphic, make sure to give directions to the student that says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17914DD1-DB30-4C9F-82DE-B0528E76A7EB}" type="slidenum">
              <a:rPr lang="en-US" sz="1400" smtClean="0"/>
              <a:pPr>
                <a:defRPr/>
              </a:pPr>
              <a:t>10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Guidelines for Test Assembly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For multiple-choice items, make sure to list the answer choices consistently:</a:t>
            </a:r>
          </a:p>
          <a:p>
            <a:pPr lvl="1" eaLnBrk="1" hangingPunct="1">
              <a:defRPr/>
            </a:pPr>
            <a:r>
              <a:rPr lang="en-US" sz="2000" dirty="0" smtClean="0"/>
              <a:t>A-D or 1-4</a:t>
            </a:r>
          </a:p>
          <a:p>
            <a:pPr lvl="1" eaLnBrk="1" hangingPunct="1">
              <a:defRPr/>
            </a:pPr>
            <a:r>
              <a:rPr lang="en-US" sz="2000" dirty="0" smtClean="0"/>
              <a:t>Four down or two-by-two</a:t>
            </a:r>
          </a:p>
          <a:p>
            <a:pPr lvl="1" eaLnBrk="1" hangingPunct="1">
              <a:defRPr/>
            </a:pPr>
            <a:r>
              <a:rPr lang="en-US" sz="2000" dirty="0" smtClean="0"/>
              <a:t>Make sure that all answer choices are of the same length</a:t>
            </a:r>
          </a:p>
          <a:p>
            <a:pPr lvl="1" eaLnBrk="1" hangingPunct="1">
              <a:defRPr/>
            </a:pPr>
            <a:r>
              <a:rPr lang="en-US" sz="2000" dirty="0" smtClean="0"/>
              <a:t>Make sure that there is only one correct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C4DEC0F2-4E3C-481F-820D-AC359CE7E32A}" type="slidenum">
              <a:rPr lang="en-US" sz="1400" smtClean="0"/>
              <a:pPr>
                <a:defRPr/>
              </a:pPr>
              <a:t>11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Guidelines for Test Assembly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Present items with a consistent format:</a:t>
            </a:r>
          </a:p>
          <a:p>
            <a:pPr lvl="1" eaLnBrk="1" hangingPunct="1">
              <a:defRPr/>
            </a:pPr>
            <a:r>
              <a:rPr lang="en-US" sz="2000" dirty="0" smtClean="0"/>
              <a:t>Use the same font(s) throughout</a:t>
            </a:r>
          </a:p>
          <a:p>
            <a:pPr lvl="1" eaLnBrk="1" hangingPunct="1">
              <a:defRPr/>
            </a:pPr>
            <a:r>
              <a:rPr lang="en-US" sz="2000" dirty="0" smtClean="0"/>
              <a:t>Tab the answer choices consistently</a:t>
            </a:r>
          </a:p>
          <a:p>
            <a:pPr lvl="1" eaLnBrk="1" hangingPunct="1">
              <a:defRPr/>
            </a:pPr>
            <a:r>
              <a:rPr lang="en-US" sz="2000" dirty="0" smtClean="0"/>
              <a:t>Space within and between items consistently</a:t>
            </a:r>
          </a:p>
          <a:p>
            <a:pPr lvl="1" eaLnBrk="1" hangingPunct="1">
              <a:defRPr/>
            </a:pPr>
            <a:r>
              <a:rPr lang="en-US" sz="2000" dirty="0" smtClean="0"/>
              <a:t>Set test directions off from any item, so students see how they are to respond</a:t>
            </a:r>
          </a:p>
          <a:p>
            <a:pPr lvl="1" eaLnBrk="1" hangingPunct="1">
              <a:defRPr/>
            </a:pPr>
            <a:r>
              <a:rPr lang="en-US" sz="2000" dirty="0" smtClean="0"/>
              <a:t>Use regular and bold print consistently</a:t>
            </a:r>
          </a:p>
          <a:p>
            <a:pPr lvl="1" eaLnBrk="1" hangingPunct="1"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9376D856-2D72-44A5-9064-732A42256F2B}" type="slidenum">
              <a:rPr lang="en-US" sz="1400" smtClean="0"/>
              <a:pPr>
                <a:defRPr/>
              </a:pPr>
              <a:t>12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9"/>
          <p:cNvGrpSpPr>
            <a:grpSpLocks/>
          </p:cNvGrpSpPr>
          <p:nvPr/>
        </p:nvGrpSpPr>
        <p:grpSpPr bwMode="auto">
          <a:xfrm>
            <a:off x="457200" y="533401"/>
            <a:ext cx="3810000" cy="5562600"/>
            <a:chOff x="1584" y="432"/>
            <a:chExt cx="2400" cy="3504"/>
          </a:xfrm>
        </p:grpSpPr>
        <p:sp>
          <p:nvSpPr>
            <p:cNvPr id="15367" name="Rectangle 3"/>
            <p:cNvSpPr>
              <a:spLocks noChangeArrowheads="1"/>
            </p:cNvSpPr>
            <p:nvPr/>
          </p:nvSpPr>
          <p:spPr bwMode="auto">
            <a:xfrm>
              <a:off x="1584" y="432"/>
              <a:ext cx="2400" cy="350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Text Box 4"/>
            <p:cNvSpPr txBox="1">
              <a:spLocks noChangeArrowheads="1"/>
            </p:cNvSpPr>
            <p:nvPr/>
          </p:nvSpPr>
          <p:spPr bwMode="auto">
            <a:xfrm>
              <a:off x="1728" y="576"/>
              <a:ext cx="2208" cy="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2"/>
                  </a:solidFill>
                </a:rPr>
                <a:t>Directions: Please select the best answer for each test question 1. How many sides does a triangle have?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2"/>
                  </a:solidFill>
                </a:rPr>
                <a:t>	A. 2	B. 3    C. 4    D. 5</a:t>
              </a:r>
            </a:p>
            <a:p>
              <a:pPr>
                <a:spcBef>
                  <a:spcPct val="50000"/>
                </a:spcBef>
              </a:pPr>
              <a:endParaRPr lang="en-US" sz="1400">
                <a:solidFill>
                  <a:schemeClr val="bg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2"/>
                  </a:solidFill>
                </a:rPr>
                <a:t>2. How many sides does a square have?   A. 2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2"/>
                  </a:solidFill>
                </a:rPr>
                <a:t> 	B. 3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2"/>
                  </a:solidFill>
                </a:rPr>
                <a:t>	C. 4		D. 5</a:t>
              </a:r>
            </a:p>
            <a:p>
              <a:pPr>
                <a:spcBef>
                  <a:spcPct val="50000"/>
                </a:spcBef>
              </a:pPr>
              <a:endParaRPr lang="en-US" sz="1400">
                <a:solidFill>
                  <a:schemeClr val="bg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2"/>
                  </a:solidFill>
                </a:rPr>
                <a:t>You can use a calculator on this test.</a:t>
              </a:r>
            </a:p>
            <a:p>
              <a:pPr>
                <a:spcBef>
                  <a:spcPct val="50000"/>
                </a:spcBef>
              </a:pPr>
              <a:endParaRPr lang="en-US" sz="1400">
                <a:solidFill>
                  <a:schemeClr val="bg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2"/>
                  </a:solidFill>
                </a:rPr>
                <a:t>What is the sum of 3 and 7?</a:t>
              </a:r>
            </a:p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sz="1400">
                  <a:solidFill>
                    <a:schemeClr val="bg2"/>
                  </a:solidFill>
                </a:rPr>
                <a:t>3         2.     7      3. 10                4. 37</a:t>
              </a:r>
            </a:p>
            <a:p>
              <a:pPr>
                <a:spcBef>
                  <a:spcPct val="50000"/>
                </a:spcBef>
                <a:buFontTx/>
                <a:buAutoNum type="arabicPeriod"/>
              </a:pPr>
              <a:endParaRPr lang="en-US" sz="1400">
                <a:solidFill>
                  <a:schemeClr val="bg2"/>
                </a:solidFill>
              </a:endParaRPr>
            </a:p>
            <a:p>
              <a:pPr>
                <a:spcBef>
                  <a:spcPct val="50000"/>
                </a:spcBef>
              </a:pPr>
              <a:endParaRPr lang="en-US" sz="1400">
                <a:solidFill>
                  <a:schemeClr val="bg2"/>
                </a:solidFill>
              </a:endParaRPr>
            </a:p>
          </p:txBody>
        </p:sp>
      </p:grpSp>
      <p:grpSp>
        <p:nvGrpSpPr>
          <p:cNvPr id="15363" name="Group 10"/>
          <p:cNvGrpSpPr>
            <a:grpSpLocks/>
          </p:cNvGrpSpPr>
          <p:nvPr/>
        </p:nvGrpSpPr>
        <p:grpSpPr bwMode="auto">
          <a:xfrm>
            <a:off x="4572000" y="533400"/>
            <a:ext cx="3810000" cy="5562600"/>
            <a:chOff x="1584" y="432"/>
            <a:chExt cx="2400" cy="3504"/>
          </a:xfrm>
        </p:grpSpPr>
        <p:sp>
          <p:nvSpPr>
            <p:cNvPr id="15365" name="Rectangle 11"/>
            <p:cNvSpPr>
              <a:spLocks noChangeArrowheads="1"/>
            </p:cNvSpPr>
            <p:nvPr/>
          </p:nvSpPr>
          <p:spPr bwMode="auto">
            <a:xfrm>
              <a:off x="1584" y="432"/>
              <a:ext cx="2400" cy="350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" name="Text Box 12"/>
            <p:cNvSpPr txBox="1">
              <a:spLocks noChangeArrowheads="1"/>
            </p:cNvSpPr>
            <p:nvPr/>
          </p:nvSpPr>
          <p:spPr bwMode="auto">
            <a:xfrm>
              <a:off x="1728" y="576"/>
              <a:ext cx="2208" cy="2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chemeClr val="bg2"/>
                  </a:solidFill>
                </a:rPr>
                <a:t>Directions:  Please select the best answer for each test question. You may use a calculator on this test.</a:t>
              </a:r>
            </a:p>
            <a:p>
              <a:pPr>
                <a:spcBef>
                  <a:spcPct val="50000"/>
                </a:spcBef>
              </a:pPr>
              <a:endParaRPr lang="en-US" sz="1400" b="1" dirty="0">
                <a:solidFill>
                  <a:schemeClr val="bg2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chemeClr val="bg2"/>
                  </a:solidFill>
                  <a:latin typeface="Arial" charset="0"/>
                </a:rPr>
                <a:t> 1. How many sides does a triangle have?</a:t>
              </a:r>
            </a:p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chemeClr val="bg2"/>
                  </a:solidFill>
                  <a:latin typeface="Arial" charset="0"/>
                </a:rPr>
                <a:t>	A. 2	   B. 3         C. 4         D. 5</a:t>
              </a:r>
            </a:p>
            <a:p>
              <a:pPr>
                <a:spcBef>
                  <a:spcPct val="50000"/>
                </a:spcBef>
              </a:pPr>
              <a:endParaRPr lang="en-US" sz="1400" dirty="0">
                <a:solidFill>
                  <a:schemeClr val="bg2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chemeClr val="bg2"/>
                  </a:solidFill>
                  <a:latin typeface="Arial" charset="0"/>
                </a:rPr>
                <a:t>2. How many sides does a square have?   </a:t>
              </a:r>
            </a:p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chemeClr val="bg2"/>
                  </a:solidFill>
                  <a:latin typeface="Arial" charset="0"/>
                </a:rPr>
                <a:t>	A. 2         B. 3         C. 4         D. 5</a:t>
              </a:r>
            </a:p>
            <a:p>
              <a:pPr>
                <a:spcBef>
                  <a:spcPct val="50000"/>
                </a:spcBef>
              </a:pPr>
              <a:endParaRPr lang="en-US" sz="1400" dirty="0">
                <a:solidFill>
                  <a:schemeClr val="bg2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chemeClr val="bg2"/>
                  </a:solidFill>
                  <a:latin typeface="Arial" charset="0"/>
                </a:rPr>
                <a:t>3. What is the sum of 3 and 7?</a:t>
              </a:r>
            </a:p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chemeClr val="bg2"/>
                  </a:solidFill>
                  <a:latin typeface="Arial" charset="0"/>
                </a:rPr>
                <a:t>	A. 3          B. 7        C. 10       D. 37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endParaRPr lang="en-US" sz="1400" dirty="0">
                <a:solidFill>
                  <a:schemeClr val="bg2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endParaRPr lang="en-US" sz="1400" dirty="0">
                <a:solidFill>
                  <a:schemeClr val="bg2"/>
                </a:solidFill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7C7EFACD-FADF-44C9-A742-C22E62410867}" type="slidenum">
              <a:rPr lang="en-US" sz="1400" smtClean="0"/>
              <a:pPr>
                <a:defRPr/>
              </a:pPr>
              <a:t>13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Summary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Use a clearly identifiable title</a:t>
            </a:r>
          </a:p>
          <a:p>
            <a:pPr eaLnBrk="1" hangingPunct="1">
              <a:defRPr/>
            </a:pPr>
            <a:r>
              <a:rPr lang="en-US" sz="2400" dirty="0" smtClean="0"/>
              <a:t>Provide clear student directions</a:t>
            </a:r>
          </a:p>
          <a:p>
            <a:pPr eaLnBrk="1" hangingPunct="1">
              <a:defRPr/>
            </a:pPr>
            <a:r>
              <a:rPr lang="en-US" sz="2400" dirty="0" smtClean="0"/>
              <a:t>Use an appropriate format</a:t>
            </a:r>
          </a:p>
          <a:p>
            <a:pPr lvl="1" eaLnBrk="1" hangingPunct="1">
              <a:defRPr/>
            </a:pPr>
            <a:r>
              <a:rPr lang="en-US" sz="2000" dirty="0" smtClean="0"/>
              <a:t>Aids the reader in completing the test</a:t>
            </a:r>
          </a:p>
          <a:p>
            <a:pPr lvl="1" eaLnBrk="1" hangingPunct="1">
              <a:defRPr/>
            </a:pPr>
            <a:r>
              <a:rPr lang="en-US" sz="2000" dirty="0" smtClean="0"/>
              <a:t>Doesn’t add complexity</a:t>
            </a:r>
          </a:p>
          <a:p>
            <a:pPr lvl="1" eaLnBrk="1" hangingPunct="1">
              <a:defRPr/>
            </a:pPr>
            <a:r>
              <a:rPr lang="en-US" sz="2000" dirty="0" smtClean="0"/>
              <a:t>Promotes readability</a:t>
            </a:r>
          </a:p>
          <a:p>
            <a:pPr lvl="1" eaLnBrk="1" hangingPunct="1">
              <a:defRPr/>
            </a:pPr>
            <a:r>
              <a:rPr lang="en-US" sz="2000" dirty="0" smtClean="0"/>
              <a:t>Has enough “white space,” there’s not too much stuff on a page.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933D3859-250F-46D5-B23A-5ED6C113025A}" type="slidenum">
              <a:rPr lang="en-US" sz="1400" smtClean="0"/>
              <a:pPr>
                <a:defRPr/>
              </a:pPr>
              <a:t>14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8827" y="22860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Summary</a:t>
            </a:r>
            <a:r>
              <a:rPr lang="en-US" dirty="0" smtClean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A carefully assembled test, based on the test blueprint, laid out in an attractive manner, will add to the validity of the test.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9FFC01CE-D3CF-481F-88EF-256F40FA7430}" type="slidenum">
              <a:rPr lang="en-US" sz="1400" smtClean="0"/>
              <a:pPr>
                <a:defRPr/>
              </a:pPr>
              <a:t>15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Series Developers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Kathy Dewsbury White, Ingham ISD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Bruce Fay, Wayne RESA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Jim Gullen, Oakland Schools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Julie McDaniel, Oakland Schools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Edward Roeber, MSU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Ellen Vorenkamp, Wayne RESA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Kim Young, Ionia County ISD/MDE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BBA8A75B-B52E-4652-A62B-D12A17BCF516}" type="slidenum">
              <a:rPr lang="en-US" sz="1400" smtClean="0"/>
              <a:pPr>
                <a:defRPr/>
              </a:pPr>
              <a:t>16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Development Support for the Assessment Series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MAC Common Assessment Development Series is funded in part by the Michigan Association of Intermediate School Administrators</a:t>
            </a:r>
          </a:p>
          <a:p>
            <a:pPr eaLnBrk="1" hangingPunct="1">
              <a:defRPr/>
            </a:pPr>
            <a:r>
              <a:rPr lang="en-US" sz="2400" dirty="0" smtClean="0"/>
              <a:t>In cooperation with</a:t>
            </a:r>
          </a:p>
          <a:p>
            <a:pPr lvl="1" eaLnBrk="1" hangingPunct="1">
              <a:defRPr/>
            </a:pPr>
            <a:r>
              <a:rPr lang="en-US" sz="2000" dirty="0" smtClean="0"/>
              <a:t>Michigan Department of Education</a:t>
            </a:r>
          </a:p>
          <a:p>
            <a:pPr lvl="1" eaLnBrk="1" hangingPunct="1">
              <a:defRPr/>
            </a:pPr>
            <a:r>
              <a:rPr lang="en-US" sz="2000" dirty="0" smtClean="0"/>
              <a:t>Ingham and Ionia ISDs, Oakland Schools, and Wayne RESA</a:t>
            </a:r>
          </a:p>
          <a:p>
            <a:pPr lvl="1" eaLnBrk="1" hangingPunct="1">
              <a:defRPr/>
            </a:pPr>
            <a:r>
              <a:rPr lang="en-US" sz="2000" dirty="0" smtClean="0"/>
              <a:t>Michigan State University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A18DEA25-7F67-410F-AA13-26F12A8995D4}" type="slidenum">
              <a:rPr lang="en-US" sz="1400" smtClean="0"/>
              <a:pPr>
                <a:defRPr/>
              </a:pPr>
              <a:t>17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4" name="Rectangle 4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762000" y="381000"/>
            <a:ext cx="8382000" cy="1219200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sz="3200" dirty="0" smtClean="0">
                <a:ea typeface="+mj-ea"/>
                <a:cs typeface="+mj-cs"/>
              </a:rPr>
              <a:t/>
            </a:r>
            <a:br>
              <a:rPr lang="en-US" sz="3200" dirty="0" smtClean="0">
                <a:ea typeface="+mj-ea"/>
                <a:cs typeface="+mj-cs"/>
              </a:rPr>
            </a:br>
            <a:r>
              <a:rPr lang="en-US" sz="3600" dirty="0" smtClean="0">
                <a:ea typeface="+mj-ea"/>
                <a:cs typeface="+mj-cs"/>
              </a:rPr>
              <a:t>Narrated By:</a:t>
            </a:r>
          </a:p>
        </p:txBody>
      </p:sp>
      <p:sp>
        <p:nvSpPr>
          <p:cNvPr id="880645" name="Rectangle 5"/>
          <p:cNvSpPr>
            <a:spLocks noGrp="1" noChangeArrowheads="1"/>
          </p:cNvSpPr>
          <p:nvPr>
            <p:ph type="subTitle" sz="quarter" idx="4294967295"/>
          </p:nvPr>
        </p:nvSpPr>
        <p:spPr>
          <a:xfrm>
            <a:off x="914402" y="2133600"/>
            <a:ext cx="4962525" cy="2133600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  <a:defRPr/>
            </a:pPr>
            <a:r>
              <a:rPr lang="en-US" sz="2400" dirty="0" smtClean="0"/>
              <a:t>Jim Gullen</a:t>
            </a:r>
          </a:p>
          <a:p>
            <a:pPr marL="0" indent="0" eaLnBrk="1" hangingPunct="1">
              <a:buFont typeface="Wingdings" charset="2"/>
              <a:buNone/>
              <a:defRPr/>
            </a:pPr>
            <a:r>
              <a:rPr lang="en-US" sz="2400" dirty="0" smtClean="0"/>
              <a:t>Oakland Schools</a:t>
            </a:r>
          </a:p>
          <a:p>
            <a:pPr marL="0" indent="0" eaLnBrk="1" hangingPunct="1">
              <a:buFont typeface="Wingdings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596F5F6F-CF92-4FEE-8748-A7761CF6ABF9}" type="slidenum">
              <a:rPr lang="en-US" sz="1400" smtClean="0"/>
              <a:pPr>
                <a:defRPr/>
              </a:pPr>
              <a:t>2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7" y="22860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Assembling the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You have your items, it’s time to assemble the test booklets.</a:t>
            </a:r>
          </a:p>
          <a:p>
            <a:pPr eaLnBrk="1" hangingPunct="1">
              <a:defRPr/>
            </a:pPr>
            <a:r>
              <a:rPr lang="en-US" sz="2400" dirty="0" smtClean="0"/>
              <a:t>There are some important steps to assembling your test booklet(s)</a:t>
            </a:r>
          </a:p>
          <a:p>
            <a:pPr eaLnBrk="1" hangingPunct="1">
              <a:defRPr/>
            </a:pPr>
            <a:r>
              <a:rPr lang="en-US" sz="2400" dirty="0" smtClean="0"/>
              <a:t>It is important to consider how to assemble a test so that the test is not confusing to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AD25C71A-DB0A-4671-9E6B-F69238066E10}" type="slidenum">
              <a:rPr lang="en-US" sz="1400" smtClean="0"/>
              <a:pPr>
                <a:defRPr/>
              </a:pPr>
              <a:t>3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Test Blueprint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Assembling the test starts with a check of the test blueprint</a:t>
            </a:r>
          </a:p>
          <a:p>
            <a:pPr eaLnBrk="1" hangingPunct="1">
              <a:defRPr/>
            </a:pPr>
            <a:r>
              <a:rPr lang="en-US" sz="2400" dirty="0" smtClean="0"/>
              <a:t>Use the blueprint to decide which items to use in either a field test or the actual assessment instrument</a:t>
            </a:r>
          </a:p>
          <a:p>
            <a:pPr lvl="1" eaLnBrk="1" hangingPunct="1">
              <a:defRPr/>
            </a:pPr>
            <a:r>
              <a:rPr lang="en-US" sz="2000" dirty="0" smtClean="0"/>
              <a:t>How many items for each target?</a:t>
            </a:r>
          </a:p>
          <a:p>
            <a:pPr lvl="1" eaLnBrk="1" hangingPunct="1">
              <a:defRPr/>
            </a:pPr>
            <a:r>
              <a:rPr lang="en-US" sz="2000" dirty="0" smtClean="0"/>
              <a:t>What mix of items to use for each target?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8D95D03E-E122-431B-BCA3-90B165F579EF}" type="slidenum">
              <a:rPr lang="en-US" sz="1400" smtClean="0"/>
              <a:pPr>
                <a:defRPr/>
              </a:pPr>
              <a:t>4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Test Assembly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To assure reliability, review</a:t>
            </a:r>
          </a:p>
          <a:p>
            <a:pPr lvl="1" eaLnBrk="1" hangingPunct="1">
              <a:defRPr/>
            </a:pPr>
            <a:r>
              <a:rPr lang="en-US" sz="2000" dirty="0" smtClean="0"/>
              <a:t>How many standards were selected</a:t>
            </a:r>
          </a:p>
          <a:p>
            <a:pPr lvl="1" eaLnBrk="1" hangingPunct="1">
              <a:defRPr/>
            </a:pPr>
            <a:r>
              <a:rPr lang="en-US" sz="2000" dirty="0" smtClean="0"/>
              <a:t>How many items will be used per standard</a:t>
            </a:r>
          </a:p>
          <a:p>
            <a:pPr lvl="1" eaLnBrk="1" hangingPunct="1">
              <a:defRPr/>
            </a:pPr>
            <a:r>
              <a:rPr lang="en-US" sz="2000" dirty="0" smtClean="0"/>
              <a:t>More items = greater reliability, but fewer standards covered in the same amount of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970A2F9E-5594-419D-9699-62123DB4BDE8}" type="slidenum">
              <a:rPr lang="en-US" sz="1400" smtClean="0"/>
              <a:pPr>
                <a:defRPr/>
              </a:pPr>
              <a:t>5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Test Assembly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To assure validity, assure two-way alignment:</a:t>
            </a:r>
          </a:p>
          <a:p>
            <a:pPr lvl="1" eaLnBrk="1" hangingPunct="1">
              <a:defRPr/>
            </a:pPr>
            <a:r>
              <a:rPr lang="en-US" sz="2000" dirty="0" smtClean="0"/>
              <a:t>All important learning targets are assessed</a:t>
            </a:r>
          </a:p>
          <a:p>
            <a:pPr lvl="1" eaLnBrk="1" hangingPunct="1">
              <a:defRPr/>
            </a:pPr>
            <a:r>
              <a:rPr lang="en-US" sz="2000" dirty="0" smtClean="0"/>
              <a:t>Every assessment item measures a target</a:t>
            </a:r>
          </a:p>
          <a:p>
            <a:pPr eaLnBrk="1" hangingPunct="1">
              <a:defRPr/>
            </a:pPr>
            <a:r>
              <a:rPr lang="en-US" sz="2400" dirty="0" smtClean="0"/>
              <a:t>You will need to juggle reliability and validity criteria to come up with a test that has enough items but is not too long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F5E6059D-1E41-4563-B365-B3CF385D4F97}" type="slidenum">
              <a:rPr lang="en-US" sz="1400" smtClean="0"/>
              <a:pPr>
                <a:defRPr/>
              </a:pPr>
              <a:t>6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Cover Page</a:t>
            </a:r>
            <a:r>
              <a:rPr lang="en-US" dirty="0" smtClean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Each test should have a cover page</a:t>
            </a:r>
          </a:p>
          <a:p>
            <a:pPr eaLnBrk="1" hangingPunct="1">
              <a:defRPr/>
            </a:pPr>
            <a:r>
              <a:rPr lang="en-US" sz="2400" dirty="0" smtClean="0"/>
              <a:t>This page should show the title of the test at the top</a:t>
            </a:r>
          </a:p>
          <a:p>
            <a:pPr eaLnBrk="1" hangingPunct="1">
              <a:defRPr/>
            </a:pPr>
            <a:r>
              <a:rPr lang="en-US" sz="2400" dirty="0" smtClean="0"/>
              <a:t>If multiple test forms are used, make sure that each has a unique identifier so that students can mark this on their answer document</a:t>
            </a:r>
          </a:p>
          <a:p>
            <a:pPr eaLnBrk="1" hangingPunct="1">
              <a:defRPr/>
            </a:pPr>
            <a:r>
              <a:rPr lang="en-US" sz="2400" dirty="0" smtClean="0"/>
              <a:t>Examples are shown on the next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6558EFC4-00D1-4536-980E-62AD820AC36C}" type="slidenum">
              <a:rPr lang="en-US" sz="1400" smtClean="0"/>
              <a:pPr>
                <a:defRPr/>
              </a:pPr>
              <a:t>7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35433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4648200" y="1219200"/>
            <a:ext cx="4191000" cy="226215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2008-2009 Quarter 2 Math Assessment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Grade 2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2"/>
                </a:solidFill>
              </a:rPr>
              <a:t>Student Name:______________</a:t>
            </a:r>
          </a:p>
          <a:p>
            <a:pPr>
              <a:spcBef>
                <a:spcPct val="50000"/>
              </a:spcBef>
            </a:pPr>
            <a:endParaRPr lang="en-US" sz="140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Directions: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Below you will find 15 questions….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9A683793-3023-4D0D-8DC0-DD5CB26FAAAD}" type="slidenum">
              <a:rPr lang="en-US" sz="1400" smtClean="0"/>
              <a:pPr>
                <a:defRPr/>
              </a:pPr>
              <a:t>8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2" y="228600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Directions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Directions </a:t>
            </a:r>
            <a:r>
              <a:rPr lang="en-US" sz="2400" dirty="0"/>
              <a:t>typically appear on the inside cover or on the top of the first </a:t>
            </a:r>
            <a:r>
              <a:rPr lang="en-US" sz="2400" dirty="0" smtClean="0"/>
              <a:t>page:</a:t>
            </a:r>
          </a:p>
          <a:p>
            <a:pPr lvl="1" eaLnBrk="1" hangingPunct="1">
              <a:defRPr/>
            </a:pPr>
            <a:r>
              <a:rPr lang="en-US" sz="2000" dirty="0" smtClean="0"/>
              <a:t>Can students write in the test booklet?</a:t>
            </a:r>
          </a:p>
          <a:p>
            <a:pPr lvl="1" eaLnBrk="1" hangingPunct="1">
              <a:defRPr/>
            </a:pPr>
            <a:r>
              <a:rPr lang="en-US" sz="2000" dirty="0" smtClean="0"/>
              <a:t>Must answers be marked on a separate answer document/scan sheet?</a:t>
            </a:r>
          </a:p>
          <a:p>
            <a:pPr lvl="1" eaLnBrk="1" hangingPunct="1">
              <a:defRPr/>
            </a:pPr>
            <a:r>
              <a:rPr lang="en-US" sz="2000" dirty="0" smtClean="0"/>
              <a:t>Must students use a number 2 pencil?</a:t>
            </a:r>
          </a:p>
          <a:p>
            <a:pPr lvl="1" eaLnBrk="1" hangingPunct="1">
              <a:defRPr/>
            </a:pPr>
            <a:r>
              <a:rPr lang="en-US" sz="2000" dirty="0" smtClean="0"/>
              <a:t>Can calculators, dictionaries, periodic tables,… be used?</a:t>
            </a:r>
          </a:p>
          <a:p>
            <a:pPr lvl="1" eaLnBrk="1" hangingPunct="1">
              <a:defRPr/>
            </a:pPr>
            <a:r>
              <a:rPr lang="en-US" sz="2000" dirty="0" smtClean="0"/>
              <a:t>Is the test timed? If so, what is the time limit?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>
              <a:defRPr/>
            </a:pPr>
            <a:fld id="{DCA30CD5-FB0E-45F5-AB42-5EE94F6273A3}" type="slidenum">
              <a:rPr lang="en-US" sz="1400" smtClean="0"/>
              <a:pPr>
                <a:defRPr/>
              </a:pPr>
              <a:t>9</a:t>
            </a:fld>
            <a:endParaRPr lang="en-US" sz="1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</p:bldLst>
  </p:timing>
</p:sld>
</file>

<file path=ppt/theme/theme1.xml><?xml version="1.0" encoding="utf-8"?>
<a:theme xmlns:a="http://schemas.openxmlformats.org/drawingml/2006/main" name="MAC Theme 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 Theme 1.thmx</Template>
  <TotalTime>359</TotalTime>
  <Words>691</Words>
  <Application>Microsoft Office PowerPoint</Application>
  <PresentationFormat>On-screen Show (4:3)</PresentationFormat>
  <Paragraphs>126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MAC Theme 1</vt:lpstr>
      <vt:lpstr>Michigan Assessment Consortium   Common Assessment Development Series   Module 15      Assembling the Assessment Instrument</vt:lpstr>
      <vt:lpstr> Narrated By:</vt:lpstr>
      <vt:lpstr>Assembling the Test</vt:lpstr>
      <vt:lpstr>Test Blueprint</vt:lpstr>
      <vt:lpstr>Test Assembly </vt:lpstr>
      <vt:lpstr>Test Assembly </vt:lpstr>
      <vt:lpstr>Cover Page </vt:lpstr>
      <vt:lpstr>Slide 8</vt:lpstr>
      <vt:lpstr>Directions</vt:lpstr>
      <vt:lpstr>Guidelines for Test Assembly</vt:lpstr>
      <vt:lpstr>Guidelines for Test Assembly</vt:lpstr>
      <vt:lpstr>Guidelines for Test Assembly</vt:lpstr>
      <vt:lpstr>Slide 13</vt:lpstr>
      <vt:lpstr>Summary</vt:lpstr>
      <vt:lpstr>Summary </vt:lpstr>
      <vt:lpstr>Series Developers</vt:lpstr>
      <vt:lpstr>Development Support for the Assessment Series</vt:lpstr>
    </vt:vector>
  </TitlesOfParts>
  <Company>Oakland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Your Assessment Together</dc:title>
  <dc:creator>GullenJ</dc:creator>
  <cp:lastModifiedBy>RESA TV Studio</cp:lastModifiedBy>
  <cp:revision>28</cp:revision>
  <dcterms:created xsi:type="dcterms:W3CDTF">2010-08-03T21:31:40Z</dcterms:created>
  <dcterms:modified xsi:type="dcterms:W3CDTF">2011-05-02T16:02:32Z</dcterms:modified>
</cp:coreProperties>
</file>