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97" r:id="rId1"/>
  </p:sldMasterIdLst>
  <p:notesMasterIdLst>
    <p:notesMasterId r:id="rId19"/>
  </p:notesMasterIdLst>
  <p:handoutMasterIdLst>
    <p:handoutMasterId r:id="rId20"/>
  </p:handoutMasterIdLst>
  <p:sldIdLst>
    <p:sldId id="256" r:id="rId2"/>
    <p:sldId id="265" r:id="rId3"/>
    <p:sldId id="267" r:id="rId4"/>
    <p:sldId id="268" r:id="rId5"/>
    <p:sldId id="266" r:id="rId6"/>
    <p:sldId id="269" r:id="rId7"/>
    <p:sldId id="270" r:id="rId8"/>
    <p:sldId id="257" r:id="rId9"/>
    <p:sldId id="258" r:id="rId10"/>
    <p:sldId id="271" r:id="rId11"/>
    <p:sldId id="272" r:id="rId12"/>
    <p:sldId id="273" r:id="rId13"/>
    <p:sldId id="262" r:id="rId14"/>
    <p:sldId id="263" r:id="rId15"/>
    <p:sldId id="264" r:id="rId16"/>
    <p:sldId id="274" r:id="rId17"/>
    <p:sldId id="275" r:id="rId1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aramond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aramond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aramond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aramond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140001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5" autoAdjust="0"/>
    <p:restoredTop sz="94679" autoAdjust="0"/>
  </p:normalViewPr>
  <p:slideViewPr>
    <p:cSldViewPr>
      <p:cViewPr varScale="1">
        <p:scale>
          <a:sx n="60" d="100"/>
          <a:sy n="60" d="100"/>
        </p:scale>
        <p:origin x="-792" y="-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81D0468-507A-4341-B68A-00D332BD9BF2}" type="datetime1">
              <a:rPr lang="en-US"/>
              <a:pPr>
                <a:defRPr/>
              </a:pPr>
              <a:t>5/2/2011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17528C7-688A-47F2-9A42-9817F9D878E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658881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1559A0E-C75C-4E9D-B6A8-9EEA0D4C32ED}" type="datetime1">
              <a:rPr lang="en-US"/>
              <a:pPr>
                <a:defRPr/>
              </a:pPr>
              <a:t>5/2/2011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501ACA8-93A7-4282-9C86-7EFA8BD9CE9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28595249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charset="0"/>
                <a:ea typeface="ＭＳ Ｐゴシック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charset="0"/>
                <a:ea typeface="ＭＳ Ｐゴシック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charset="0"/>
                <a:ea typeface="ＭＳ Ｐゴシック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charset="0"/>
                <a:ea typeface="ＭＳ Ｐゴシック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charset="0"/>
                <a:ea typeface="ＭＳ Ｐゴシック" charset="-128"/>
              </a:defRPr>
            </a:lvl9pPr>
          </a:lstStyle>
          <a:p>
            <a:fld id="{57967CBA-0C2C-4B2D-9C80-F7A5C1FF91EA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21507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8" name="Notes Placeholder 2"/>
          <p:cNvSpPr>
            <a:spLocks noGrp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89936" tIns="44968" rIns="89936" bIns="44968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1509" name="Slide Number Placeholder 3"/>
          <p:cNvSpPr txBox="1">
            <a:spLocks noGrp="1"/>
          </p:cNvSpPr>
          <p:nvPr/>
        </p:nvSpPr>
        <p:spPr bwMode="auto">
          <a:xfrm>
            <a:off x="3886200" y="8685213"/>
            <a:ext cx="29702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9936" tIns="44968" rIns="89936" bIns="44968" anchor="b"/>
          <a:lstStyle>
            <a:lvl1pPr defTabSz="896938">
              <a:defRPr>
                <a:solidFill>
                  <a:schemeClr val="tx1"/>
                </a:solidFill>
                <a:latin typeface="Garamond" charset="0"/>
                <a:ea typeface="ＭＳ Ｐゴシック" charset="-128"/>
              </a:defRPr>
            </a:lvl1pPr>
            <a:lvl2pPr marL="742950" indent="-285750" defTabSz="896938">
              <a:defRPr>
                <a:solidFill>
                  <a:schemeClr val="tx1"/>
                </a:solidFill>
                <a:latin typeface="Garamond" charset="0"/>
                <a:ea typeface="ＭＳ Ｐゴシック" charset="-128"/>
              </a:defRPr>
            </a:lvl2pPr>
            <a:lvl3pPr marL="1143000" indent="-228600" defTabSz="896938">
              <a:defRPr>
                <a:solidFill>
                  <a:schemeClr val="tx1"/>
                </a:solidFill>
                <a:latin typeface="Garamond" charset="0"/>
                <a:ea typeface="ＭＳ Ｐゴシック" charset="-128"/>
              </a:defRPr>
            </a:lvl3pPr>
            <a:lvl4pPr marL="1600200" indent="-228600" defTabSz="896938">
              <a:defRPr>
                <a:solidFill>
                  <a:schemeClr val="tx1"/>
                </a:solidFill>
                <a:latin typeface="Garamond" charset="0"/>
                <a:ea typeface="ＭＳ Ｐゴシック" charset="-128"/>
              </a:defRPr>
            </a:lvl4pPr>
            <a:lvl5pPr marL="2057400" indent="-228600" defTabSz="896938">
              <a:defRPr>
                <a:solidFill>
                  <a:schemeClr val="tx1"/>
                </a:solidFill>
                <a:latin typeface="Garamond" charset="0"/>
                <a:ea typeface="ＭＳ Ｐゴシック" charset="-128"/>
              </a:defRPr>
            </a:lvl5pPr>
            <a:lvl6pPr marL="2514600" indent="-228600" defTabSz="896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charset="0"/>
                <a:ea typeface="ＭＳ Ｐゴシック" charset="-128"/>
              </a:defRPr>
            </a:lvl6pPr>
            <a:lvl7pPr marL="2971800" indent="-228600" defTabSz="896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charset="0"/>
                <a:ea typeface="ＭＳ Ｐゴシック" charset="-128"/>
              </a:defRPr>
            </a:lvl7pPr>
            <a:lvl8pPr marL="3429000" indent="-228600" defTabSz="896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charset="0"/>
                <a:ea typeface="ＭＳ Ｐゴシック" charset="-128"/>
              </a:defRPr>
            </a:lvl8pPr>
            <a:lvl9pPr marL="3886200" indent="-228600" defTabSz="896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charset="0"/>
                <a:ea typeface="ＭＳ Ｐゴシック" charset="-128"/>
              </a:defRPr>
            </a:lvl9pPr>
          </a:lstStyle>
          <a:p>
            <a:pPr algn="r" eaLnBrk="1" hangingPunct="1"/>
            <a:fld id="{B14236EE-4615-4DAC-B2DC-D02DD0D92720}" type="slidenum">
              <a:rPr lang="en-US" sz="1200"/>
              <a:pPr algn="r" eaLnBrk="1" hangingPunct="1"/>
              <a:t>2</a:t>
            </a:fld>
            <a:endParaRPr lang="en-US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charset="0"/>
                <a:ea typeface="ＭＳ Ｐゴシック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charset="0"/>
                <a:ea typeface="ＭＳ Ｐゴシック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charset="0"/>
                <a:ea typeface="ＭＳ Ｐゴシック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charset="0"/>
                <a:ea typeface="ＭＳ Ｐゴシック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charset="0"/>
                <a:ea typeface="ＭＳ Ｐゴシック" charset="-128"/>
              </a:defRPr>
            </a:lvl9pPr>
          </a:lstStyle>
          <a:p>
            <a:fld id="{5488F5D2-0DA7-48E7-AE15-FD881FA33CFF}" type="slidenum">
              <a:rPr lang="en-US" smtClean="0"/>
              <a:pPr/>
              <a:t>3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319088" y="1752600"/>
            <a:ext cx="8824912" cy="5129213"/>
            <a:chOff x="201" y="1104"/>
            <a:chExt cx="5559" cy="3231"/>
          </a:xfrm>
        </p:grpSpPr>
        <p:sp>
          <p:nvSpPr>
            <p:cNvPr id="5" name="Freeform 3"/>
            <p:cNvSpPr>
              <a:spLocks/>
            </p:cNvSpPr>
            <p:nvPr/>
          </p:nvSpPr>
          <p:spPr bwMode="ltGray">
            <a:xfrm>
              <a:off x="210" y="1104"/>
              <a:ext cx="5550" cy="3216"/>
            </a:xfrm>
            <a:custGeom>
              <a:avLst/>
              <a:gdLst>
                <a:gd name="T0" fmla="*/ 335 w 5550"/>
                <a:gd name="T1" fmla="*/ 0 h 3216"/>
                <a:gd name="T2" fmla="*/ 333 w 5550"/>
                <a:gd name="T3" fmla="*/ 1290 h 3216"/>
                <a:gd name="T4" fmla="*/ 0 w 5550"/>
                <a:gd name="T5" fmla="*/ 1290 h 3216"/>
                <a:gd name="T6" fmla="*/ 6 w 5550"/>
                <a:gd name="T7" fmla="*/ 3210 h 3216"/>
                <a:gd name="T8" fmla="*/ 5550 w 5550"/>
                <a:gd name="T9" fmla="*/ 3216 h 3216"/>
                <a:gd name="T10" fmla="*/ 5550 w 5550"/>
                <a:gd name="T11" fmla="*/ 0 h 3216"/>
                <a:gd name="T12" fmla="*/ 335 w 5550"/>
                <a:gd name="T13" fmla="*/ 0 h 3216"/>
                <a:gd name="T14" fmla="*/ 335 w 5550"/>
                <a:gd name="T15" fmla="*/ 0 h 321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5550" h="3216">
                  <a:moveTo>
                    <a:pt x="335" y="0"/>
                  </a:moveTo>
                  <a:lnTo>
                    <a:pt x="333" y="1290"/>
                  </a:lnTo>
                  <a:lnTo>
                    <a:pt x="0" y="1290"/>
                  </a:lnTo>
                  <a:lnTo>
                    <a:pt x="6" y="3210"/>
                  </a:lnTo>
                  <a:lnTo>
                    <a:pt x="5550" y="3216"/>
                  </a:lnTo>
                  <a:lnTo>
                    <a:pt x="5550" y="0"/>
                  </a:lnTo>
                  <a:lnTo>
                    <a:pt x="335" y="0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ltGray">
            <a:xfrm>
              <a:off x="528" y="2400"/>
              <a:ext cx="5232" cy="1920"/>
            </a:xfrm>
            <a:custGeom>
              <a:avLst/>
              <a:gdLst>
                <a:gd name="T0" fmla="*/ 0 w 4897"/>
                <a:gd name="T1" fmla="*/ 0 h 2182"/>
                <a:gd name="T2" fmla="*/ 0 w 4897"/>
                <a:gd name="T3" fmla="*/ 1486 h 2182"/>
                <a:gd name="T4" fmla="*/ 5972 w 4897"/>
                <a:gd name="T5" fmla="*/ 1486 h 2182"/>
                <a:gd name="T6" fmla="*/ 5972 w 4897"/>
                <a:gd name="T7" fmla="*/ 0 h 2182"/>
                <a:gd name="T8" fmla="*/ 0 w 4897"/>
                <a:gd name="T9" fmla="*/ 0 h 2182"/>
                <a:gd name="T10" fmla="*/ 0 w 4897"/>
                <a:gd name="T11" fmla="*/ 0 h 218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alpha val="30196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ltGray">
            <a:xfrm>
              <a:off x="201" y="2377"/>
              <a:ext cx="3455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 dirty="0">
                <a:ea typeface="+mn-ea"/>
              </a:endParaRPr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ltGray">
            <a:xfrm>
              <a:off x="528" y="1104"/>
              <a:ext cx="4894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 dirty="0">
                <a:ea typeface="+mn-ea"/>
              </a:endParaRPr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ltGray">
            <a:xfrm>
              <a:off x="201" y="2377"/>
              <a:ext cx="30" cy="195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16"/>
                </a:cxn>
                <a:cxn ang="0">
                  <a:pos x="29" y="1416"/>
                </a:cxn>
                <a:cxn ang="0">
                  <a:pos x="30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0" h="1416">
                  <a:moveTo>
                    <a:pt x="0" y="0"/>
                  </a:moveTo>
                  <a:lnTo>
                    <a:pt x="0" y="1416"/>
                  </a:lnTo>
                  <a:lnTo>
                    <a:pt x="29" y="1416"/>
                  </a:lnTo>
                  <a:lnTo>
                    <a:pt x="30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 dirty="0">
                <a:ea typeface="+mn-ea"/>
              </a:endParaRPr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ltGray">
            <a:xfrm>
              <a:off x="528" y="1104"/>
              <a:ext cx="29" cy="32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61"/>
                </a:cxn>
                <a:cxn ang="0">
                  <a:pos x="29" y="2161"/>
                </a:cxn>
                <a:cxn ang="0">
                  <a:pos x="27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9" h="2161">
                  <a:moveTo>
                    <a:pt x="0" y="0"/>
                  </a:moveTo>
                  <a:lnTo>
                    <a:pt x="0" y="2161"/>
                  </a:lnTo>
                  <a:lnTo>
                    <a:pt x="29" y="2161"/>
                  </a:lnTo>
                  <a:lnTo>
                    <a:pt x="27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 dirty="0">
                <a:ea typeface="+mn-ea"/>
              </a:endParaRPr>
            </a:p>
          </p:txBody>
        </p:sp>
      </p:grpSp>
      <p:sp>
        <p:nvSpPr>
          <p:cNvPr id="480265" name="Rectangle 9"/>
          <p:cNvSpPr>
            <a:spLocks noGrp="1" noChangeArrowheads="1"/>
          </p:cNvSpPr>
          <p:nvPr>
            <p:ph type="ctrTitle" sz="quarter"/>
          </p:nvPr>
        </p:nvSpPr>
        <p:spPr>
          <a:xfrm>
            <a:off x="990600" y="1905000"/>
            <a:ext cx="7772400" cy="1736725"/>
          </a:xfrm>
        </p:spPr>
        <p:txBody>
          <a:bodyPr anchor="t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80266" name="Rectangle 1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990600" y="3962400"/>
            <a:ext cx="6781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1" name="Rectangle 11"/>
          <p:cNvSpPr>
            <a:spLocks noGrp="1" noChangeArrowheads="1"/>
          </p:cNvSpPr>
          <p:nvPr>
            <p:ph type="dt" sz="quarter" idx="10"/>
          </p:nvPr>
        </p:nvSpPr>
        <p:spPr>
          <a:xfrm>
            <a:off x="990602" y="6245225"/>
            <a:ext cx="1901825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Rectangle 12"/>
          <p:cNvSpPr>
            <a:spLocks noGrp="1" noChangeArrowheads="1"/>
          </p:cNvSpPr>
          <p:nvPr>
            <p:ph type="ftr" sz="quarter" idx="11"/>
          </p:nvPr>
        </p:nvSpPr>
        <p:spPr>
          <a:xfrm>
            <a:off x="3468688" y="6245225"/>
            <a:ext cx="2895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B7FED9-3311-44C0-B33C-E1FE1F2E893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263628693"/>
      </p:ext>
    </p:extLst>
  </p:cSld>
  <p:clrMapOvr>
    <a:masterClrMapping/>
  </p:clrMapOvr>
  <p:transition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01454F-A9A1-4316-A54D-32DDF178C12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396866296"/>
      </p:ext>
    </p:extLst>
  </p:cSld>
  <p:clrMapOvr>
    <a:masterClrMapping/>
  </p:clrMapOvr>
  <p:transition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8465" y="244476"/>
            <a:ext cx="2097087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2" y="244476"/>
            <a:ext cx="6138863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C356BD-8169-4950-B562-701C6A5A7A3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648033642"/>
      </p:ext>
    </p:extLst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597539-AC5D-4C3D-B056-139A6CEF231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35184263"/>
      </p:ext>
    </p:extLst>
  </p:cSld>
  <p:clrMapOvr>
    <a:masterClrMapping/>
  </p:clrMapOvr>
  <p:transition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7856EC-C631-4BE4-8F78-07A0872A5C4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98959337"/>
      </p:ext>
    </p:extLst>
  </p:cSld>
  <p:clrMapOvr>
    <a:masterClrMapping/>
  </p:clrMapOvr>
  <p:transition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2" y="1905000"/>
            <a:ext cx="3927475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8077" y="1905000"/>
            <a:ext cx="3927475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69EAB0-B289-4B09-8616-1C6FA67BE0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63208565"/>
      </p:ext>
    </p:extLst>
  </p:cSld>
  <p:clrMapOvr>
    <a:masterClrMapping/>
  </p:clrMapOvr>
  <p:transition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FC40F9-631E-474B-9C1F-99C37A1C51D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039754129"/>
      </p:ext>
    </p:extLst>
  </p:cSld>
  <p:clrMapOvr>
    <a:masterClrMapping/>
  </p:clrMapOvr>
  <p:transition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EA153F-B625-402A-BCA3-9178244B3DF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1912371"/>
      </p:ext>
    </p:extLst>
  </p:cSld>
  <p:clrMapOvr>
    <a:masterClrMapping/>
  </p:clrMapOvr>
  <p:transition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824747-B781-4D22-8761-E41DDD9526B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56124317"/>
      </p:ext>
    </p:extLst>
  </p:cSld>
  <p:clrMapOvr>
    <a:masterClrMapping/>
  </p:clrMapOvr>
  <p:transition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D60E34-5A43-42C7-8C8D-2D84C5BAFD8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65897602"/>
      </p:ext>
    </p:extLst>
  </p:cSld>
  <p:clrMapOvr>
    <a:masterClrMapping/>
  </p:clrMapOvr>
  <p:transition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467A73-58EC-4C9D-97D1-0297FF004CC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046431225"/>
      </p:ext>
    </p:extLst>
  </p:cSld>
  <p:clrMapOvr>
    <a:masterClrMapping/>
  </p:clrMapOvr>
  <p:transition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319088" y="1828800"/>
            <a:ext cx="8824912" cy="5029200"/>
            <a:chOff x="201" y="1152"/>
            <a:chExt cx="5559" cy="3168"/>
          </a:xfrm>
        </p:grpSpPr>
        <p:sp>
          <p:nvSpPr>
            <p:cNvPr id="1032" name="Freeform 3"/>
            <p:cNvSpPr>
              <a:spLocks/>
            </p:cNvSpPr>
            <p:nvPr/>
          </p:nvSpPr>
          <p:spPr bwMode="ltGray">
            <a:xfrm>
              <a:off x="528" y="2909"/>
              <a:ext cx="5232" cy="1411"/>
            </a:xfrm>
            <a:custGeom>
              <a:avLst/>
              <a:gdLst>
                <a:gd name="T0" fmla="*/ 0 w 4897"/>
                <a:gd name="T1" fmla="*/ 0 h 2182"/>
                <a:gd name="T2" fmla="*/ 0 w 4897"/>
                <a:gd name="T3" fmla="*/ 590 h 2182"/>
                <a:gd name="T4" fmla="*/ 5972 w 4897"/>
                <a:gd name="T5" fmla="*/ 590 h 2182"/>
                <a:gd name="T6" fmla="*/ 5972 w 4897"/>
                <a:gd name="T7" fmla="*/ 0 h 2182"/>
                <a:gd name="T8" fmla="*/ 0 w 4897"/>
                <a:gd name="T9" fmla="*/ 0 h 2182"/>
                <a:gd name="T10" fmla="*/ 0 w 4897"/>
                <a:gd name="T11" fmla="*/ 0 h 218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alpha val="30196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3" name="Freeform 4"/>
            <p:cNvSpPr>
              <a:spLocks/>
            </p:cNvSpPr>
            <p:nvPr/>
          </p:nvSpPr>
          <p:spPr bwMode="ltGray">
            <a:xfrm>
              <a:off x="210" y="1152"/>
              <a:ext cx="5550" cy="3168"/>
            </a:xfrm>
            <a:custGeom>
              <a:avLst/>
              <a:gdLst>
                <a:gd name="T0" fmla="*/ 330 w 5550"/>
                <a:gd name="T1" fmla="*/ 1764 h 3168"/>
                <a:gd name="T2" fmla="*/ 0 w 5550"/>
                <a:gd name="T3" fmla="*/ 1764 h 3168"/>
                <a:gd name="T4" fmla="*/ 0 w 5550"/>
                <a:gd name="T5" fmla="*/ 3168 h 3168"/>
                <a:gd name="T6" fmla="*/ 5550 w 5550"/>
                <a:gd name="T7" fmla="*/ 3168 h 3168"/>
                <a:gd name="T8" fmla="*/ 5550 w 5550"/>
                <a:gd name="T9" fmla="*/ 0 h 3168"/>
                <a:gd name="T10" fmla="*/ 330 w 5550"/>
                <a:gd name="T11" fmla="*/ 0 h 3168"/>
                <a:gd name="T12" fmla="*/ 330 w 5550"/>
                <a:gd name="T13" fmla="*/ 1764 h 316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5550" h="3168">
                  <a:moveTo>
                    <a:pt x="330" y="1764"/>
                  </a:moveTo>
                  <a:lnTo>
                    <a:pt x="0" y="1764"/>
                  </a:lnTo>
                  <a:lnTo>
                    <a:pt x="0" y="3168"/>
                  </a:lnTo>
                  <a:lnTo>
                    <a:pt x="5550" y="3168"/>
                  </a:lnTo>
                  <a:lnTo>
                    <a:pt x="5550" y="0"/>
                  </a:lnTo>
                  <a:lnTo>
                    <a:pt x="330" y="0"/>
                  </a:lnTo>
                  <a:lnTo>
                    <a:pt x="330" y="1764"/>
                  </a:lnTo>
                  <a:close/>
                </a:path>
              </a:pathLst>
            </a:custGeom>
            <a:solidFill>
              <a:schemeClr val="bg2">
                <a:alpha val="30196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4" name="Freeform 5"/>
            <p:cNvSpPr>
              <a:spLocks/>
            </p:cNvSpPr>
            <p:nvPr/>
          </p:nvSpPr>
          <p:spPr bwMode="ltGray">
            <a:xfrm>
              <a:off x="528" y="2932"/>
              <a:ext cx="5232" cy="1388"/>
            </a:xfrm>
            <a:custGeom>
              <a:avLst/>
              <a:gdLst>
                <a:gd name="T0" fmla="*/ 0 w 4897"/>
                <a:gd name="T1" fmla="*/ 0 h 2182"/>
                <a:gd name="T2" fmla="*/ 0 w 4897"/>
                <a:gd name="T3" fmla="*/ 562 h 2182"/>
                <a:gd name="T4" fmla="*/ 5972 w 4897"/>
                <a:gd name="T5" fmla="*/ 562 h 2182"/>
                <a:gd name="T6" fmla="*/ 5972 w 4897"/>
                <a:gd name="T7" fmla="*/ 0 h 2182"/>
                <a:gd name="T8" fmla="*/ 0 w 4897"/>
                <a:gd name="T9" fmla="*/ 0 h 2182"/>
                <a:gd name="T10" fmla="*/ 0 w 4897"/>
                <a:gd name="T11" fmla="*/ 0 h 218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alpha val="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9238" name="Freeform 6"/>
            <p:cNvSpPr>
              <a:spLocks/>
            </p:cNvSpPr>
            <p:nvPr/>
          </p:nvSpPr>
          <p:spPr bwMode="ltGray">
            <a:xfrm>
              <a:off x="528" y="1152"/>
              <a:ext cx="4607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 dirty="0">
                <a:ea typeface="+mn-ea"/>
              </a:endParaRPr>
            </a:p>
          </p:txBody>
        </p:sp>
        <p:sp>
          <p:nvSpPr>
            <p:cNvPr id="479239" name="Freeform 7"/>
            <p:cNvSpPr>
              <a:spLocks/>
            </p:cNvSpPr>
            <p:nvPr/>
          </p:nvSpPr>
          <p:spPr bwMode="ltGray">
            <a:xfrm>
              <a:off x="528" y="1152"/>
              <a:ext cx="29" cy="178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61"/>
                </a:cxn>
                <a:cxn ang="0">
                  <a:pos x="29" y="2161"/>
                </a:cxn>
                <a:cxn ang="0">
                  <a:pos x="27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9" h="2161">
                  <a:moveTo>
                    <a:pt x="0" y="0"/>
                  </a:moveTo>
                  <a:lnTo>
                    <a:pt x="0" y="2161"/>
                  </a:lnTo>
                  <a:lnTo>
                    <a:pt x="29" y="2161"/>
                  </a:lnTo>
                  <a:lnTo>
                    <a:pt x="27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 dirty="0">
                <a:ea typeface="+mn-ea"/>
              </a:endParaRPr>
            </a:p>
          </p:txBody>
        </p:sp>
        <p:sp>
          <p:nvSpPr>
            <p:cNvPr id="479240" name="Freeform 8"/>
            <p:cNvSpPr>
              <a:spLocks/>
            </p:cNvSpPr>
            <p:nvPr/>
          </p:nvSpPr>
          <p:spPr bwMode="ltGray">
            <a:xfrm>
              <a:off x="527" y="2904"/>
              <a:ext cx="29" cy="1416"/>
            </a:xfrm>
            <a:custGeom>
              <a:avLst/>
              <a:gdLst/>
              <a:ahLst/>
              <a:cxnLst>
                <a:cxn ang="0">
                  <a:pos x="0" y="1416"/>
                </a:cxn>
                <a:cxn ang="0">
                  <a:pos x="29" y="1416"/>
                </a:cxn>
                <a:cxn ang="0">
                  <a:pos x="28" y="24"/>
                </a:cxn>
                <a:cxn ang="0">
                  <a:pos x="0" y="0"/>
                </a:cxn>
                <a:cxn ang="0">
                  <a:pos x="0" y="1416"/>
                </a:cxn>
              </a:cxnLst>
              <a:rect l="0" t="0" r="r" b="b"/>
              <a:pathLst>
                <a:path w="29" h="1416">
                  <a:moveTo>
                    <a:pt x="0" y="1416"/>
                  </a:moveTo>
                  <a:lnTo>
                    <a:pt x="29" y="1416"/>
                  </a:lnTo>
                  <a:lnTo>
                    <a:pt x="28" y="24"/>
                  </a:lnTo>
                  <a:lnTo>
                    <a:pt x="0" y="0"/>
                  </a:lnTo>
                  <a:lnTo>
                    <a:pt x="0" y="1416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 dirty="0">
                <a:ea typeface="+mn-ea"/>
              </a:endParaRPr>
            </a:p>
          </p:txBody>
        </p:sp>
        <p:sp>
          <p:nvSpPr>
            <p:cNvPr id="479241" name="Freeform 9"/>
            <p:cNvSpPr>
              <a:spLocks/>
            </p:cNvSpPr>
            <p:nvPr/>
          </p:nvSpPr>
          <p:spPr bwMode="ltGray">
            <a:xfrm>
              <a:off x="201" y="2904"/>
              <a:ext cx="2879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 dirty="0">
                <a:ea typeface="+mn-ea"/>
              </a:endParaRPr>
            </a:p>
          </p:txBody>
        </p:sp>
        <p:sp>
          <p:nvSpPr>
            <p:cNvPr id="479242" name="Freeform 10"/>
            <p:cNvSpPr>
              <a:spLocks/>
            </p:cNvSpPr>
            <p:nvPr/>
          </p:nvSpPr>
          <p:spPr bwMode="ltGray">
            <a:xfrm>
              <a:off x="201" y="2904"/>
              <a:ext cx="30" cy="141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16"/>
                </a:cxn>
                <a:cxn ang="0">
                  <a:pos x="29" y="1416"/>
                </a:cxn>
                <a:cxn ang="0">
                  <a:pos x="30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0" h="1416">
                  <a:moveTo>
                    <a:pt x="0" y="0"/>
                  </a:moveTo>
                  <a:lnTo>
                    <a:pt x="0" y="1416"/>
                  </a:lnTo>
                  <a:lnTo>
                    <a:pt x="29" y="1416"/>
                  </a:lnTo>
                  <a:lnTo>
                    <a:pt x="30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10001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 dirty="0">
                <a:ea typeface="+mn-ea"/>
              </a:endParaRPr>
            </a:p>
          </p:txBody>
        </p:sp>
      </p:grpSp>
      <p:sp>
        <p:nvSpPr>
          <p:cNvPr id="47924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38202" y="6245225"/>
            <a:ext cx="1901825" cy="4762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7924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5225"/>
            <a:ext cx="2895600" cy="4762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7924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7377" y="6245225"/>
            <a:ext cx="1901825" cy="4762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977BEF10-1BC3-4431-BB5B-DCFCD7B40A9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79246" name="Rectangle 14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2" y="244476"/>
            <a:ext cx="8385175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79247" name="Rectangle 15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838200" y="1905000"/>
            <a:ext cx="800735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16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ransition>
    <p:fade thruBlk="1"/>
  </p:transition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ＭＳ Ｐゴシック" charset="-128"/>
          <a:cs typeface="ＭＳ Ｐゴシック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  <a:ea typeface="ＭＳ Ｐゴシック" charset="-128"/>
          <a:cs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  <a:ea typeface="ＭＳ Ｐゴシック" charset="-128"/>
          <a:cs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  <a:ea typeface="ＭＳ Ｐゴシック" charset="-128"/>
          <a:cs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  <a:ea typeface="ＭＳ Ｐゴシック" charset="-128"/>
          <a:cs typeface="ＭＳ Ｐゴシック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charset="2"/>
        <a:buChar char="§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charset="2"/>
        <a:buChar char="§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ＭＳ Ｐゴシック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990600" y="228600"/>
            <a:ext cx="7772400" cy="64008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dirty="0" smtClean="0"/>
              <a:t>Michigan Assessment Consortium</a:t>
            </a:r>
            <a:br>
              <a:rPr lang="en-US" sz="3600" dirty="0" smtClean="0"/>
            </a:br>
            <a:r>
              <a:rPr lang="en-US" sz="3600" dirty="0" smtClean="0"/>
              <a:t> </a:t>
            </a:r>
            <a:br>
              <a:rPr lang="en-US" sz="3600" dirty="0" smtClean="0"/>
            </a:br>
            <a:r>
              <a:rPr lang="en-US" sz="3600" dirty="0" smtClean="0"/>
              <a:t>Common Assessment Development Series</a:t>
            </a:r>
            <a:br>
              <a:rPr lang="en-US" sz="3600" dirty="0" smtClean="0"/>
            </a:br>
            <a:r>
              <a:rPr lang="en-US" sz="3600" dirty="0" smtClean="0"/>
              <a:t> </a:t>
            </a:r>
            <a:br>
              <a:rPr lang="en-US" sz="3600" dirty="0" smtClean="0"/>
            </a:br>
            <a:r>
              <a:rPr lang="en-US" sz="3600" dirty="0" smtClean="0"/>
              <a:t>Module 15</a:t>
            </a:r>
            <a:br>
              <a:rPr lang="en-US" sz="3600" dirty="0" smtClean="0"/>
            </a:br>
            <a:r>
              <a:rPr lang="en-US" sz="3600" dirty="0" smtClean="0"/>
              <a:t>    </a:t>
            </a:r>
            <a:br>
              <a:rPr lang="en-US" sz="3600" dirty="0" smtClean="0"/>
            </a:br>
            <a:r>
              <a:rPr lang="en-US" sz="2400" dirty="0" smtClean="0"/>
              <a:t>Assembling the Assessment Instrument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-3352800" y="4343400"/>
            <a:ext cx="1828800" cy="914400"/>
          </a:xfrm>
        </p:spPr>
        <p:txBody>
          <a:bodyPr/>
          <a:lstStyle/>
          <a:p>
            <a:pPr eaLnBrk="1" hangingPunct="1">
              <a:buFont typeface="Wingdings" charset="2"/>
              <a:buNone/>
              <a:defRPr/>
            </a:pPr>
            <a:endParaRPr lang="en-US" dirty="0">
              <a:ea typeface="+mn-ea"/>
              <a:cs typeface="+mn-cs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2" y="244476"/>
            <a:ext cx="8080375" cy="1431925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dirty="0" smtClean="0"/>
              <a:t>Guidelines for Test Assembly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400" dirty="0" smtClean="0"/>
              <a:t>Make sure that the passage and items are on the same page or facing pages.</a:t>
            </a:r>
          </a:p>
          <a:p>
            <a:pPr eaLnBrk="1" hangingPunct="1">
              <a:defRPr/>
            </a:pPr>
            <a:r>
              <a:rPr lang="en-US" sz="2400" dirty="0"/>
              <a:t>Avoid page breaks in the middle of an item</a:t>
            </a:r>
          </a:p>
          <a:p>
            <a:pPr eaLnBrk="1" hangingPunct="1">
              <a:defRPr/>
            </a:pPr>
            <a:r>
              <a:rPr lang="en-US" sz="2400" dirty="0" smtClean="0"/>
              <a:t>If an item refers to a graphic, make sure to give directions to the student that says this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400">
                <a:solidFill>
                  <a:schemeClr val="tx1"/>
                </a:solidFill>
                <a:latin typeface="Garamond" charset="0"/>
                <a:ea typeface="ＭＳ Ｐゴシック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Garamond" charset="0"/>
                <a:ea typeface="ＭＳ Ｐゴシック" charset="-128"/>
              </a:defRPr>
            </a:lvl2pPr>
            <a:lvl3pPr>
              <a:defRPr sz="2400">
                <a:solidFill>
                  <a:schemeClr val="tx1"/>
                </a:solidFill>
                <a:latin typeface="Garamond" charset="0"/>
                <a:ea typeface="ＭＳ Ｐゴシック" charset="-128"/>
              </a:defRPr>
            </a:lvl3pPr>
            <a:lvl4pPr>
              <a:defRPr sz="2400">
                <a:solidFill>
                  <a:schemeClr val="tx1"/>
                </a:solidFill>
                <a:latin typeface="Garamond" charset="0"/>
                <a:ea typeface="ＭＳ Ｐゴシック" charset="-128"/>
              </a:defRPr>
            </a:lvl4pPr>
            <a:lvl5pPr>
              <a:defRPr sz="2400">
                <a:solidFill>
                  <a:schemeClr val="tx1"/>
                </a:solidFill>
                <a:latin typeface="Garamond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charset="0"/>
                <a:ea typeface="ＭＳ Ｐゴシック" charset="-128"/>
              </a:defRPr>
            </a:lvl9pPr>
          </a:lstStyle>
          <a:p>
            <a:pPr>
              <a:defRPr/>
            </a:pPr>
            <a:fld id="{17914DD1-DB30-4C9F-82DE-B0528E76A7EB}" type="slidenum">
              <a:rPr lang="en-US" sz="1400" smtClean="0"/>
              <a:pPr>
                <a:defRPr/>
              </a:pPr>
              <a:t>10</a:t>
            </a:fld>
            <a:endParaRPr lang="en-US" sz="1400" dirty="0" smtClean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2" y="244476"/>
            <a:ext cx="8080375" cy="1431925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dirty="0" smtClean="0"/>
              <a:t>Guidelines for Test Assembly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400" dirty="0" smtClean="0"/>
              <a:t>For multiple-choice items, make sure to list the answer choices consistently:</a:t>
            </a:r>
          </a:p>
          <a:p>
            <a:pPr lvl="1" eaLnBrk="1" hangingPunct="1">
              <a:defRPr/>
            </a:pPr>
            <a:r>
              <a:rPr lang="en-US" sz="2000" dirty="0" smtClean="0"/>
              <a:t>A-D or 1-4</a:t>
            </a:r>
          </a:p>
          <a:p>
            <a:pPr lvl="1" eaLnBrk="1" hangingPunct="1">
              <a:defRPr/>
            </a:pPr>
            <a:r>
              <a:rPr lang="en-US" sz="2000" dirty="0" smtClean="0"/>
              <a:t>Four down or two-by-two</a:t>
            </a:r>
          </a:p>
          <a:p>
            <a:pPr lvl="1" eaLnBrk="1" hangingPunct="1">
              <a:defRPr/>
            </a:pPr>
            <a:r>
              <a:rPr lang="en-US" sz="2000" dirty="0" smtClean="0"/>
              <a:t>Make sure that all answer choices are of the same length</a:t>
            </a:r>
          </a:p>
          <a:p>
            <a:pPr lvl="1" eaLnBrk="1" hangingPunct="1">
              <a:defRPr/>
            </a:pPr>
            <a:r>
              <a:rPr lang="en-US" sz="2000" dirty="0" smtClean="0"/>
              <a:t>Make sure that there is only one correct answer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400">
                <a:solidFill>
                  <a:schemeClr val="tx1"/>
                </a:solidFill>
                <a:latin typeface="Garamond" charset="0"/>
                <a:ea typeface="ＭＳ Ｐゴシック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Garamond" charset="0"/>
                <a:ea typeface="ＭＳ Ｐゴシック" charset="-128"/>
              </a:defRPr>
            </a:lvl2pPr>
            <a:lvl3pPr>
              <a:defRPr sz="2400">
                <a:solidFill>
                  <a:schemeClr val="tx1"/>
                </a:solidFill>
                <a:latin typeface="Garamond" charset="0"/>
                <a:ea typeface="ＭＳ Ｐゴシック" charset="-128"/>
              </a:defRPr>
            </a:lvl3pPr>
            <a:lvl4pPr>
              <a:defRPr sz="2400">
                <a:solidFill>
                  <a:schemeClr val="tx1"/>
                </a:solidFill>
                <a:latin typeface="Garamond" charset="0"/>
                <a:ea typeface="ＭＳ Ｐゴシック" charset="-128"/>
              </a:defRPr>
            </a:lvl4pPr>
            <a:lvl5pPr>
              <a:defRPr sz="2400">
                <a:solidFill>
                  <a:schemeClr val="tx1"/>
                </a:solidFill>
                <a:latin typeface="Garamond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charset="0"/>
                <a:ea typeface="ＭＳ Ｐゴシック" charset="-128"/>
              </a:defRPr>
            </a:lvl9pPr>
          </a:lstStyle>
          <a:p>
            <a:pPr>
              <a:defRPr/>
            </a:pPr>
            <a:fld id="{C4DEC0F2-4E3C-481F-820D-AC359CE7E32A}" type="slidenum">
              <a:rPr lang="en-US" sz="1400" smtClean="0"/>
              <a:pPr>
                <a:defRPr/>
              </a:pPr>
              <a:t>11</a:t>
            </a:fld>
            <a:endParaRPr lang="en-US" sz="1400" dirty="0" smtClean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2" y="244476"/>
            <a:ext cx="8080375" cy="1431925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dirty="0" smtClean="0"/>
              <a:t>Guidelines for Test Assembly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400" dirty="0" smtClean="0"/>
              <a:t>Present items with a consistent format:</a:t>
            </a:r>
          </a:p>
          <a:p>
            <a:pPr lvl="1" eaLnBrk="1" hangingPunct="1">
              <a:defRPr/>
            </a:pPr>
            <a:r>
              <a:rPr lang="en-US" sz="2000" dirty="0" smtClean="0"/>
              <a:t>Use the same font(s) throughout</a:t>
            </a:r>
          </a:p>
          <a:p>
            <a:pPr lvl="1" eaLnBrk="1" hangingPunct="1">
              <a:defRPr/>
            </a:pPr>
            <a:r>
              <a:rPr lang="en-US" sz="2000" dirty="0" smtClean="0"/>
              <a:t>Tab the answer choices consistently</a:t>
            </a:r>
          </a:p>
          <a:p>
            <a:pPr lvl="1" eaLnBrk="1" hangingPunct="1">
              <a:defRPr/>
            </a:pPr>
            <a:r>
              <a:rPr lang="en-US" sz="2000" dirty="0" smtClean="0"/>
              <a:t>Space within and between items consistently</a:t>
            </a:r>
          </a:p>
          <a:p>
            <a:pPr lvl="1" eaLnBrk="1" hangingPunct="1">
              <a:defRPr/>
            </a:pPr>
            <a:r>
              <a:rPr lang="en-US" sz="2000" dirty="0" smtClean="0"/>
              <a:t>Set test directions off from any item, so students see how they are to respond</a:t>
            </a:r>
          </a:p>
          <a:p>
            <a:pPr lvl="1" eaLnBrk="1" hangingPunct="1">
              <a:defRPr/>
            </a:pPr>
            <a:r>
              <a:rPr lang="en-US" sz="2000" dirty="0" smtClean="0"/>
              <a:t>Use regular and bold print consistently</a:t>
            </a:r>
          </a:p>
          <a:p>
            <a:pPr lvl="1" eaLnBrk="1" hangingPunct="1">
              <a:defRPr/>
            </a:pPr>
            <a:endParaRPr lang="en-U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400">
                <a:solidFill>
                  <a:schemeClr val="tx1"/>
                </a:solidFill>
                <a:latin typeface="Garamond" charset="0"/>
                <a:ea typeface="ＭＳ Ｐゴシック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Garamond" charset="0"/>
                <a:ea typeface="ＭＳ Ｐゴシック" charset="-128"/>
              </a:defRPr>
            </a:lvl2pPr>
            <a:lvl3pPr>
              <a:defRPr sz="2400">
                <a:solidFill>
                  <a:schemeClr val="tx1"/>
                </a:solidFill>
                <a:latin typeface="Garamond" charset="0"/>
                <a:ea typeface="ＭＳ Ｐゴシック" charset="-128"/>
              </a:defRPr>
            </a:lvl3pPr>
            <a:lvl4pPr>
              <a:defRPr sz="2400">
                <a:solidFill>
                  <a:schemeClr val="tx1"/>
                </a:solidFill>
                <a:latin typeface="Garamond" charset="0"/>
                <a:ea typeface="ＭＳ Ｐゴシック" charset="-128"/>
              </a:defRPr>
            </a:lvl4pPr>
            <a:lvl5pPr>
              <a:defRPr sz="2400">
                <a:solidFill>
                  <a:schemeClr val="tx1"/>
                </a:solidFill>
                <a:latin typeface="Garamond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charset="0"/>
                <a:ea typeface="ＭＳ Ｐゴシック" charset="-128"/>
              </a:defRPr>
            </a:lvl9pPr>
          </a:lstStyle>
          <a:p>
            <a:pPr>
              <a:defRPr/>
            </a:pPr>
            <a:fld id="{9376D856-2D72-44A5-9064-732A42256F2B}" type="slidenum">
              <a:rPr lang="en-US" sz="1400" smtClean="0"/>
              <a:pPr>
                <a:defRPr/>
              </a:pPr>
              <a:t>12</a:t>
            </a:fld>
            <a:endParaRPr lang="en-US" sz="1400" dirty="0" smtClean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362" name="Group 9"/>
          <p:cNvGrpSpPr>
            <a:grpSpLocks/>
          </p:cNvGrpSpPr>
          <p:nvPr/>
        </p:nvGrpSpPr>
        <p:grpSpPr bwMode="auto">
          <a:xfrm>
            <a:off x="457200" y="533401"/>
            <a:ext cx="3810000" cy="5562600"/>
            <a:chOff x="1584" y="432"/>
            <a:chExt cx="2400" cy="3504"/>
          </a:xfrm>
        </p:grpSpPr>
        <p:sp>
          <p:nvSpPr>
            <p:cNvPr id="15367" name="Rectangle 3"/>
            <p:cNvSpPr>
              <a:spLocks noChangeArrowheads="1"/>
            </p:cNvSpPr>
            <p:nvPr/>
          </p:nvSpPr>
          <p:spPr bwMode="auto">
            <a:xfrm>
              <a:off x="1584" y="432"/>
              <a:ext cx="2400" cy="350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68" name="Text Box 4"/>
            <p:cNvSpPr txBox="1">
              <a:spLocks noChangeArrowheads="1"/>
            </p:cNvSpPr>
            <p:nvPr/>
          </p:nvSpPr>
          <p:spPr bwMode="auto">
            <a:xfrm>
              <a:off x="1728" y="576"/>
              <a:ext cx="2208" cy="29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342900" indent="-342900">
                <a:defRPr>
                  <a:solidFill>
                    <a:schemeClr val="tx1"/>
                  </a:solidFill>
                  <a:latin typeface="Garamond" charset="0"/>
                  <a:ea typeface="ＭＳ Ｐゴシック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Garamond" charset="0"/>
                  <a:ea typeface="ＭＳ Ｐゴシック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Garamond" charset="0"/>
                  <a:ea typeface="ＭＳ Ｐゴシック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Garamond" charset="0"/>
                  <a:ea typeface="ＭＳ Ｐゴシック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Garamond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charset="0"/>
                  <a:ea typeface="ＭＳ Ｐゴシック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1400">
                  <a:solidFill>
                    <a:schemeClr val="bg2"/>
                  </a:solidFill>
                </a:rPr>
                <a:t>Directions: Please select the best answer for each test question 1. How many sides does a triangle have?</a:t>
              </a:r>
            </a:p>
            <a:p>
              <a:pPr>
                <a:spcBef>
                  <a:spcPct val="50000"/>
                </a:spcBef>
              </a:pPr>
              <a:r>
                <a:rPr lang="en-US" sz="1400">
                  <a:solidFill>
                    <a:schemeClr val="bg2"/>
                  </a:solidFill>
                </a:rPr>
                <a:t>	A. 2	B. 3    C. 4    D. 5</a:t>
              </a:r>
            </a:p>
            <a:p>
              <a:pPr>
                <a:spcBef>
                  <a:spcPct val="50000"/>
                </a:spcBef>
              </a:pPr>
              <a:endParaRPr lang="en-US" sz="1400">
                <a:solidFill>
                  <a:schemeClr val="bg2"/>
                </a:solidFill>
              </a:endParaRPr>
            </a:p>
            <a:p>
              <a:pPr>
                <a:spcBef>
                  <a:spcPct val="50000"/>
                </a:spcBef>
              </a:pPr>
              <a:r>
                <a:rPr lang="en-US" sz="1400">
                  <a:solidFill>
                    <a:schemeClr val="bg2"/>
                  </a:solidFill>
                </a:rPr>
                <a:t>2. How many sides does a square have?   A. 2</a:t>
              </a:r>
            </a:p>
            <a:p>
              <a:pPr>
                <a:spcBef>
                  <a:spcPct val="50000"/>
                </a:spcBef>
              </a:pPr>
              <a:r>
                <a:rPr lang="en-US" sz="1400">
                  <a:solidFill>
                    <a:schemeClr val="bg2"/>
                  </a:solidFill>
                </a:rPr>
                <a:t> 	B. 3</a:t>
              </a:r>
            </a:p>
            <a:p>
              <a:pPr>
                <a:spcBef>
                  <a:spcPct val="50000"/>
                </a:spcBef>
              </a:pPr>
              <a:r>
                <a:rPr lang="en-US" sz="1400">
                  <a:solidFill>
                    <a:schemeClr val="bg2"/>
                  </a:solidFill>
                </a:rPr>
                <a:t>	C. 4		D. 5</a:t>
              </a:r>
            </a:p>
            <a:p>
              <a:pPr>
                <a:spcBef>
                  <a:spcPct val="50000"/>
                </a:spcBef>
              </a:pPr>
              <a:endParaRPr lang="en-US" sz="1400">
                <a:solidFill>
                  <a:schemeClr val="bg2"/>
                </a:solidFill>
              </a:endParaRPr>
            </a:p>
            <a:p>
              <a:pPr>
                <a:spcBef>
                  <a:spcPct val="50000"/>
                </a:spcBef>
              </a:pPr>
              <a:r>
                <a:rPr lang="en-US" sz="1400">
                  <a:solidFill>
                    <a:schemeClr val="bg2"/>
                  </a:solidFill>
                </a:rPr>
                <a:t>You can use a calculator on this test.</a:t>
              </a:r>
            </a:p>
            <a:p>
              <a:pPr>
                <a:spcBef>
                  <a:spcPct val="50000"/>
                </a:spcBef>
              </a:pPr>
              <a:endParaRPr lang="en-US" sz="1400">
                <a:solidFill>
                  <a:schemeClr val="bg2"/>
                </a:solidFill>
              </a:endParaRPr>
            </a:p>
            <a:p>
              <a:pPr>
                <a:spcBef>
                  <a:spcPct val="50000"/>
                </a:spcBef>
              </a:pPr>
              <a:r>
                <a:rPr lang="en-US" sz="1400">
                  <a:solidFill>
                    <a:schemeClr val="bg2"/>
                  </a:solidFill>
                </a:rPr>
                <a:t>What is the sum of 3 and 7?</a:t>
              </a:r>
            </a:p>
            <a:p>
              <a:pPr>
                <a:spcBef>
                  <a:spcPct val="50000"/>
                </a:spcBef>
                <a:buFontTx/>
                <a:buAutoNum type="arabicPeriod"/>
              </a:pPr>
              <a:r>
                <a:rPr lang="en-US" sz="1400">
                  <a:solidFill>
                    <a:schemeClr val="bg2"/>
                  </a:solidFill>
                </a:rPr>
                <a:t>3         2.     7      3. 10                4. 37</a:t>
              </a:r>
            </a:p>
            <a:p>
              <a:pPr>
                <a:spcBef>
                  <a:spcPct val="50000"/>
                </a:spcBef>
                <a:buFontTx/>
                <a:buAutoNum type="arabicPeriod"/>
              </a:pPr>
              <a:endParaRPr lang="en-US" sz="1400">
                <a:solidFill>
                  <a:schemeClr val="bg2"/>
                </a:solidFill>
              </a:endParaRPr>
            </a:p>
            <a:p>
              <a:pPr>
                <a:spcBef>
                  <a:spcPct val="50000"/>
                </a:spcBef>
              </a:pPr>
              <a:endParaRPr lang="en-US" sz="1400">
                <a:solidFill>
                  <a:schemeClr val="bg2"/>
                </a:solidFill>
              </a:endParaRPr>
            </a:p>
          </p:txBody>
        </p:sp>
      </p:grpSp>
      <p:grpSp>
        <p:nvGrpSpPr>
          <p:cNvPr id="15363" name="Group 10"/>
          <p:cNvGrpSpPr>
            <a:grpSpLocks/>
          </p:cNvGrpSpPr>
          <p:nvPr/>
        </p:nvGrpSpPr>
        <p:grpSpPr bwMode="auto">
          <a:xfrm>
            <a:off x="4572000" y="533400"/>
            <a:ext cx="3810000" cy="5562600"/>
            <a:chOff x="1584" y="432"/>
            <a:chExt cx="2400" cy="3504"/>
          </a:xfrm>
        </p:grpSpPr>
        <p:sp>
          <p:nvSpPr>
            <p:cNvPr id="15365" name="Rectangle 11"/>
            <p:cNvSpPr>
              <a:spLocks noChangeArrowheads="1"/>
            </p:cNvSpPr>
            <p:nvPr/>
          </p:nvSpPr>
          <p:spPr bwMode="auto">
            <a:xfrm>
              <a:off x="1584" y="432"/>
              <a:ext cx="2400" cy="350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66" name="Text Box 12"/>
            <p:cNvSpPr txBox="1">
              <a:spLocks noChangeArrowheads="1"/>
            </p:cNvSpPr>
            <p:nvPr/>
          </p:nvSpPr>
          <p:spPr bwMode="auto">
            <a:xfrm>
              <a:off x="1728" y="576"/>
              <a:ext cx="2208" cy="27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342900" indent="-342900">
                <a:defRPr>
                  <a:solidFill>
                    <a:schemeClr val="tx1"/>
                  </a:solidFill>
                  <a:latin typeface="Garamond" charset="0"/>
                  <a:ea typeface="ＭＳ Ｐゴシック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Garamond" charset="0"/>
                  <a:ea typeface="ＭＳ Ｐゴシック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Garamond" charset="0"/>
                  <a:ea typeface="ＭＳ Ｐゴシック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Garamond" charset="0"/>
                  <a:ea typeface="ＭＳ Ｐゴシック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Garamond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charset="0"/>
                  <a:ea typeface="ＭＳ Ｐゴシック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1400" b="1" dirty="0">
                  <a:solidFill>
                    <a:schemeClr val="bg2"/>
                  </a:solidFill>
                </a:rPr>
                <a:t>Directions:  Please select the best answer for each test question. You may use a calculator on this test.</a:t>
              </a:r>
            </a:p>
            <a:p>
              <a:pPr>
                <a:spcBef>
                  <a:spcPct val="50000"/>
                </a:spcBef>
              </a:pPr>
              <a:endParaRPr lang="en-US" sz="1400" b="1" dirty="0">
                <a:solidFill>
                  <a:schemeClr val="bg2"/>
                </a:solidFill>
                <a:latin typeface="Arial" charset="0"/>
              </a:endParaRPr>
            </a:p>
            <a:p>
              <a:pPr>
                <a:spcBef>
                  <a:spcPct val="50000"/>
                </a:spcBef>
              </a:pPr>
              <a:r>
                <a:rPr lang="en-US" sz="1400" dirty="0">
                  <a:solidFill>
                    <a:schemeClr val="bg2"/>
                  </a:solidFill>
                  <a:latin typeface="Arial" charset="0"/>
                </a:rPr>
                <a:t> 1. How many sides does a triangle have?</a:t>
              </a:r>
            </a:p>
            <a:p>
              <a:pPr>
                <a:spcBef>
                  <a:spcPct val="50000"/>
                </a:spcBef>
              </a:pPr>
              <a:r>
                <a:rPr lang="en-US" sz="1400" dirty="0">
                  <a:solidFill>
                    <a:schemeClr val="bg2"/>
                  </a:solidFill>
                  <a:latin typeface="Arial" charset="0"/>
                </a:rPr>
                <a:t>	A. 2	   B. 3         C. 4         D. 5</a:t>
              </a:r>
            </a:p>
            <a:p>
              <a:pPr>
                <a:spcBef>
                  <a:spcPct val="50000"/>
                </a:spcBef>
              </a:pPr>
              <a:endParaRPr lang="en-US" sz="1400" dirty="0">
                <a:solidFill>
                  <a:schemeClr val="bg2"/>
                </a:solidFill>
                <a:latin typeface="Arial" charset="0"/>
              </a:endParaRPr>
            </a:p>
            <a:p>
              <a:pPr>
                <a:spcBef>
                  <a:spcPct val="50000"/>
                </a:spcBef>
              </a:pPr>
              <a:r>
                <a:rPr lang="en-US" sz="1400" dirty="0">
                  <a:solidFill>
                    <a:schemeClr val="bg2"/>
                  </a:solidFill>
                  <a:latin typeface="Arial" charset="0"/>
                </a:rPr>
                <a:t>2. How many sides does a square have?   </a:t>
              </a:r>
            </a:p>
            <a:p>
              <a:pPr>
                <a:spcBef>
                  <a:spcPct val="50000"/>
                </a:spcBef>
              </a:pPr>
              <a:r>
                <a:rPr lang="en-US" sz="1400" dirty="0">
                  <a:solidFill>
                    <a:schemeClr val="bg2"/>
                  </a:solidFill>
                  <a:latin typeface="Arial" charset="0"/>
                </a:rPr>
                <a:t>	A. 2         B. 3         C. 4         D. 5</a:t>
              </a:r>
            </a:p>
            <a:p>
              <a:pPr>
                <a:spcBef>
                  <a:spcPct val="50000"/>
                </a:spcBef>
              </a:pPr>
              <a:endParaRPr lang="en-US" sz="1400" dirty="0">
                <a:solidFill>
                  <a:schemeClr val="bg2"/>
                </a:solidFill>
                <a:latin typeface="Arial" charset="0"/>
              </a:endParaRPr>
            </a:p>
            <a:p>
              <a:pPr>
                <a:spcBef>
                  <a:spcPct val="50000"/>
                </a:spcBef>
              </a:pPr>
              <a:r>
                <a:rPr lang="en-US" sz="1400" dirty="0">
                  <a:solidFill>
                    <a:schemeClr val="bg2"/>
                  </a:solidFill>
                  <a:latin typeface="Arial" charset="0"/>
                </a:rPr>
                <a:t>3. What is the sum of 3 and 7?</a:t>
              </a:r>
            </a:p>
            <a:p>
              <a:pPr>
                <a:spcBef>
                  <a:spcPct val="50000"/>
                </a:spcBef>
              </a:pPr>
              <a:r>
                <a:rPr lang="en-US" sz="1400" dirty="0">
                  <a:solidFill>
                    <a:schemeClr val="bg2"/>
                  </a:solidFill>
                  <a:latin typeface="Arial" charset="0"/>
                </a:rPr>
                <a:t>	A. 3          B. 7        C. 10       D. 37</a:t>
              </a:r>
            </a:p>
            <a:p>
              <a:pPr>
                <a:spcBef>
                  <a:spcPct val="50000"/>
                </a:spcBef>
                <a:buFontTx/>
                <a:buChar char="•"/>
              </a:pPr>
              <a:endParaRPr lang="en-US" sz="1400" dirty="0">
                <a:solidFill>
                  <a:schemeClr val="bg2"/>
                </a:solidFill>
                <a:latin typeface="Arial" charset="0"/>
              </a:endParaRPr>
            </a:p>
            <a:p>
              <a:pPr>
                <a:spcBef>
                  <a:spcPct val="50000"/>
                </a:spcBef>
              </a:pPr>
              <a:endParaRPr lang="en-US" sz="1400" dirty="0">
                <a:solidFill>
                  <a:schemeClr val="bg2"/>
                </a:solidFill>
              </a:endParaRPr>
            </a:p>
          </p:txBody>
        </p:sp>
      </p:grp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400">
                <a:solidFill>
                  <a:schemeClr val="tx1"/>
                </a:solidFill>
                <a:latin typeface="Garamond" charset="0"/>
                <a:ea typeface="ＭＳ Ｐゴシック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Garamond" charset="0"/>
                <a:ea typeface="ＭＳ Ｐゴシック" charset="-128"/>
              </a:defRPr>
            </a:lvl2pPr>
            <a:lvl3pPr>
              <a:defRPr sz="2400">
                <a:solidFill>
                  <a:schemeClr val="tx1"/>
                </a:solidFill>
                <a:latin typeface="Garamond" charset="0"/>
                <a:ea typeface="ＭＳ Ｐゴシック" charset="-128"/>
              </a:defRPr>
            </a:lvl3pPr>
            <a:lvl4pPr>
              <a:defRPr sz="2400">
                <a:solidFill>
                  <a:schemeClr val="tx1"/>
                </a:solidFill>
                <a:latin typeface="Garamond" charset="0"/>
                <a:ea typeface="ＭＳ Ｐゴシック" charset="-128"/>
              </a:defRPr>
            </a:lvl4pPr>
            <a:lvl5pPr>
              <a:defRPr sz="2400">
                <a:solidFill>
                  <a:schemeClr val="tx1"/>
                </a:solidFill>
                <a:latin typeface="Garamond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charset="0"/>
                <a:ea typeface="ＭＳ Ｐゴシック" charset="-128"/>
              </a:defRPr>
            </a:lvl9pPr>
          </a:lstStyle>
          <a:p>
            <a:pPr>
              <a:defRPr/>
            </a:pPr>
            <a:fld id="{7C7EFACD-FADF-44C9-A742-C22E62410867}" type="slidenum">
              <a:rPr lang="en-US" sz="1400" smtClean="0"/>
              <a:pPr>
                <a:defRPr/>
              </a:pPr>
              <a:t>13</a:t>
            </a:fld>
            <a:endParaRPr lang="en-US" sz="1400" dirty="0" smtClean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838202" y="244476"/>
            <a:ext cx="8004175" cy="1431925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dirty="0" smtClean="0"/>
              <a:t>Summary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400" dirty="0" smtClean="0"/>
              <a:t>Use a clearly identifiable title</a:t>
            </a:r>
          </a:p>
          <a:p>
            <a:pPr eaLnBrk="1" hangingPunct="1">
              <a:defRPr/>
            </a:pPr>
            <a:r>
              <a:rPr lang="en-US" sz="2400" dirty="0" smtClean="0"/>
              <a:t>Provide clear student directions</a:t>
            </a:r>
          </a:p>
          <a:p>
            <a:pPr eaLnBrk="1" hangingPunct="1">
              <a:defRPr/>
            </a:pPr>
            <a:r>
              <a:rPr lang="en-US" sz="2400" dirty="0" smtClean="0"/>
              <a:t>Use an appropriate format</a:t>
            </a:r>
          </a:p>
          <a:p>
            <a:pPr lvl="1" eaLnBrk="1" hangingPunct="1">
              <a:defRPr/>
            </a:pPr>
            <a:r>
              <a:rPr lang="en-US" sz="2000" dirty="0" smtClean="0"/>
              <a:t>Aids the reader in completing the test</a:t>
            </a:r>
          </a:p>
          <a:p>
            <a:pPr lvl="1" eaLnBrk="1" hangingPunct="1">
              <a:defRPr/>
            </a:pPr>
            <a:r>
              <a:rPr lang="en-US" sz="2000" dirty="0" smtClean="0"/>
              <a:t>Doesn’t add complexity</a:t>
            </a:r>
          </a:p>
          <a:p>
            <a:pPr lvl="1" eaLnBrk="1" hangingPunct="1">
              <a:defRPr/>
            </a:pPr>
            <a:r>
              <a:rPr lang="en-US" sz="2000" dirty="0" smtClean="0"/>
              <a:t>Promotes readability</a:t>
            </a:r>
          </a:p>
          <a:p>
            <a:pPr lvl="1" eaLnBrk="1" hangingPunct="1">
              <a:defRPr/>
            </a:pPr>
            <a:r>
              <a:rPr lang="en-US" sz="2000" dirty="0" smtClean="0"/>
              <a:t>Has enough “white space,” there’s not too much stuff on a page.</a:t>
            </a:r>
          </a:p>
          <a:p>
            <a:pPr lvl="1" eaLnBrk="1" hangingPunct="1"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400">
                <a:solidFill>
                  <a:schemeClr val="tx1"/>
                </a:solidFill>
                <a:latin typeface="Garamond" charset="0"/>
                <a:ea typeface="ＭＳ Ｐゴシック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Garamond" charset="0"/>
                <a:ea typeface="ＭＳ Ｐゴシック" charset="-128"/>
              </a:defRPr>
            </a:lvl2pPr>
            <a:lvl3pPr>
              <a:defRPr sz="2400">
                <a:solidFill>
                  <a:schemeClr val="tx1"/>
                </a:solidFill>
                <a:latin typeface="Garamond" charset="0"/>
                <a:ea typeface="ＭＳ Ｐゴシック" charset="-128"/>
              </a:defRPr>
            </a:lvl3pPr>
            <a:lvl4pPr>
              <a:defRPr sz="2400">
                <a:solidFill>
                  <a:schemeClr val="tx1"/>
                </a:solidFill>
                <a:latin typeface="Garamond" charset="0"/>
                <a:ea typeface="ＭＳ Ｐゴシック" charset="-128"/>
              </a:defRPr>
            </a:lvl4pPr>
            <a:lvl5pPr>
              <a:defRPr sz="2400">
                <a:solidFill>
                  <a:schemeClr val="tx1"/>
                </a:solidFill>
                <a:latin typeface="Garamond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charset="0"/>
                <a:ea typeface="ＭＳ Ｐゴシック" charset="-128"/>
              </a:defRPr>
            </a:lvl9pPr>
          </a:lstStyle>
          <a:p>
            <a:pPr>
              <a:defRPr/>
            </a:pPr>
            <a:fld id="{933D3859-250F-46D5-B23A-5ED6C113025A}" type="slidenum">
              <a:rPr lang="en-US" sz="1400" smtClean="0"/>
              <a:pPr>
                <a:defRPr/>
              </a:pPr>
              <a:t>14</a:t>
            </a:fld>
            <a:endParaRPr lang="en-US" sz="1400" dirty="0" smtClean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 bldLvl="2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58827" y="228600"/>
            <a:ext cx="8385175" cy="1431925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dirty="0" smtClean="0"/>
              <a:t>Summary</a:t>
            </a:r>
            <a:r>
              <a:rPr lang="en-US" dirty="0" smtClean="0"/>
              <a:t> 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400" dirty="0" smtClean="0"/>
              <a:t>A carefully assembled test, based on the test blueprint, laid out in an attractive manner, will add to the validity of the test.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400">
                <a:solidFill>
                  <a:schemeClr val="tx1"/>
                </a:solidFill>
                <a:latin typeface="Garamond" charset="0"/>
                <a:ea typeface="ＭＳ Ｐゴシック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Garamond" charset="0"/>
                <a:ea typeface="ＭＳ Ｐゴシック" charset="-128"/>
              </a:defRPr>
            </a:lvl2pPr>
            <a:lvl3pPr>
              <a:defRPr sz="2400">
                <a:solidFill>
                  <a:schemeClr val="tx1"/>
                </a:solidFill>
                <a:latin typeface="Garamond" charset="0"/>
                <a:ea typeface="ＭＳ Ｐゴシック" charset="-128"/>
              </a:defRPr>
            </a:lvl3pPr>
            <a:lvl4pPr>
              <a:defRPr sz="2400">
                <a:solidFill>
                  <a:schemeClr val="tx1"/>
                </a:solidFill>
                <a:latin typeface="Garamond" charset="0"/>
                <a:ea typeface="ＭＳ Ｐゴシック" charset="-128"/>
              </a:defRPr>
            </a:lvl4pPr>
            <a:lvl5pPr>
              <a:defRPr sz="2400">
                <a:solidFill>
                  <a:schemeClr val="tx1"/>
                </a:solidFill>
                <a:latin typeface="Garamond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charset="0"/>
                <a:ea typeface="ＭＳ Ｐゴシック" charset="-128"/>
              </a:defRPr>
            </a:lvl9pPr>
          </a:lstStyle>
          <a:p>
            <a:pPr>
              <a:defRPr/>
            </a:pPr>
            <a:fld id="{9FFC01CE-D3CF-481F-88EF-256F40FA7430}" type="slidenum">
              <a:rPr lang="en-US" sz="1400" smtClean="0"/>
              <a:pPr>
                <a:defRPr/>
              </a:pPr>
              <a:t>15</a:t>
            </a:fld>
            <a:endParaRPr lang="en-US" sz="1400" dirty="0" smtClean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2" y="244476"/>
            <a:ext cx="8004175" cy="1431925"/>
          </a:xfrm>
        </p:spPr>
        <p:txBody>
          <a:bodyPr/>
          <a:lstStyle/>
          <a:p>
            <a:pPr>
              <a:defRPr/>
            </a:pPr>
            <a:r>
              <a:rPr lang="en-US" sz="3600" dirty="0" smtClean="0">
                <a:solidFill>
                  <a:schemeClr val="tx1"/>
                </a:solidFill>
                <a:latin typeface="Arial" charset="0"/>
              </a:rPr>
              <a:t>Series Developers</a:t>
            </a:r>
            <a:endParaRPr lang="en-US" sz="36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sz="2400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Kathy Dewsbury White, Ingham ISD</a:t>
            </a:r>
          </a:p>
          <a:p>
            <a:pPr>
              <a:defRPr/>
            </a:pPr>
            <a:r>
              <a:rPr lang="en-US" sz="2400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Bruce Fay, Wayne RESA</a:t>
            </a:r>
          </a:p>
          <a:p>
            <a:pPr>
              <a:defRPr/>
            </a:pPr>
            <a:r>
              <a:rPr lang="en-US" sz="2400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Jim Gullen, Oakland Schools</a:t>
            </a:r>
          </a:p>
          <a:p>
            <a:pPr>
              <a:defRPr/>
            </a:pPr>
            <a:r>
              <a:rPr lang="en-US" sz="2400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Julie McDaniel, Oakland Schools</a:t>
            </a:r>
          </a:p>
          <a:p>
            <a:pPr>
              <a:defRPr/>
            </a:pPr>
            <a:r>
              <a:rPr lang="en-US" sz="2400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Edward Roeber, MSU</a:t>
            </a:r>
          </a:p>
          <a:p>
            <a:pPr>
              <a:defRPr/>
            </a:pPr>
            <a:r>
              <a:rPr lang="en-US" sz="2400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Ellen Vorenkamp, Wayne RESA</a:t>
            </a:r>
          </a:p>
          <a:p>
            <a:pPr>
              <a:defRPr/>
            </a:pPr>
            <a:r>
              <a:rPr lang="en-US" sz="2400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Kim Young, Ionia County ISD/MDE</a:t>
            </a:r>
            <a:endParaRPr lang="en-US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400">
                <a:solidFill>
                  <a:schemeClr val="tx1"/>
                </a:solidFill>
                <a:latin typeface="Garamond" charset="0"/>
                <a:ea typeface="ＭＳ Ｐゴシック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Garamond" charset="0"/>
                <a:ea typeface="ＭＳ Ｐゴシック" charset="-128"/>
              </a:defRPr>
            </a:lvl2pPr>
            <a:lvl3pPr>
              <a:defRPr sz="2400">
                <a:solidFill>
                  <a:schemeClr val="tx1"/>
                </a:solidFill>
                <a:latin typeface="Garamond" charset="0"/>
                <a:ea typeface="ＭＳ Ｐゴシック" charset="-128"/>
              </a:defRPr>
            </a:lvl3pPr>
            <a:lvl4pPr>
              <a:defRPr sz="2400">
                <a:solidFill>
                  <a:schemeClr val="tx1"/>
                </a:solidFill>
                <a:latin typeface="Garamond" charset="0"/>
                <a:ea typeface="ＭＳ Ｐゴシック" charset="-128"/>
              </a:defRPr>
            </a:lvl4pPr>
            <a:lvl5pPr>
              <a:defRPr sz="2400">
                <a:solidFill>
                  <a:schemeClr val="tx1"/>
                </a:solidFill>
                <a:latin typeface="Garamond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charset="0"/>
                <a:ea typeface="ＭＳ Ｐゴシック" charset="-128"/>
              </a:defRPr>
            </a:lvl9pPr>
          </a:lstStyle>
          <a:p>
            <a:pPr>
              <a:defRPr/>
            </a:pPr>
            <a:fld id="{BBA8A75B-B52E-4652-A62B-D12A17BCF516}" type="slidenum">
              <a:rPr lang="en-US" sz="1400" smtClean="0"/>
              <a:pPr>
                <a:defRPr/>
              </a:pPr>
              <a:t>16</a:t>
            </a:fld>
            <a:endParaRPr lang="en-US" sz="1400" dirty="0" smtClean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2" y="244476"/>
            <a:ext cx="8004175" cy="1431925"/>
          </a:xfrm>
        </p:spPr>
        <p:txBody>
          <a:bodyPr/>
          <a:lstStyle/>
          <a:p>
            <a:pPr>
              <a:defRPr/>
            </a:pPr>
            <a:r>
              <a:rPr lang="en-US" sz="3600" dirty="0" smtClean="0">
                <a:solidFill>
                  <a:schemeClr val="tx1"/>
                </a:solidFill>
                <a:latin typeface="Arial" charset="0"/>
              </a:rPr>
              <a:t>Development Support for the Assessment Series</a:t>
            </a:r>
            <a:endParaRPr lang="en-US" sz="36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400" dirty="0" smtClean="0"/>
              <a:t>The MAC Common Assessment Development Series is funded in part by the Michigan Association of Intermediate School Administrators</a:t>
            </a:r>
          </a:p>
          <a:p>
            <a:pPr eaLnBrk="1" hangingPunct="1">
              <a:defRPr/>
            </a:pPr>
            <a:r>
              <a:rPr lang="en-US" sz="2400" dirty="0" smtClean="0"/>
              <a:t>In cooperation with</a:t>
            </a:r>
          </a:p>
          <a:p>
            <a:pPr lvl="1" eaLnBrk="1" hangingPunct="1">
              <a:defRPr/>
            </a:pPr>
            <a:r>
              <a:rPr lang="en-US" sz="2000" dirty="0" smtClean="0"/>
              <a:t>Michigan Department of Education</a:t>
            </a:r>
          </a:p>
          <a:p>
            <a:pPr lvl="1" eaLnBrk="1" hangingPunct="1">
              <a:defRPr/>
            </a:pPr>
            <a:r>
              <a:rPr lang="en-US" sz="2000" dirty="0" smtClean="0"/>
              <a:t>Ingham and Ionia ISDs, Oakland Schools, and Wayne RESA</a:t>
            </a:r>
          </a:p>
          <a:p>
            <a:pPr lvl="1" eaLnBrk="1" hangingPunct="1">
              <a:defRPr/>
            </a:pPr>
            <a:r>
              <a:rPr lang="en-US" sz="2000" dirty="0" smtClean="0"/>
              <a:t>Michigan State University </a:t>
            </a:r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 smtClean="0"/>
          </a:p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400">
                <a:solidFill>
                  <a:schemeClr val="tx1"/>
                </a:solidFill>
                <a:latin typeface="Garamond" charset="0"/>
                <a:ea typeface="ＭＳ Ｐゴシック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Garamond" charset="0"/>
                <a:ea typeface="ＭＳ Ｐゴシック" charset="-128"/>
              </a:defRPr>
            </a:lvl2pPr>
            <a:lvl3pPr>
              <a:defRPr sz="2400">
                <a:solidFill>
                  <a:schemeClr val="tx1"/>
                </a:solidFill>
                <a:latin typeface="Garamond" charset="0"/>
                <a:ea typeface="ＭＳ Ｐゴシック" charset="-128"/>
              </a:defRPr>
            </a:lvl3pPr>
            <a:lvl4pPr>
              <a:defRPr sz="2400">
                <a:solidFill>
                  <a:schemeClr val="tx1"/>
                </a:solidFill>
                <a:latin typeface="Garamond" charset="0"/>
                <a:ea typeface="ＭＳ Ｐゴシック" charset="-128"/>
              </a:defRPr>
            </a:lvl4pPr>
            <a:lvl5pPr>
              <a:defRPr sz="2400">
                <a:solidFill>
                  <a:schemeClr val="tx1"/>
                </a:solidFill>
                <a:latin typeface="Garamond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charset="0"/>
                <a:ea typeface="ＭＳ Ｐゴシック" charset="-128"/>
              </a:defRPr>
            </a:lvl9pPr>
          </a:lstStyle>
          <a:p>
            <a:pPr>
              <a:defRPr/>
            </a:pPr>
            <a:fld id="{A18DEA25-7F67-410F-AA13-26F12A8995D4}" type="slidenum">
              <a:rPr lang="en-US" sz="1400" smtClean="0"/>
              <a:pPr>
                <a:defRPr/>
              </a:pPr>
              <a:t>17</a:t>
            </a:fld>
            <a:endParaRPr lang="en-US" sz="1400" dirty="0" smtClean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44" name="Rectangle 4"/>
          <p:cNvSpPr>
            <a:spLocks noGrp="1" noChangeArrowheads="1"/>
          </p:cNvSpPr>
          <p:nvPr>
            <p:ph type="ctrTitle" sz="quarter" idx="4294967295"/>
          </p:nvPr>
        </p:nvSpPr>
        <p:spPr>
          <a:xfrm>
            <a:off x="762000" y="381000"/>
            <a:ext cx="8382000" cy="1219200"/>
          </a:xfrm>
        </p:spPr>
        <p:txBody>
          <a:bodyPr anchor="t"/>
          <a:lstStyle/>
          <a:p>
            <a:pPr eaLnBrk="1" hangingPunct="1">
              <a:defRPr/>
            </a:pPr>
            <a:r>
              <a:rPr lang="en-US" sz="3200" dirty="0" smtClean="0">
                <a:ea typeface="+mj-ea"/>
                <a:cs typeface="+mj-cs"/>
              </a:rPr>
              <a:t/>
            </a:r>
            <a:br>
              <a:rPr lang="en-US" sz="3200" dirty="0" smtClean="0">
                <a:ea typeface="+mj-ea"/>
                <a:cs typeface="+mj-cs"/>
              </a:rPr>
            </a:br>
            <a:r>
              <a:rPr lang="en-US" sz="3600" dirty="0" smtClean="0">
                <a:ea typeface="+mj-ea"/>
                <a:cs typeface="+mj-cs"/>
              </a:rPr>
              <a:t>Narrated By:</a:t>
            </a:r>
          </a:p>
        </p:txBody>
      </p:sp>
      <p:sp>
        <p:nvSpPr>
          <p:cNvPr id="880645" name="Rectangle 5"/>
          <p:cNvSpPr>
            <a:spLocks noGrp="1" noChangeArrowheads="1"/>
          </p:cNvSpPr>
          <p:nvPr>
            <p:ph type="subTitle" sz="quarter" idx="4294967295"/>
          </p:nvPr>
        </p:nvSpPr>
        <p:spPr>
          <a:xfrm>
            <a:off x="914402" y="2133600"/>
            <a:ext cx="4962525" cy="2133600"/>
          </a:xfrm>
        </p:spPr>
        <p:txBody>
          <a:bodyPr/>
          <a:lstStyle/>
          <a:p>
            <a:pPr marL="0" indent="0" eaLnBrk="1" hangingPunct="1">
              <a:buFont typeface="Wingdings" charset="2"/>
              <a:buNone/>
              <a:defRPr/>
            </a:pPr>
            <a:r>
              <a:rPr lang="en-US" sz="2400" dirty="0" smtClean="0"/>
              <a:t>Jim Gullen</a:t>
            </a:r>
          </a:p>
          <a:p>
            <a:pPr marL="0" indent="0" eaLnBrk="1" hangingPunct="1">
              <a:buFont typeface="Wingdings" charset="2"/>
              <a:buNone/>
              <a:defRPr/>
            </a:pPr>
            <a:r>
              <a:rPr lang="en-US" sz="2400" dirty="0" smtClean="0"/>
              <a:t>Oakland Schools</a:t>
            </a:r>
          </a:p>
          <a:p>
            <a:pPr marL="0" indent="0" eaLnBrk="1" hangingPunct="1">
              <a:buFont typeface="Wingdings" charset="2"/>
              <a:buNone/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400">
                <a:solidFill>
                  <a:schemeClr val="tx1"/>
                </a:solidFill>
                <a:latin typeface="Garamond" charset="0"/>
                <a:ea typeface="ＭＳ Ｐゴシック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Garamond" charset="0"/>
                <a:ea typeface="ＭＳ Ｐゴシック" charset="-128"/>
              </a:defRPr>
            </a:lvl2pPr>
            <a:lvl3pPr>
              <a:defRPr sz="2400">
                <a:solidFill>
                  <a:schemeClr val="tx1"/>
                </a:solidFill>
                <a:latin typeface="Garamond" charset="0"/>
                <a:ea typeface="ＭＳ Ｐゴシック" charset="-128"/>
              </a:defRPr>
            </a:lvl3pPr>
            <a:lvl4pPr>
              <a:defRPr sz="2400">
                <a:solidFill>
                  <a:schemeClr val="tx1"/>
                </a:solidFill>
                <a:latin typeface="Garamond" charset="0"/>
                <a:ea typeface="ＭＳ Ｐゴシック" charset="-128"/>
              </a:defRPr>
            </a:lvl4pPr>
            <a:lvl5pPr>
              <a:defRPr sz="2400">
                <a:solidFill>
                  <a:schemeClr val="tx1"/>
                </a:solidFill>
                <a:latin typeface="Garamond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charset="0"/>
                <a:ea typeface="ＭＳ Ｐゴシック" charset="-128"/>
              </a:defRPr>
            </a:lvl9pPr>
          </a:lstStyle>
          <a:p>
            <a:pPr>
              <a:defRPr/>
            </a:pPr>
            <a:fld id="{596F5F6F-CF92-4FEE-8748-A7761CF6ABF9}" type="slidenum">
              <a:rPr lang="en-US" sz="1400" smtClean="0"/>
              <a:pPr>
                <a:defRPr/>
              </a:pPr>
              <a:t>2</a:t>
            </a:fld>
            <a:endParaRPr lang="en-US" sz="1400" dirty="0" smtClean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827" y="228600"/>
            <a:ext cx="8385175" cy="1431925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dirty="0" smtClean="0"/>
              <a:t>Assembling the Test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400" dirty="0" smtClean="0"/>
              <a:t>You have your items, it’s time to assemble the test booklets.</a:t>
            </a:r>
          </a:p>
          <a:p>
            <a:pPr eaLnBrk="1" hangingPunct="1">
              <a:defRPr/>
            </a:pPr>
            <a:r>
              <a:rPr lang="en-US" sz="2400" dirty="0" smtClean="0"/>
              <a:t>There are some important steps to assembling your test booklet(s)</a:t>
            </a:r>
          </a:p>
          <a:p>
            <a:pPr eaLnBrk="1" hangingPunct="1">
              <a:defRPr/>
            </a:pPr>
            <a:r>
              <a:rPr lang="en-US" sz="2400" dirty="0" smtClean="0"/>
              <a:t>It is important to consider how to assemble a test so that the test is not confusing to students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400">
                <a:solidFill>
                  <a:schemeClr val="tx1"/>
                </a:solidFill>
                <a:latin typeface="Garamond" charset="0"/>
                <a:ea typeface="ＭＳ Ｐゴシック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Garamond" charset="0"/>
                <a:ea typeface="ＭＳ Ｐゴシック" charset="-128"/>
              </a:defRPr>
            </a:lvl2pPr>
            <a:lvl3pPr>
              <a:defRPr sz="2400">
                <a:solidFill>
                  <a:schemeClr val="tx1"/>
                </a:solidFill>
                <a:latin typeface="Garamond" charset="0"/>
                <a:ea typeface="ＭＳ Ｐゴシック" charset="-128"/>
              </a:defRPr>
            </a:lvl3pPr>
            <a:lvl4pPr>
              <a:defRPr sz="2400">
                <a:solidFill>
                  <a:schemeClr val="tx1"/>
                </a:solidFill>
                <a:latin typeface="Garamond" charset="0"/>
                <a:ea typeface="ＭＳ Ｐゴシック" charset="-128"/>
              </a:defRPr>
            </a:lvl4pPr>
            <a:lvl5pPr>
              <a:defRPr sz="2400">
                <a:solidFill>
                  <a:schemeClr val="tx1"/>
                </a:solidFill>
                <a:latin typeface="Garamond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charset="0"/>
                <a:ea typeface="ＭＳ Ｐゴシック" charset="-128"/>
              </a:defRPr>
            </a:lvl9pPr>
          </a:lstStyle>
          <a:p>
            <a:pPr>
              <a:defRPr/>
            </a:pPr>
            <a:fld id="{AD25C71A-DB0A-4671-9E6B-F69238066E10}" type="slidenum">
              <a:rPr lang="en-US" sz="1400" smtClean="0"/>
              <a:pPr>
                <a:defRPr/>
              </a:pPr>
              <a:t>3</a:t>
            </a:fld>
            <a:endParaRPr lang="en-US" sz="1400" dirty="0" smtClean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2" y="244476"/>
            <a:ext cx="8004175" cy="1431925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dirty="0" smtClean="0"/>
              <a:t>Test Blueprint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400" dirty="0" smtClean="0"/>
              <a:t>Assembling the test starts with a check of the test blueprint</a:t>
            </a:r>
          </a:p>
          <a:p>
            <a:pPr eaLnBrk="1" hangingPunct="1">
              <a:defRPr/>
            </a:pPr>
            <a:r>
              <a:rPr lang="en-US" sz="2400" dirty="0" smtClean="0"/>
              <a:t>Use the blueprint to decide which items to use in either a field test or the actual assessment instrument</a:t>
            </a:r>
          </a:p>
          <a:p>
            <a:pPr lvl="1" eaLnBrk="1" hangingPunct="1">
              <a:defRPr/>
            </a:pPr>
            <a:r>
              <a:rPr lang="en-US" sz="2000" dirty="0" smtClean="0"/>
              <a:t>How many items for each target?</a:t>
            </a:r>
          </a:p>
          <a:p>
            <a:pPr lvl="1" eaLnBrk="1" hangingPunct="1">
              <a:defRPr/>
            </a:pPr>
            <a:r>
              <a:rPr lang="en-US" sz="2000" dirty="0" smtClean="0"/>
              <a:t>What mix of items to use for each target?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400">
                <a:solidFill>
                  <a:schemeClr val="tx1"/>
                </a:solidFill>
                <a:latin typeface="Garamond" charset="0"/>
                <a:ea typeface="ＭＳ Ｐゴシック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Garamond" charset="0"/>
                <a:ea typeface="ＭＳ Ｐゴシック" charset="-128"/>
              </a:defRPr>
            </a:lvl2pPr>
            <a:lvl3pPr>
              <a:defRPr sz="2400">
                <a:solidFill>
                  <a:schemeClr val="tx1"/>
                </a:solidFill>
                <a:latin typeface="Garamond" charset="0"/>
                <a:ea typeface="ＭＳ Ｐゴシック" charset="-128"/>
              </a:defRPr>
            </a:lvl3pPr>
            <a:lvl4pPr>
              <a:defRPr sz="2400">
                <a:solidFill>
                  <a:schemeClr val="tx1"/>
                </a:solidFill>
                <a:latin typeface="Garamond" charset="0"/>
                <a:ea typeface="ＭＳ Ｐゴシック" charset="-128"/>
              </a:defRPr>
            </a:lvl4pPr>
            <a:lvl5pPr>
              <a:defRPr sz="2400">
                <a:solidFill>
                  <a:schemeClr val="tx1"/>
                </a:solidFill>
                <a:latin typeface="Garamond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charset="0"/>
                <a:ea typeface="ＭＳ Ｐゴシック" charset="-128"/>
              </a:defRPr>
            </a:lvl9pPr>
          </a:lstStyle>
          <a:p>
            <a:pPr>
              <a:defRPr/>
            </a:pPr>
            <a:fld id="{8D95D03E-E122-431B-BCA3-90B165F579EF}" type="slidenum">
              <a:rPr lang="en-US" sz="1400" smtClean="0"/>
              <a:pPr>
                <a:defRPr/>
              </a:pPr>
              <a:t>4</a:t>
            </a:fld>
            <a:endParaRPr lang="en-US" sz="1400" dirty="0" smtClean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2" y="244476"/>
            <a:ext cx="8080375" cy="1431925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dirty="0" smtClean="0"/>
              <a:t>Test Assembly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400" dirty="0" smtClean="0">
                <a:ea typeface="+mn-ea"/>
                <a:cs typeface="+mn-cs"/>
              </a:rPr>
              <a:t>To assure reliability, review</a:t>
            </a:r>
          </a:p>
          <a:p>
            <a:pPr lvl="1" eaLnBrk="1" hangingPunct="1">
              <a:defRPr/>
            </a:pPr>
            <a:r>
              <a:rPr lang="en-US" sz="2000" dirty="0" smtClean="0"/>
              <a:t>How many standards were selected</a:t>
            </a:r>
          </a:p>
          <a:p>
            <a:pPr lvl="1" eaLnBrk="1" hangingPunct="1">
              <a:defRPr/>
            </a:pPr>
            <a:r>
              <a:rPr lang="en-US" sz="2000" dirty="0" smtClean="0"/>
              <a:t>How many items will be used per standard</a:t>
            </a:r>
          </a:p>
          <a:p>
            <a:pPr lvl="1" eaLnBrk="1" hangingPunct="1">
              <a:defRPr/>
            </a:pPr>
            <a:r>
              <a:rPr lang="en-US" sz="2000" dirty="0" smtClean="0"/>
              <a:t>More items = greater reliability, but fewer standards covered in the same amount of time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400">
                <a:solidFill>
                  <a:schemeClr val="tx1"/>
                </a:solidFill>
                <a:latin typeface="Garamond" charset="0"/>
                <a:ea typeface="ＭＳ Ｐゴシック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Garamond" charset="0"/>
                <a:ea typeface="ＭＳ Ｐゴシック" charset="-128"/>
              </a:defRPr>
            </a:lvl2pPr>
            <a:lvl3pPr>
              <a:defRPr sz="2400">
                <a:solidFill>
                  <a:schemeClr val="tx1"/>
                </a:solidFill>
                <a:latin typeface="Garamond" charset="0"/>
                <a:ea typeface="ＭＳ Ｐゴシック" charset="-128"/>
              </a:defRPr>
            </a:lvl3pPr>
            <a:lvl4pPr>
              <a:defRPr sz="2400">
                <a:solidFill>
                  <a:schemeClr val="tx1"/>
                </a:solidFill>
                <a:latin typeface="Garamond" charset="0"/>
                <a:ea typeface="ＭＳ Ｐゴシック" charset="-128"/>
              </a:defRPr>
            </a:lvl4pPr>
            <a:lvl5pPr>
              <a:defRPr sz="2400">
                <a:solidFill>
                  <a:schemeClr val="tx1"/>
                </a:solidFill>
                <a:latin typeface="Garamond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charset="0"/>
                <a:ea typeface="ＭＳ Ｐゴシック" charset="-128"/>
              </a:defRPr>
            </a:lvl9pPr>
          </a:lstStyle>
          <a:p>
            <a:pPr>
              <a:defRPr/>
            </a:pPr>
            <a:fld id="{970A2F9E-5594-419D-9699-62123DB4BDE8}" type="slidenum">
              <a:rPr lang="en-US" sz="1400" smtClean="0"/>
              <a:pPr>
                <a:defRPr/>
              </a:pPr>
              <a:t>5</a:t>
            </a:fld>
            <a:endParaRPr lang="en-US" sz="1400" dirty="0" smtClean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2" y="244476"/>
            <a:ext cx="8080375" cy="1431925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dirty="0" smtClean="0"/>
              <a:t>Test Assembly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400" dirty="0" smtClean="0"/>
              <a:t>To assure validity, assure two-way alignment:</a:t>
            </a:r>
          </a:p>
          <a:p>
            <a:pPr lvl="1" eaLnBrk="1" hangingPunct="1">
              <a:defRPr/>
            </a:pPr>
            <a:r>
              <a:rPr lang="en-US" sz="2000" dirty="0" smtClean="0"/>
              <a:t>All important learning targets are assessed</a:t>
            </a:r>
          </a:p>
          <a:p>
            <a:pPr lvl="1" eaLnBrk="1" hangingPunct="1">
              <a:defRPr/>
            </a:pPr>
            <a:r>
              <a:rPr lang="en-US" sz="2000" dirty="0" smtClean="0"/>
              <a:t>Every assessment item measures a target</a:t>
            </a:r>
          </a:p>
          <a:p>
            <a:pPr eaLnBrk="1" hangingPunct="1">
              <a:defRPr/>
            </a:pPr>
            <a:r>
              <a:rPr lang="en-US" sz="2400" dirty="0" smtClean="0"/>
              <a:t>You will need to juggle reliability and validity criteria to come up with a test that has enough items but is not too long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400">
                <a:solidFill>
                  <a:schemeClr val="tx1"/>
                </a:solidFill>
                <a:latin typeface="Garamond" charset="0"/>
                <a:ea typeface="ＭＳ Ｐゴシック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Garamond" charset="0"/>
                <a:ea typeface="ＭＳ Ｐゴシック" charset="-128"/>
              </a:defRPr>
            </a:lvl2pPr>
            <a:lvl3pPr>
              <a:defRPr sz="2400">
                <a:solidFill>
                  <a:schemeClr val="tx1"/>
                </a:solidFill>
                <a:latin typeface="Garamond" charset="0"/>
                <a:ea typeface="ＭＳ Ｐゴシック" charset="-128"/>
              </a:defRPr>
            </a:lvl3pPr>
            <a:lvl4pPr>
              <a:defRPr sz="2400">
                <a:solidFill>
                  <a:schemeClr val="tx1"/>
                </a:solidFill>
                <a:latin typeface="Garamond" charset="0"/>
                <a:ea typeface="ＭＳ Ｐゴシック" charset="-128"/>
              </a:defRPr>
            </a:lvl4pPr>
            <a:lvl5pPr>
              <a:defRPr sz="2400">
                <a:solidFill>
                  <a:schemeClr val="tx1"/>
                </a:solidFill>
                <a:latin typeface="Garamond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charset="0"/>
                <a:ea typeface="ＭＳ Ｐゴシック" charset="-128"/>
              </a:defRPr>
            </a:lvl9pPr>
          </a:lstStyle>
          <a:p>
            <a:pPr>
              <a:defRPr/>
            </a:pPr>
            <a:fld id="{F5E6059D-1E41-4563-B365-B3CF385D4F97}" type="slidenum">
              <a:rPr lang="en-US" sz="1400" smtClean="0"/>
              <a:pPr>
                <a:defRPr/>
              </a:pPr>
              <a:t>6</a:t>
            </a:fld>
            <a:endParaRPr lang="en-US" sz="1400" dirty="0" smtClean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2" y="244476"/>
            <a:ext cx="8080375" cy="1431925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dirty="0" smtClean="0"/>
              <a:t>Cover Page</a:t>
            </a:r>
            <a:r>
              <a:rPr lang="en-US" dirty="0" smtClean="0"/>
              <a:t>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400" dirty="0" smtClean="0"/>
              <a:t>Each test should have a cover page</a:t>
            </a:r>
          </a:p>
          <a:p>
            <a:pPr eaLnBrk="1" hangingPunct="1">
              <a:defRPr/>
            </a:pPr>
            <a:r>
              <a:rPr lang="en-US" sz="2400" dirty="0" smtClean="0"/>
              <a:t>This page should show the title of the test at the top</a:t>
            </a:r>
          </a:p>
          <a:p>
            <a:pPr eaLnBrk="1" hangingPunct="1">
              <a:defRPr/>
            </a:pPr>
            <a:r>
              <a:rPr lang="en-US" sz="2400" dirty="0" smtClean="0"/>
              <a:t>If multiple test forms are used, make sure that each has a unique identifier so that students can mark this on their answer document</a:t>
            </a:r>
          </a:p>
          <a:p>
            <a:pPr eaLnBrk="1" hangingPunct="1">
              <a:defRPr/>
            </a:pPr>
            <a:r>
              <a:rPr lang="en-US" sz="2400" dirty="0" smtClean="0"/>
              <a:t>Examples are shown on the next page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400">
                <a:solidFill>
                  <a:schemeClr val="tx1"/>
                </a:solidFill>
                <a:latin typeface="Garamond" charset="0"/>
                <a:ea typeface="ＭＳ Ｐゴシック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Garamond" charset="0"/>
                <a:ea typeface="ＭＳ Ｐゴシック" charset="-128"/>
              </a:defRPr>
            </a:lvl2pPr>
            <a:lvl3pPr>
              <a:defRPr sz="2400">
                <a:solidFill>
                  <a:schemeClr val="tx1"/>
                </a:solidFill>
                <a:latin typeface="Garamond" charset="0"/>
                <a:ea typeface="ＭＳ Ｐゴシック" charset="-128"/>
              </a:defRPr>
            </a:lvl3pPr>
            <a:lvl4pPr>
              <a:defRPr sz="2400">
                <a:solidFill>
                  <a:schemeClr val="tx1"/>
                </a:solidFill>
                <a:latin typeface="Garamond" charset="0"/>
                <a:ea typeface="ＭＳ Ｐゴシック" charset="-128"/>
              </a:defRPr>
            </a:lvl4pPr>
            <a:lvl5pPr>
              <a:defRPr sz="2400">
                <a:solidFill>
                  <a:schemeClr val="tx1"/>
                </a:solidFill>
                <a:latin typeface="Garamond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charset="0"/>
                <a:ea typeface="ＭＳ Ｐゴシック" charset="-128"/>
              </a:defRPr>
            </a:lvl9pPr>
          </a:lstStyle>
          <a:p>
            <a:pPr>
              <a:defRPr/>
            </a:pPr>
            <a:fld id="{6558EFC4-00D1-4536-980E-62AD820AC36C}" type="slidenum">
              <a:rPr lang="en-US" sz="1400" smtClean="0"/>
              <a:pPr>
                <a:defRPr/>
              </a:pPr>
              <a:t>7</a:t>
            </a:fld>
            <a:endParaRPr lang="en-US" sz="1400" dirty="0" smtClean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62000" y="1066800"/>
            <a:ext cx="35433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3" name="Text Box 6"/>
          <p:cNvSpPr txBox="1">
            <a:spLocks noChangeArrowheads="1"/>
          </p:cNvSpPr>
          <p:nvPr/>
        </p:nvSpPr>
        <p:spPr bwMode="auto">
          <a:xfrm>
            <a:off x="4648200" y="1219200"/>
            <a:ext cx="4191000" cy="2262158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aramond" charset="0"/>
                <a:ea typeface="ＭＳ Ｐゴシック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charset="0"/>
                <a:ea typeface="ＭＳ Ｐゴシック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charset="0"/>
                <a:ea typeface="ＭＳ Ｐゴシック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charset="0"/>
                <a:ea typeface="ＭＳ Ｐゴシック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charset="0"/>
                <a:ea typeface="ＭＳ Ｐゴシック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b="1">
                <a:solidFill>
                  <a:schemeClr val="bg2"/>
                </a:solidFill>
              </a:rPr>
              <a:t>2008-2009 Quarter 2 Math Assessment</a:t>
            </a:r>
          </a:p>
          <a:p>
            <a:pPr>
              <a:spcBef>
                <a:spcPct val="50000"/>
              </a:spcBef>
            </a:pPr>
            <a:r>
              <a:rPr lang="en-US" b="1">
                <a:solidFill>
                  <a:schemeClr val="bg2"/>
                </a:solidFill>
              </a:rPr>
              <a:t>Grade 2</a:t>
            </a:r>
          </a:p>
          <a:p>
            <a:pPr>
              <a:spcBef>
                <a:spcPct val="50000"/>
              </a:spcBef>
            </a:pPr>
            <a:r>
              <a:rPr lang="en-US" sz="1400">
                <a:solidFill>
                  <a:schemeClr val="bg2"/>
                </a:solidFill>
              </a:rPr>
              <a:t>Student Name:______________</a:t>
            </a:r>
          </a:p>
          <a:p>
            <a:pPr>
              <a:spcBef>
                <a:spcPct val="50000"/>
              </a:spcBef>
            </a:pPr>
            <a:endParaRPr lang="en-US" sz="1400">
              <a:solidFill>
                <a:schemeClr val="bg2"/>
              </a:solidFill>
            </a:endParaRPr>
          </a:p>
          <a:p>
            <a:pPr>
              <a:spcBef>
                <a:spcPct val="50000"/>
              </a:spcBef>
            </a:pPr>
            <a:r>
              <a:rPr lang="en-US">
                <a:solidFill>
                  <a:schemeClr val="bg2"/>
                </a:solidFill>
              </a:rPr>
              <a:t>Directions: </a:t>
            </a:r>
          </a:p>
          <a:p>
            <a:pPr>
              <a:spcBef>
                <a:spcPct val="50000"/>
              </a:spcBef>
            </a:pPr>
            <a:r>
              <a:rPr lang="en-US">
                <a:solidFill>
                  <a:schemeClr val="bg2"/>
                </a:solidFill>
              </a:rPr>
              <a:t>Below you will find 15 questions….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400">
                <a:solidFill>
                  <a:schemeClr val="tx1"/>
                </a:solidFill>
                <a:latin typeface="Garamond" charset="0"/>
                <a:ea typeface="ＭＳ Ｐゴシック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Garamond" charset="0"/>
                <a:ea typeface="ＭＳ Ｐゴシック" charset="-128"/>
              </a:defRPr>
            </a:lvl2pPr>
            <a:lvl3pPr>
              <a:defRPr sz="2400">
                <a:solidFill>
                  <a:schemeClr val="tx1"/>
                </a:solidFill>
                <a:latin typeface="Garamond" charset="0"/>
                <a:ea typeface="ＭＳ Ｐゴシック" charset="-128"/>
              </a:defRPr>
            </a:lvl3pPr>
            <a:lvl4pPr>
              <a:defRPr sz="2400">
                <a:solidFill>
                  <a:schemeClr val="tx1"/>
                </a:solidFill>
                <a:latin typeface="Garamond" charset="0"/>
                <a:ea typeface="ＭＳ Ｐゴシック" charset="-128"/>
              </a:defRPr>
            </a:lvl4pPr>
            <a:lvl5pPr>
              <a:defRPr sz="2400">
                <a:solidFill>
                  <a:schemeClr val="tx1"/>
                </a:solidFill>
                <a:latin typeface="Garamond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charset="0"/>
                <a:ea typeface="ＭＳ Ｐゴシック" charset="-128"/>
              </a:defRPr>
            </a:lvl9pPr>
          </a:lstStyle>
          <a:p>
            <a:pPr>
              <a:defRPr/>
            </a:pPr>
            <a:fld id="{9A683793-3023-4D0D-8DC0-DD5CB26FAAAD}" type="slidenum">
              <a:rPr lang="en-US" sz="1400" smtClean="0"/>
              <a:pPr>
                <a:defRPr/>
              </a:pPr>
              <a:t>8</a:t>
            </a:fld>
            <a:endParaRPr lang="en-US" sz="1400" dirty="0" smtClean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762002" y="228600"/>
            <a:ext cx="8004175" cy="1431925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dirty="0" smtClean="0"/>
              <a:t>Directions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400" dirty="0" smtClean="0"/>
              <a:t>Directions </a:t>
            </a:r>
            <a:r>
              <a:rPr lang="en-US" sz="2400" dirty="0"/>
              <a:t>typically appear on the inside cover or on the top of the first </a:t>
            </a:r>
            <a:r>
              <a:rPr lang="en-US" sz="2400" dirty="0" smtClean="0"/>
              <a:t>page:</a:t>
            </a:r>
          </a:p>
          <a:p>
            <a:pPr lvl="1" eaLnBrk="1" hangingPunct="1">
              <a:defRPr/>
            </a:pPr>
            <a:r>
              <a:rPr lang="en-US" sz="2000" dirty="0" smtClean="0"/>
              <a:t>Can students write in the test booklet?</a:t>
            </a:r>
          </a:p>
          <a:p>
            <a:pPr lvl="1" eaLnBrk="1" hangingPunct="1">
              <a:defRPr/>
            </a:pPr>
            <a:r>
              <a:rPr lang="en-US" sz="2000" dirty="0" smtClean="0"/>
              <a:t>Must answers be marked on a separate answer document/scan sheet?</a:t>
            </a:r>
          </a:p>
          <a:p>
            <a:pPr lvl="1" eaLnBrk="1" hangingPunct="1">
              <a:defRPr/>
            </a:pPr>
            <a:r>
              <a:rPr lang="en-US" sz="2000" dirty="0" smtClean="0"/>
              <a:t>Must students use a number 2 pencil?</a:t>
            </a:r>
          </a:p>
          <a:p>
            <a:pPr lvl="1" eaLnBrk="1" hangingPunct="1">
              <a:defRPr/>
            </a:pPr>
            <a:r>
              <a:rPr lang="en-US" sz="2000" dirty="0" smtClean="0"/>
              <a:t>Can calculators, dictionaries, periodic tables,… be used?</a:t>
            </a:r>
          </a:p>
          <a:p>
            <a:pPr lvl="1" eaLnBrk="1" hangingPunct="1">
              <a:defRPr/>
            </a:pPr>
            <a:r>
              <a:rPr lang="en-US" sz="2000" dirty="0" smtClean="0"/>
              <a:t>Is the test timed? If so, what is the time limit?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400">
                <a:solidFill>
                  <a:schemeClr val="tx1"/>
                </a:solidFill>
                <a:latin typeface="Garamond" charset="0"/>
                <a:ea typeface="ＭＳ Ｐゴシック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Garamond" charset="0"/>
                <a:ea typeface="ＭＳ Ｐゴシック" charset="-128"/>
              </a:defRPr>
            </a:lvl2pPr>
            <a:lvl3pPr>
              <a:defRPr sz="2400">
                <a:solidFill>
                  <a:schemeClr val="tx1"/>
                </a:solidFill>
                <a:latin typeface="Garamond" charset="0"/>
                <a:ea typeface="ＭＳ Ｐゴシック" charset="-128"/>
              </a:defRPr>
            </a:lvl3pPr>
            <a:lvl4pPr>
              <a:defRPr sz="2400">
                <a:solidFill>
                  <a:schemeClr val="tx1"/>
                </a:solidFill>
                <a:latin typeface="Garamond" charset="0"/>
                <a:ea typeface="ＭＳ Ｐゴシック" charset="-128"/>
              </a:defRPr>
            </a:lvl4pPr>
            <a:lvl5pPr>
              <a:defRPr sz="2400">
                <a:solidFill>
                  <a:schemeClr val="tx1"/>
                </a:solidFill>
                <a:latin typeface="Garamond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charset="0"/>
                <a:ea typeface="ＭＳ Ｐゴシック" charset="-128"/>
              </a:defRPr>
            </a:lvl9pPr>
          </a:lstStyle>
          <a:p>
            <a:pPr>
              <a:defRPr/>
            </a:pPr>
            <a:fld id="{DCA30CD5-FB0E-45F5-AB42-5EE94F6273A3}" type="slidenum">
              <a:rPr lang="en-US" sz="1400" smtClean="0"/>
              <a:pPr>
                <a:defRPr/>
              </a:pPr>
              <a:t>9</a:t>
            </a:fld>
            <a:endParaRPr lang="en-US" sz="1400" dirty="0" smtClean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 bldLvl="2"/>
    </p:bldLst>
  </p:timing>
</p:sld>
</file>

<file path=ppt/theme/theme1.xml><?xml version="1.0" encoding="utf-8"?>
<a:theme xmlns:a="http://schemas.openxmlformats.org/drawingml/2006/main" name="MAC Theme 1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Glass Layers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Glass Layers 1">
        <a:dk1>
          <a:srgbClr val="FF9900"/>
        </a:dk1>
        <a:lt1>
          <a:srgbClr val="FFFFFF"/>
        </a:lt1>
        <a:dk2>
          <a:srgbClr val="FFCC66"/>
        </a:dk2>
        <a:lt2>
          <a:srgbClr val="CC6600"/>
        </a:lt2>
        <a:accent1>
          <a:srgbClr val="F05000"/>
        </a:accent1>
        <a:accent2>
          <a:srgbClr val="B28300"/>
        </a:accent2>
        <a:accent3>
          <a:srgbClr val="FFE2B8"/>
        </a:accent3>
        <a:accent4>
          <a:srgbClr val="DADADA"/>
        </a:accent4>
        <a:accent5>
          <a:srgbClr val="F6B3AA"/>
        </a:accent5>
        <a:accent6>
          <a:srgbClr val="A17600"/>
        </a:accent6>
        <a:hlink>
          <a:srgbClr val="99CC00"/>
        </a:hlink>
        <a:folHlink>
          <a:srgbClr val="0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ass Layers 2">
        <a:dk1>
          <a:srgbClr val="BB5F03"/>
        </a:dk1>
        <a:lt1>
          <a:srgbClr val="FFFFFF"/>
        </a:lt1>
        <a:dk2>
          <a:srgbClr val="993300"/>
        </a:dk2>
        <a:lt2>
          <a:srgbClr val="FEEC94"/>
        </a:lt2>
        <a:accent1>
          <a:srgbClr val="FF9900"/>
        </a:accent1>
        <a:accent2>
          <a:srgbClr val="B76A03"/>
        </a:accent2>
        <a:accent3>
          <a:srgbClr val="CAADAA"/>
        </a:accent3>
        <a:accent4>
          <a:srgbClr val="DADADA"/>
        </a:accent4>
        <a:accent5>
          <a:srgbClr val="FFCAAA"/>
        </a:accent5>
        <a:accent6>
          <a:srgbClr val="A65F02"/>
        </a:accent6>
        <a:hlink>
          <a:srgbClr val="FFFF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ass Layers 3">
        <a:dk1>
          <a:srgbClr val="56925A"/>
        </a:dk1>
        <a:lt1>
          <a:srgbClr val="FFFFFF"/>
        </a:lt1>
        <a:dk2>
          <a:srgbClr val="6FB56D"/>
        </a:dk2>
        <a:lt2>
          <a:srgbClr val="FFFFCC"/>
        </a:lt2>
        <a:accent1>
          <a:srgbClr val="2B877C"/>
        </a:accent1>
        <a:accent2>
          <a:srgbClr val="5A9A5F"/>
        </a:accent2>
        <a:accent3>
          <a:srgbClr val="BBD7BA"/>
        </a:accent3>
        <a:accent4>
          <a:srgbClr val="DADADA"/>
        </a:accent4>
        <a:accent5>
          <a:srgbClr val="ACC3BF"/>
        </a:accent5>
        <a:accent6>
          <a:srgbClr val="518B55"/>
        </a:accent6>
        <a:hlink>
          <a:srgbClr val="99FF33"/>
        </a:hlink>
        <a:folHlink>
          <a:srgbClr val="DDFFB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ass Layers 4">
        <a:dk1>
          <a:srgbClr val="006600"/>
        </a:dk1>
        <a:lt1>
          <a:srgbClr val="FFFFFF"/>
        </a:lt1>
        <a:dk2>
          <a:srgbClr val="008000"/>
        </a:dk2>
        <a:lt2>
          <a:srgbClr val="FFFFB7"/>
        </a:lt2>
        <a:accent1>
          <a:srgbClr val="99CC00"/>
        </a:accent1>
        <a:accent2>
          <a:srgbClr val="00CC00"/>
        </a:accent2>
        <a:accent3>
          <a:srgbClr val="AAC0AA"/>
        </a:accent3>
        <a:accent4>
          <a:srgbClr val="DADADA"/>
        </a:accent4>
        <a:accent5>
          <a:srgbClr val="CAE2AA"/>
        </a:accent5>
        <a:accent6>
          <a:srgbClr val="00B900"/>
        </a:accent6>
        <a:hlink>
          <a:srgbClr val="99FF66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ass Layers 5">
        <a:dk1>
          <a:srgbClr val="000000"/>
        </a:dk1>
        <a:lt1>
          <a:srgbClr val="CCECFF"/>
        </a:lt1>
        <a:dk2>
          <a:srgbClr val="000000"/>
        </a:dk2>
        <a:lt2>
          <a:srgbClr val="D6EDEE"/>
        </a:lt2>
        <a:accent1>
          <a:srgbClr val="E8F0F4"/>
        </a:accent1>
        <a:accent2>
          <a:srgbClr val="8EAAFA"/>
        </a:accent2>
        <a:accent3>
          <a:srgbClr val="E2F4FF"/>
        </a:accent3>
        <a:accent4>
          <a:srgbClr val="000000"/>
        </a:accent4>
        <a:accent5>
          <a:srgbClr val="F2F6F8"/>
        </a:accent5>
        <a:accent6>
          <a:srgbClr val="809AE3"/>
        </a:accent6>
        <a:hlink>
          <a:srgbClr val="0066FF"/>
        </a:hlink>
        <a:folHlink>
          <a:srgbClr val="9947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lass Layers 6">
        <a:dk1>
          <a:srgbClr val="48486A"/>
        </a:dk1>
        <a:lt1>
          <a:srgbClr val="FFFFFF"/>
        </a:lt1>
        <a:dk2>
          <a:srgbClr val="000099"/>
        </a:dk2>
        <a:lt2>
          <a:srgbClr val="F8F8F8"/>
        </a:lt2>
        <a:accent1>
          <a:srgbClr val="6699FF"/>
        </a:accent1>
        <a:accent2>
          <a:srgbClr val="0000FF"/>
        </a:accent2>
        <a:accent3>
          <a:srgbClr val="AAAACA"/>
        </a:accent3>
        <a:accent4>
          <a:srgbClr val="DADADA"/>
        </a:accent4>
        <a:accent5>
          <a:srgbClr val="B8CAFF"/>
        </a:accent5>
        <a:accent6>
          <a:srgbClr val="0000E7"/>
        </a:accent6>
        <a:hlink>
          <a:srgbClr val="3DCCFF"/>
        </a:hlink>
        <a:folHlink>
          <a:srgbClr val="CCE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ass Layers 7">
        <a:dk1>
          <a:srgbClr val="573F8B"/>
        </a:dk1>
        <a:lt1>
          <a:srgbClr val="FFFFFF"/>
        </a:lt1>
        <a:dk2>
          <a:srgbClr val="666699"/>
        </a:dk2>
        <a:lt2>
          <a:srgbClr val="D9D9FF"/>
        </a:lt2>
        <a:accent1>
          <a:srgbClr val="CC99FF"/>
        </a:accent1>
        <a:accent2>
          <a:srgbClr val="9933FF"/>
        </a:accent2>
        <a:accent3>
          <a:srgbClr val="B8B8CA"/>
        </a:accent3>
        <a:accent4>
          <a:srgbClr val="DADADA"/>
        </a:accent4>
        <a:accent5>
          <a:srgbClr val="E2CAFF"/>
        </a:accent5>
        <a:accent6>
          <a:srgbClr val="8A2DE7"/>
        </a:accent6>
        <a:hlink>
          <a:srgbClr val="99F3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ass Layers 8">
        <a:dk1>
          <a:srgbClr val="000000"/>
        </a:dk1>
        <a:lt1>
          <a:srgbClr val="EAEAEA"/>
        </a:lt1>
        <a:dk2>
          <a:srgbClr val="000000"/>
        </a:dk2>
        <a:lt2>
          <a:srgbClr val="C1C2CB"/>
        </a:lt2>
        <a:accent1>
          <a:srgbClr val="F1F1F7"/>
        </a:accent1>
        <a:accent2>
          <a:srgbClr val="8C8CB4"/>
        </a:accent2>
        <a:accent3>
          <a:srgbClr val="F3F3F3"/>
        </a:accent3>
        <a:accent4>
          <a:srgbClr val="000000"/>
        </a:accent4>
        <a:accent5>
          <a:srgbClr val="F7F7FA"/>
        </a:accent5>
        <a:accent6>
          <a:srgbClr val="7E7EA3"/>
        </a:accent6>
        <a:hlink>
          <a:srgbClr val="A3FFFF"/>
        </a:hlink>
        <a:folHlink>
          <a:srgbClr val="9E99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MAC Theme 1.thmx</Template>
  <TotalTime>359</TotalTime>
  <Words>691</Words>
  <Application>Microsoft Office PowerPoint</Application>
  <PresentationFormat>On-screen Show (4:3)</PresentationFormat>
  <Paragraphs>126</Paragraphs>
  <Slides>17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MAC Theme 1</vt:lpstr>
      <vt:lpstr>Michigan Assessment Consortium   Common Assessment Development Series   Module 15      Assembling the Assessment Instrument</vt:lpstr>
      <vt:lpstr> Narrated By:</vt:lpstr>
      <vt:lpstr>Assembling the Test</vt:lpstr>
      <vt:lpstr>Test Blueprint</vt:lpstr>
      <vt:lpstr>Test Assembly </vt:lpstr>
      <vt:lpstr>Test Assembly </vt:lpstr>
      <vt:lpstr>Cover Page </vt:lpstr>
      <vt:lpstr>Slide 8</vt:lpstr>
      <vt:lpstr>Directions</vt:lpstr>
      <vt:lpstr>Guidelines for Test Assembly</vt:lpstr>
      <vt:lpstr>Guidelines for Test Assembly</vt:lpstr>
      <vt:lpstr>Guidelines for Test Assembly</vt:lpstr>
      <vt:lpstr>Slide 13</vt:lpstr>
      <vt:lpstr>Summary</vt:lpstr>
      <vt:lpstr>Summary </vt:lpstr>
      <vt:lpstr>Series Developers</vt:lpstr>
      <vt:lpstr>Development Support for the Assessment Series</vt:lpstr>
    </vt:vector>
  </TitlesOfParts>
  <Company>Oakland Schools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Putting Your Assessment Together</dc:title>
  <dc:creator>GullenJ</dc:creator>
  <cp:lastModifiedBy>RESA TV Studio</cp:lastModifiedBy>
  <cp:revision>28</cp:revision>
  <dcterms:created xsi:type="dcterms:W3CDTF">2010-08-03T21:31:40Z</dcterms:created>
  <dcterms:modified xsi:type="dcterms:W3CDTF">2011-05-02T16:02:32Z</dcterms:modified>
</cp:coreProperties>
</file>