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5" r:id="rId1"/>
  </p:sldMasterIdLst>
  <p:notesMasterIdLst>
    <p:notesMasterId r:id="rId54"/>
  </p:notesMasterIdLst>
  <p:handoutMasterIdLst>
    <p:handoutMasterId r:id="rId55"/>
  </p:handoutMasterIdLst>
  <p:sldIdLst>
    <p:sldId id="351" r:id="rId2"/>
    <p:sldId id="256" r:id="rId3"/>
    <p:sldId id="257" r:id="rId4"/>
    <p:sldId id="361" r:id="rId5"/>
    <p:sldId id="284" r:id="rId6"/>
    <p:sldId id="271" r:id="rId7"/>
    <p:sldId id="285" r:id="rId8"/>
    <p:sldId id="291" r:id="rId9"/>
    <p:sldId id="364" r:id="rId10"/>
    <p:sldId id="365" r:id="rId11"/>
    <p:sldId id="366" r:id="rId12"/>
    <p:sldId id="367" r:id="rId13"/>
    <p:sldId id="368" r:id="rId14"/>
    <p:sldId id="369" r:id="rId15"/>
    <p:sldId id="370" r:id="rId16"/>
    <p:sldId id="371" r:id="rId17"/>
    <p:sldId id="265" r:id="rId18"/>
    <p:sldId id="387" r:id="rId19"/>
    <p:sldId id="391" r:id="rId20"/>
    <p:sldId id="392" r:id="rId21"/>
    <p:sldId id="393" r:id="rId22"/>
    <p:sldId id="372" r:id="rId23"/>
    <p:sldId id="315" r:id="rId24"/>
    <p:sldId id="384" r:id="rId25"/>
    <p:sldId id="318" r:id="rId26"/>
    <p:sldId id="385" r:id="rId27"/>
    <p:sldId id="316" r:id="rId28"/>
    <p:sldId id="386" r:id="rId29"/>
    <p:sldId id="322" r:id="rId30"/>
    <p:sldId id="317" r:id="rId31"/>
    <p:sldId id="323" r:id="rId32"/>
    <p:sldId id="377" r:id="rId33"/>
    <p:sldId id="313" r:id="rId34"/>
    <p:sldId id="261" r:id="rId35"/>
    <p:sldId id="264" r:id="rId36"/>
    <p:sldId id="278" r:id="rId37"/>
    <p:sldId id="279" r:id="rId38"/>
    <p:sldId id="280" r:id="rId39"/>
    <p:sldId id="331" r:id="rId40"/>
    <p:sldId id="363" r:id="rId41"/>
    <p:sldId id="394" r:id="rId42"/>
    <p:sldId id="395" r:id="rId43"/>
    <p:sldId id="396" r:id="rId44"/>
    <p:sldId id="332" r:id="rId45"/>
    <p:sldId id="378" r:id="rId46"/>
    <p:sldId id="381" r:id="rId47"/>
    <p:sldId id="383" r:id="rId48"/>
    <p:sldId id="382" r:id="rId49"/>
    <p:sldId id="397" r:id="rId50"/>
    <p:sldId id="353" r:id="rId51"/>
    <p:sldId id="379" r:id="rId52"/>
    <p:sldId id="380" r:id="rId53"/>
  </p:sldIdLst>
  <p:sldSz cx="9144000" cy="5715000" type="screen16x10"/>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69" autoAdjust="0"/>
    <p:restoredTop sz="66066" autoAdjust="0"/>
  </p:normalViewPr>
  <p:slideViewPr>
    <p:cSldViewPr>
      <p:cViewPr varScale="1">
        <p:scale>
          <a:sx n="53" d="100"/>
          <a:sy n="53" d="100"/>
        </p:scale>
        <p:origin x="-1046" y="-67"/>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en-US" dirty="0"/>
          </a:p>
        </p:txBody>
      </p:sp>
      <p:sp>
        <p:nvSpPr>
          <p:cNvPr id="6861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en-US" dirty="0"/>
          </a:p>
        </p:txBody>
      </p:sp>
      <p:sp>
        <p:nvSpPr>
          <p:cNvPr id="6861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pitchFamily="18" charset="0"/>
                <a:ea typeface="+mn-ea"/>
                <a:cs typeface="+mn-cs"/>
              </a:defRPr>
            </a:lvl1pPr>
          </a:lstStyle>
          <a:p>
            <a:pPr>
              <a:defRPr/>
            </a:pPr>
            <a:endParaRPr lang="en-US" dirty="0"/>
          </a:p>
        </p:txBody>
      </p:sp>
      <p:sp>
        <p:nvSpPr>
          <p:cNvPr id="6861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E66004A3-C3E6-44B6-8A5A-53A3EC884CB1}"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Times New Roman" pitchFamily="18" charset="0"/>
                <a:ea typeface="+mn-ea"/>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smtClean="0"/>
            </a:lvl1pPr>
          </a:lstStyle>
          <a:p>
            <a:pPr>
              <a:defRPr/>
            </a:pPr>
            <a:fld id="{FC7BBFB0-DCB1-4C12-8B3C-78CE14816036}" type="datetime1">
              <a:rPr lang="en-US"/>
              <a:pPr>
                <a:defRPr/>
              </a:pPr>
              <a:t>6/30/2011</a:t>
            </a:fld>
            <a:endParaRPr lang="en-US" dirty="0"/>
          </a:p>
        </p:txBody>
      </p:sp>
      <p:sp>
        <p:nvSpPr>
          <p:cNvPr id="4" name="Slide Image Placeholder 3"/>
          <p:cNvSpPr>
            <a:spLocks noGrp="1" noRot="1" noChangeAspect="1"/>
          </p:cNvSpPr>
          <p:nvPr>
            <p:ph type="sldImg" idx="2"/>
          </p:nvPr>
        </p:nvSpPr>
        <p:spPr>
          <a:xfrm>
            <a:off x="715963" y="696913"/>
            <a:ext cx="5578475"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Times New Roman" pitchFamily="18" charset="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smtClean="0"/>
            </a:lvl1pPr>
          </a:lstStyle>
          <a:p>
            <a:pPr>
              <a:defRPr/>
            </a:pPr>
            <a:fld id="{75005FC2-5ECC-4301-B8BF-1CC05185B31F}"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[ 12R-V Rubrics &amp; Scoring Guides 20110630-0746.ppt x ]</a:t>
            </a:r>
          </a:p>
          <a:p>
            <a:pPr eaLnBrk="1" hangingPunct="1"/>
            <a:endParaRPr lang="en-US" dirty="0" smtClean="0"/>
          </a:p>
          <a:p>
            <a:pPr eaLnBrk="1" hangingPunct="1"/>
            <a:r>
              <a:rPr lang="en-US" dirty="0" smtClean="0"/>
              <a:t>Welcome to the Michigan Assessment Consortium common assessment development series.  The topic of this module is Rubrics and Scoring Guides.</a:t>
            </a:r>
          </a:p>
        </p:txBody>
      </p:sp>
      <p:sp>
        <p:nvSpPr>
          <p:cNvPr id="46084" name="Slide Number Placeholder 3"/>
          <p:cNvSpPr>
            <a:spLocks noGrp="1"/>
          </p:cNvSpPr>
          <p:nvPr>
            <p:ph type="sldNum" sz="quarter" idx="5"/>
          </p:nvPr>
        </p:nvSpPr>
        <p:spPr bwMode="auto">
          <a:noFill/>
          <a:ln>
            <a:miter lim="800000"/>
            <a:headEnd/>
            <a:tailEnd/>
          </a:ln>
        </p:spPr>
        <p:txBody>
          <a:bodyPr/>
          <a:lstStyle/>
          <a:p>
            <a:fld id="{1A50AC51-F9AC-4C28-A7F2-D0FA19DE9BB6}"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 useful way to think about rubrics is in two dimensions as shown here.  One dimension distinguishes between Holistic and Trait Analytic.  Holistic rubrics are designed to provide an overall judgment of quality and result in a single score or rating.  They may reflect an increasing quantity and/or quality of work at progressively higher score levels.  They can be generic or task specific.  Trait-analytic rubrics contain two or more essentially independent traits, each of which is scored separately.  These scores may be combined, but the individual trait scores are usually made available.  Each trait can have a different scale, </a:t>
            </a:r>
            <a:r>
              <a:rPr lang="en-US" sz="1100" dirty="0" smtClean="0"/>
              <a:t>but there would have to a be a good reason for doing this as it reduces ease of use.  Care is usually taken that the scale for each trait represents only levels of quality for that trait, rather than a shift in what is being scored.  Trait-analytic rubrics can also </a:t>
            </a:r>
            <a:r>
              <a:rPr lang="en-US" dirty="0" smtClean="0"/>
              <a:t>be generic or task specific.</a:t>
            </a:r>
          </a:p>
        </p:txBody>
      </p:sp>
      <p:sp>
        <p:nvSpPr>
          <p:cNvPr id="54276" name="Slide Number Placeholder 3"/>
          <p:cNvSpPr>
            <a:spLocks noGrp="1"/>
          </p:cNvSpPr>
          <p:nvPr>
            <p:ph type="sldNum" sz="quarter" idx="5"/>
          </p:nvPr>
        </p:nvSpPr>
        <p:spPr bwMode="auto">
          <a:noFill/>
          <a:ln>
            <a:miter lim="800000"/>
            <a:headEnd/>
            <a:tailEnd/>
          </a:ln>
        </p:spPr>
        <p:txBody>
          <a:bodyPr/>
          <a:lstStyle/>
          <a:p>
            <a:fld id="{CD758147-8525-4B2B-B76A-1E6912BAB346}" type="slidenum">
              <a:rPr lang="en-US"/>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t>
            </a:r>
          </a:p>
        </p:txBody>
      </p:sp>
      <p:sp>
        <p:nvSpPr>
          <p:cNvPr id="54276" name="Slide Number Placeholder 3"/>
          <p:cNvSpPr>
            <a:spLocks noGrp="1"/>
          </p:cNvSpPr>
          <p:nvPr>
            <p:ph type="sldNum" sz="quarter" idx="5"/>
          </p:nvPr>
        </p:nvSpPr>
        <p:spPr bwMode="auto">
          <a:noFill/>
          <a:ln>
            <a:miter lim="800000"/>
            <a:headEnd/>
            <a:tailEnd/>
          </a:ln>
        </p:spPr>
        <p:txBody>
          <a:bodyPr/>
          <a:lstStyle/>
          <a:p>
            <a:fld id="{CD758147-8525-4B2B-B76A-1E6912BAB346}" type="slidenum">
              <a:rPr lang="en-US"/>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t>
            </a:r>
          </a:p>
        </p:txBody>
      </p:sp>
      <p:sp>
        <p:nvSpPr>
          <p:cNvPr id="54276" name="Slide Number Placeholder 3"/>
          <p:cNvSpPr>
            <a:spLocks noGrp="1"/>
          </p:cNvSpPr>
          <p:nvPr>
            <p:ph type="sldNum" sz="quarter" idx="5"/>
          </p:nvPr>
        </p:nvSpPr>
        <p:spPr bwMode="auto">
          <a:noFill/>
          <a:ln>
            <a:miter lim="800000"/>
            <a:headEnd/>
            <a:tailEnd/>
          </a:ln>
        </p:spPr>
        <p:txBody>
          <a:bodyPr/>
          <a:lstStyle/>
          <a:p>
            <a:fld id="{CD758147-8525-4B2B-B76A-1E6912BAB346}" type="slidenum">
              <a:rPr lang="en-US"/>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My name is Bruce Fay, and I will be your guide for this module.</a:t>
            </a:r>
          </a:p>
        </p:txBody>
      </p:sp>
      <p:sp>
        <p:nvSpPr>
          <p:cNvPr id="47108" name="Slide Number Placeholder 3"/>
          <p:cNvSpPr>
            <a:spLocks noGrp="1"/>
          </p:cNvSpPr>
          <p:nvPr>
            <p:ph type="sldNum" sz="quarter" idx="5"/>
          </p:nvPr>
        </p:nvSpPr>
        <p:spPr bwMode="auto">
          <a:noFill/>
          <a:ln>
            <a:miter lim="800000"/>
            <a:headEnd/>
            <a:tailEnd/>
          </a:ln>
        </p:spPr>
        <p:txBody>
          <a:bodyPr/>
          <a:lstStyle/>
          <a:p>
            <a:fld id="{EC185B30-8ED5-4201-9D78-F009CB6E610C}" type="slidenum">
              <a:rPr lang="en-US"/>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t>
            </a:r>
          </a:p>
        </p:txBody>
      </p:sp>
      <p:sp>
        <p:nvSpPr>
          <p:cNvPr id="54276" name="Slide Number Placeholder 3"/>
          <p:cNvSpPr>
            <a:spLocks noGrp="1"/>
          </p:cNvSpPr>
          <p:nvPr>
            <p:ph type="sldNum" sz="quarter" idx="5"/>
          </p:nvPr>
        </p:nvSpPr>
        <p:spPr bwMode="auto">
          <a:noFill/>
          <a:ln>
            <a:miter lim="800000"/>
            <a:headEnd/>
            <a:tailEnd/>
          </a:ln>
        </p:spPr>
        <p:txBody>
          <a:bodyPr/>
          <a:lstStyle/>
          <a:p>
            <a:fld id="{CD758147-8525-4B2B-B76A-1E6912BAB346}" type="slidenum">
              <a:rPr lang="en-US"/>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t>
            </a:r>
          </a:p>
        </p:txBody>
      </p:sp>
      <p:sp>
        <p:nvSpPr>
          <p:cNvPr id="54276" name="Slide Number Placeholder 3"/>
          <p:cNvSpPr>
            <a:spLocks noGrp="1"/>
          </p:cNvSpPr>
          <p:nvPr>
            <p:ph type="sldNum" sz="quarter" idx="5"/>
          </p:nvPr>
        </p:nvSpPr>
        <p:spPr bwMode="auto">
          <a:noFill/>
          <a:ln>
            <a:miter lim="800000"/>
            <a:headEnd/>
            <a:tailEnd/>
          </a:ln>
        </p:spPr>
        <p:txBody>
          <a:bodyPr/>
          <a:lstStyle/>
          <a:p>
            <a:fld id="{CD758147-8525-4B2B-B76A-1E6912BAB346}" type="slidenum">
              <a:rPr lang="en-US"/>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Generic rubrics are designed for repeated use across similar assessment tasks and can be holistic or trait-analytic.  The 6+1 Traits Writing rubric from NWREL is a Trait Analytic, Generic Rubric, location B in the table.  The new MEAP Writing rubrics are also of this type.  These rubrics exemplify the idea that good writing is good writing, regardless of the content area in which it occurs.  While the idea of generic rubrics may seem attractive – design once, use often – good ones are difficult to develop and validate.  As the name implies, Task-Specific rubrics are developed for use only with a specific assessment task or item.  Whereas a generic rubric might be appropriate for scoring the organization, formatting, and other features of a science lab report, the details would require a rubric specific to the particular experiment.</a:t>
            </a:r>
          </a:p>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Holistic rubrics have these</a:t>
            </a:r>
            <a:r>
              <a:rPr lang="en-US" baseline="0" dirty="0" smtClean="0"/>
              <a:t> </a:t>
            </a:r>
            <a:r>
              <a:rPr lang="en-US" dirty="0" smtClean="0"/>
              <a:t>strengths.</a:t>
            </a:r>
          </a:p>
        </p:txBody>
      </p:sp>
      <p:sp>
        <p:nvSpPr>
          <p:cNvPr id="55300" name="Slide Number Placeholder 3"/>
          <p:cNvSpPr>
            <a:spLocks noGrp="1"/>
          </p:cNvSpPr>
          <p:nvPr>
            <p:ph type="sldNum" sz="quarter" idx="5"/>
          </p:nvPr>
        </p:nvSpPr>
        <p:spPr bwMode="auto">
          <a:noFill/>
          <a:ln>
            <a:miter lim="800000"/>
            <a:headEnd/>
            <a:tailEnd/>
          </a:ln>
        </p:spPr>
        <p:txBody>
          <a:bodyPr/>
          <a:lstStyle/>
          <a:p>
            <a:fld id="{2D492E0A-BB75-472C-A245-0B1BD5BA6A0D}" type="slidenum">
              <a:rPr lang="en-US"/>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But</a:t>
            </a:r>
            <a:r>
              <a:rPr lang="en-US" baseline="0" dirty="0" smtClean="0"/>
              <a:t> they also have these limitations</a:t>
            </a:r>
            <a:r>
              <a:rPr lang="en-US" dirty="0" smtClean="0"/>
              <a:t>.</a:t>
            </a:r>
          </a:p>
        </p:txBody>
      </p:sp>
      <p:sp>
        <p:nvSpPr>
          <p:cNvPr id="55300" name="Slide Number Placeholder 3"/>
          <p:cNvSpPr>
            <a:spLocks noGrp="1"/>
          </p:cNvSpPr>
          <p:nvPr>
            <p:ph type="sldNum" sz="quarter" idx="5"/>
          </p:nvPr>
        </p:nvSpPr>
        <p:spPr bwMode="auto">
          <a:noFill/>
          <a:ln>
            <a:miter lim="800000"/>
            <a:headEnd/>
            <a:tailEnd/>
          </a:ln>
        </p:spPr>
        <p:txBody>
          <a:bodyPr/>
          <a:lstStyle/>
          <a:p>
            <a:fld id="{2D492E0A-BB75-472C-A245-0B1BD5BA6A0D}" type="slidenum">
              <a:rPr lang="en-US"/>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Trait-analytic rubrics also have strengths.</a:t>
            </a:r>
          </a:p>
        </p:txBody>
      </p:sp>
      <p:sp>
        <p:nvSpPr>
          <p:cNvPr id="56324" name="Slide Number Placeholder 3"/>
          <p:cNvSpPr>
            <a:spLocks noGrp="1"/>
          </p:cNvSpPr>
          <p:nvPr>
            <p:ph type="sldNum" sz="quarter" idx="5"/>
          </p:nvPr>
        </p:nvSpPr>
        <p:spPr bwMode="auto">
          <a:noFill/>
          <a:ln>
            <a:miter lim="800000"/>
            <a:headEnd/>
            <a:tailEnd/>
          </a:ln>
        </p:spPr>
        <p:txBody>
          <a:bodyPr/>
          <a:lstStyle/>
          <a:p>
            <a:fld id="{87FEE895-AFA4-42F6-8A94-D8BF93576974}" type="slidenum">
              <a:rPr lang="en-US"/>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As</a:t>
            </a:r>
            <a:r>
              <a:rPr lang="en-US" baseline="0" dirty="0" smtClean="0"/>
              <a:t> well as limitations</a:t>
            </a:r>
            <a:r>
              <a:rPr lang="en-US" dirty="0" smtClean="0"/>
              <a:t>.</a:t>
            </a:r>
          </a:p>
        </p:txBody>
      </p:sp>
      <p:sp>
        <p:nvSpPr>
          <p:cNvPr id="56324" name="Slide Number Placeholder 3"/>
          <p:cNvSpPr>
            <a:spLocks noGrp="1"/>
          </p:cNvSpPr>
          <p:nvPr>
            <p:ph type="sldNum" sz="quarter" idx="5"/>
          </p:nvPr>
        </p:nvSpPr>
        <p:spPr bwMode="auto">
          <a:noFill/>
          <a:ln>
            <a:miter lim="800000"/>
            <a:headEnd/>
            <a:tailEnd/>
          </a:ln>
        </p:spPr>
        <p:txBody>
          <a:bodyPr/>
          <a:lstStyle/>
          <a:p>
            <a:fld id="{87FEE895-AFA4-42F6-8A94-D8BF93576974}" type="slidenum">
              <a:rPr lang="en-US"/>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When properly developed and used, generic rubrics have a lot going for them.</a:t>
            </a:r>
          </a:p>
        </p:txBody>
      </p:sp>
      <p:sp>
        <p:nvSpPr>
          <p:cNvPr id="57348" name="Slide Number Placeholder 3"/>
          <p:cNvSpPr>
            <a:spLocks noGrp="1"/>
          </p:cNvSpPr>
          <p:nvPr>
            <p:ph type="sldNum" sz="quarter" idx="5"/>
          </p:nvPr>
        </p:nvSpPr>
        <p:spPr bwMode="auto">
          <a:noFill/>
          <a:ln>
            <a:miter lim="800000"/>
            <a:headEnd/>
            <a:tailEnd/>
          </a:ln>
        </p:spPr>
        <p:txBody>
          <a:bodyPr/>
          <a:lstStyle/>
          <a:p>
            <a:fld id="{E87526E2-D48D-4DFF-A511-8A964CDCEBAD}" type="slidenum">
              <a:rPr lang="en-US"/>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When properly developed and used, generic rubrics have a lot going for them.</a:t>
            </a:r>
          </a:p>
        </p:txBody>
      </p:sp>
      <p:sp>
        <p:nvSpPr>
          <p:cNvPr id="57348" name="Slide Number Placeholder 3"/>
          <p:cNvSpPr>
            <a:spLocks noGrp="1"/>
          </p:cNvSpPr>
          <p:nvPr>
            <p:ph type="sldNum" sz="quarter" idx="5"/>
          </p:nvPr>
        </p:nvSpPr>
        <p:spPr bwMode="auto">
          <a:noFill/>
          <a:ln>
            <a:miter lim="800000"/>
            <a:headEnd/>
            <a:tailEnd/>
          </a:ln>
        </p:spPr>
        <p:txBody>
          <a:bodyPr/>
          <a:lstStyle/>
          <a:p>
            <a:fld id="{E87526E2-D48D-4DFF-A511-8A964CDCEBAD}" type="slidenum">
              <a:rPr lang="en-US"/>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But they have limitations too.</a:t>
            </a:r>
          </a:p>
        </p:txBody>
      </p:sp>
      <p:sp>
        <p:nvSpPr>
          <p:cNvPr id="58372" name="Slide Number Placeholder 3"/>
          <p:cNvSpPr>
            <a:spLocks noGrp="1"/>
          </p:cNvSpPr>
          <p:nvPr>
            <p:ph type="sldNum" sz="quarter" idx="5"/>
          </p:nvPr>
        </p:nvSpPr>
        <p:spPr bwMode="auto">
          <a:noFill/>
          <a:ln>
            <a:miter lim="800000"/>
            <a:headEnd/>
            <a:tailEnd/>
          </a:ln>
        </p:spPr>
        <p:txBody>
          <a:bodyPr/>
          <a:lstStyle/>
          <a:p>
            <a:fld id="{B6D1B2FF-CD50-4962-B865-6633C3AE631A}" type="slidenum">
              <a:rPr lang="en-US"/>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In this module you will learn about rubrics and scoring guides; what they are, why and when you need them, and the basics of how to develop different kinds.</a:t>
            </a:r>
          </a:p>
          <a:p>
            <a:pPr eaLnBrk="1" hangingPunct="1"/>
            <a:endParaRPr lang="en-US" dirty="0" smtClean="0"/>
          </a:p>
          <a:p>
            <a:pPr eaLnBrk="1" hangingPunct="1"/>
            <a:r>
              <a:rPr lang="en-US" dirty="0" smtClean="0"/>
              <a:t>You will also learn how to use rubrics and scoring guides, which are usually built around a rubric, for the scoring of certain kinds of test items.</a:t>
            </a:r>
          </a:p>
        </p:txBody>
      </p:sp>
      <p:sp>
        <p:nvSpPr>
          <p:cNvPr id="48132" name="Slide Number Placeholder 3"/>
          <p:cNvSpPr>
            <a:spLocks noGrp="1"/>
          </p:cNvSpPr>
          <p:nvPr>
            <p:ph type="sldNum" sz="quarter" idx="5"/>
          </p:nvPr>
        </p:nvSpPr>
        <p:spPr bwMode="auto">
          <a:noFill/>
          <a:ln>
            <a:miter lim="800000"/>
            <a:headEnd/>
            <a:tailEnd/>
          </a:ln>
        </p:spPr>
        <p:txBody>
          <a:bodyPr/>
          <a:lstStyle/>
          <a:p>
            <a:fld id="{93F5BACB-55D5-4FD9-B27E-3F6054FD0A6A}" type="slidenum">
              <a:rPr lang="en-US"/>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Task-specific rubrics may be appropriate in these situations.</a:t>
            </a:r>
          </a:p>
        </p:txBody>
      </p:sp>
      <p:sp>
        <p:nvSpPr>
          <p:cNvPr id="59396" name="Slide Number Placeholder 3"/>
          <p:cNvSpPr>
            <a:spLocks noGrp="1"/>
          </p:cNvSpPr>
          <p:nvPr>
            <p:ph type="sldNum" sz="quarter" idx="5"/>
          </p:nvPr>
        </p:nvSpPr>
        <p:spPr bwMode="auto">
          <a:noFill/>
          <a:ln>
            <a:miter lim="800000"/>
            <a:headEnd/>
            <a:tailEnd/>
          </a:ln>
        </p:spPr>
        <p:txBody>
          <a:bodyPr/>
          <a:lstStyle/>
          <a:p>
            <a:fld id="{15156411-73F3-4C46-9E77-5BE72F6EA301}" type="slidenum">
              <a:rPr lang="en-US"/>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But they also have some major limitations.</a:t>
            </a:r>
          </a:p>
        </p:txBody>
      </p:sp>
      <p:sp>
        <p:nvSpPr>
          <p:cNvPr id="60420" name="Slide Number Placeholder 3"/>
          <p:cNvSpPr>
            <a:spLocks noGrp="1"/>
          </p:cNvSpPr>
          <p:nvPr>
            <p:ph type="sldNum" sz="quarter" idx="5"/>
          </p:nvPr>
        </p:nvSpPr>
        <p:spPr bwMode="auto">
          <a:noFill/>
          <a:ln>
            <a:miter lim="800000"/>
            <a:headEnd/>
            <a:tailEnd/>
          </a:ln>
        </p:spPr>
        <p:txBody>
          <a:bodyPr/>
          <a:lstStyle/>
          <a:p>
            <a:fld id="{EF5F1AF1-7974-4518-983A-E1E3451E7FC3}" type="slidenum">
              <a:rPr lang="en-US"/>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developing your own rubrics, you can check to see that they are of high quality on the following fourtraits. </a:t>
            </a:r>
          </a:p>
        </p:txBody>
      </p:sp>
      <p:sp>
        <p:nvSpPr>
          <p:cNvPr id="61444" name="Slide Number Placeholder 3"/>
          <p:cNvSpPr>
            <a:spLocks noGrp="1"/>
          </p:cNvSpPr>
          <p:nvPr>
            <p:ph type="sldNum" sz="quarter" idx="5"/>
          </p:nvPr>
        </p:nvSpPr>
        <p:spPr bwMode="auto">
          <a:noFill/>
          <a:ln>
            <a:miter lim="800000"/>
            <a:headEnd/>
            <a:tailEnd/>
          </a:ln>
        </p:spPr>
        <p:txBody>
          <a:bodyPr/>
          <a:lstStyle/>
          <a:p>
            <a:fld id="{E3230758-F6FE-4870-B97E-2E2D273ADA6E}" type="slidenum">
              <a:rPr lang="en-US"/>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following four slides define the highest level of quality for each of these four traits.  Deborah Wahlstrom refers to this as the WOW! level.</a:t>
            </a:r>
          </a:p>
        </p:txBody>
      </p:sp>
      <p:sp>
        <p:nvSpPr>
          <p:cNvPr id="62468" name="Slide Number Placeholder 3"/>
          <p:cNvSpPr>
            <a:spLocks noGrp="1"/>
          </p:cNvSpPr>
          <p:nvPr>
            <p:ph type="sldNum" sz="quarter" idx="5"/>
          </p:nvPr>
        </p:nvSpPr>
        <p:spPr bwMode="auto">
          <a:noFill/>
          <a:ln>
            <a:miter lim="800000"/>
            <a:headEnd/>
            <a:tailEnd/>
          </a:ln>
        </p:spPr>
        <p:txBody>
          <a:bodyPr/>
          <a:lstStyle/>
          <a:p>
            <a:fld id="{F2257E03-6505-404D-9CDE-4752A2B21C18}" type="slidenum">
              <a:rPr lang="en-US"/>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Trait one asks you to evaluate the degree to which your rubric appropriately matches the intended learning target, actual instruction, and assessment task.</a:t>
            </a:r>
          </a:p>
          <a:p>
            <a:endParaRPr lang="en-US" dirty="0" smtClean="0"/>
          </a:p>
        </p:txBody>
      </p:sp>
      <p:sp>
        <p:nvSpPr>
          <p:cNvPr id="63492" name="Slide Number Placeholder 3"/>
          <p:cNvSpPr>
            <a:spLocks noGrp="1"/>
          </p:cNvSpPr>
          <p:nvPr>
            <p:ph type="sldNum" sz="quarter" idx="5"/>
          </p:nvPr>
        </p:nvSpPr>
        <p:spPr bwMode="auto">
          <a:noFill/>
          <a:ln>
            <a:miter lim="800000"/>
            <a:headEnd/>
            <a:tailEnd/>
          </a:ln>
        </p:spPr>
        <p:txBody>
          <a:bodyPr/>
          <a:lstStyle/>
          <a:p>
            <a:fld id="{48FEC474-3F94-418B-8850-CB960885C66C}" type="slidenum">
              <a:rPr lang="en-US"/>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Trait two asks you to evaluate the likelihood that different users, given some reasonable level of training, will interpret and apply the rubric correctly and consistently.</a:t>
            </a:r>
          </a:p>
        </p:txBody>
      </p:sp>
      <p:sp>
        <p:nvSpPr>
          <p:cNvPr id="64516" name="Slide Number Placeholder 3"/>
          <p:cNvSpPr>
            <a:spLocks noGrp="1"/>
          </p:cNvSpPr>
          <p:nvPr>
            <p:ph type="sldNum" sz="quarter" idx="5"/>
          </p:nvPr>
        </p:nvSpPr>
        <p:spPr bwMode="auto">
          <a:noFill/>
          <a:ln>
            <a:miter lim="800000"/>
            <a:headEnd/>
            <a:tailEnd/>
          </a:ln>
        </p:spPr>
        <p:txBody>
          <a:bodyPr/>
          <a:lstStyle/>
          <a:p>
            <a:fld id="{BC1F53C9-4D14-4AE1-9215-12D970480429}" type="slidenum">
              <a:rPr lang="en-US"/>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Trait three asks you to evaluate whether your rubric is usable in actual practice by both students and teachers.</a:t>
            </a:r>
          </a:p>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a:lstStyle/>
          <a:p>
            <a:fld id="{A48D447A-24D5-4724-BFFC-2C82E644BC4B}" type="slidenum">
              <a:rPr lang="en-US"/>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Trait four asks you to evaluate the technical quality of your rubric.  Note that this can not be done ahead of time – it requires the collection and analysis of data from actual use for evidence of key technical properties, including consistency, appropriateness, and fairness.</a:t>
            </a:r>
          </a:p>
          <a:p>
            <a:endParaRPr lang="en-US" dirty="0" smtClean="0"/>
          </a:p>
        </p:txBody>
      </p:sp>
      <p:sp>
        <p:nvSpPr>
          <p:cNvPr id="66564" name="Slide Number Placeholder 3"/>
          <p:cNvSpPr>
            <a:spLocks noGrp="1"/>
          </p:cNvSpPr>
          <p:nvPr>
            <p:ph type="sldNum" sz="quarter" idx="5"/>
          </p:nvPr>
        </p:nvSpPr>
        <p:spPr bwMode="auto">
          <a:noFill/>
          <a:ln>
            <a:miter lim="800000"/>
            <a:headEnd/>
            <a:tailEnd/>
          </a:ln>
        </p:spPr>
        <p:txBody>
          <a:bodyPr/>
          <a:lstStyle/>
          <a:p>
            <a:fld id="{43FDC290-F772-452A-AAE4-95FB5DCED67A}" type="slidenum">
              <a:rPr lang="en-US"/>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As we have emphasized throughout this professional development series, you are more likely to get good results, and enjoy the assessment development process, if you work with your colleagues.  Once you have a team, start by studying good examples of existing rubrics.</a:t>
            </a:r>
          </a:p>
        </p:txBody>
      </p:sp>
      <p:sp>
        <p:nvSpPr>
          <p:cNvPr id="67588" name="Slide Number Placeholder 3"/>
          <p:cNvSpPr>
            <a:spLocks noGrp="1"/>
          </p:cNvSpPr>
          <p:nvPr>
            <p:ph type="sldNum" sz="quarter" idx="5"/>
          </p:nvPr>
        </p:nvSpPr>
        <p:spPr bwMode="auto">
          <a:noFill/>
          <a:ln>
            <a:miter lim="800000"/>
            <a:headEnd/>
            <a:tailEnd/>
          </a:ln>
        </p:spPr>
        <p:txBody>
          <a:bodyPr/>
          <a:lstStyle/>
          <a:p>
            <a:fld id="{BF6757C7-F3EA-4CB9-BDFA-30B0B9B99DC3}" type="slidenum">
              <a:rPr lang="en-US"/>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Have you ever heard the scoring, judging, or grading of an essay, report, or performance referred to as “subjective scoring” or “subjective grading?”</a:t>
            </a:r>
          </a:p>
          <a:p>
            <a:pPr eaLnBrk="1" hangingPunct="1"/>
            <a:endParaRPr lang="en-US" dirty="0" smtClean="0"/>
          </a:p>
          <a:p>
            <a:pPr eaLnBrk="1" hangingPunct="1"/>
            <a:r>
              <a:rPr lang="en-US" dirty="0" smtClean="0"/>
              <a:t>Let’s be clear right up front … if the response to a test question, work product, or performance is evaluated “subjectively” then it hasn’t been scored in any sense that has meaning for your work in developing common assessments.  If it is truly subjective, it’s just someone’s opinion, and will be of very little value to the person who’s work is supposedly being assessed, even if that scorer is an expert in the subject matter.</a:t>
            </a:r>
          </a:p>
          <a:p>
            <a:pPr eaLnBrk="1" hangingPunct="1"/>
            <a:endParaRPr lang="en-US" dirty="0" smtClean="0"/>
          </a:p>
          <a:p>
            <a:pPr eaLnBrk="1" hangingPunct="1"/>
            <a:r>
              <a:rPr lang="en-US" dirty="0" smtClean="0"/>
              <a:t>Here are two meanings from a dictionary that underscore the inappropriateness of truly “subjective” evaluation of someone else’s work:</a:t>
            </a:r>
          </a:p>
          <a:p>
            <a:pPr eaLnBrk="1" hangingPunct="1"/>
            <a:endParaRPr lang="en-US" dirty="0" smtClean="0"/>
          </a:p>
          <a:p>
            <a:r>
              <a:rPr lang="en-US" b="1" dirty="0" smtClean="0"/>
              <a:t>1.</a:t>
            </a:r>
            <a:r>
              <a:rPr lang="en-US" dirty="0" smtClean="0"/>
              <a:t> belonging to, proceeding from, or relating to the mind of the thinking subject and not the nature of the object being considered</a:t>
            </a:r>
          </a:p>
          <a:p>
            <a:r>
              <a:rPr lang="en-US" b="1" dirty="0" smtClean="0"/>
              <a:t>2.</a:t>
            </a:r>
            <a:r>
              <a:rPr lang="en-US" dirty="0" smtClean="0"/>
              <a:t> of, relating to, or emanating from a person's emotions, prejudices, etc. as in “subjective views”</a:t>
            </a:r>
          </a:p>
          <a:p>
            <a:pPr eaLnBrk="1" hangingPunct="1"/>
            <a:endParaRPr lang="en-US" dirty="0" smtClean="0"/>
          </a:p>
        </p:txBody>
      </p:sp>
      <p:sp>
        <p:nvSpPr>
          <p:cNvPr id="49156" name="Slide Number Placeholder 3"/>
          <p:cNvSpPr>
            <a:spLocks noGrp="1"/>
          </p:cNvSpPr>
          <p:nvPr>
            <p:ph type="sldNum" sz="quarter" idx="5"/>
          </p:nvPr>
        </p:nvSpPr>
        <p:spPr bwMode="auto">
          <a:noFill/>
          <a:ln>
            <a:miter lim="800000"/>
            <a:headEnd/>
            <a:tailEnd/>
          </a:ln>
        </p:spPr>
        <p:txBody>
          <a:bodyPr/>
          <a:lstStyle/>
          <a:p>
            <a:fld id="{216CF527-DECD-478F-BB10-C0542CC5AF6A}" type="slidenum">
              <a:rPr lang="en-US"/>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or any similar rubric will be strongest when every cell of the table is carefully described, not just the WOW column.</a:t>
            </a:r>
          </a:p>
        </p:txBody>
      </p:sp>
      <p:sp>
        <p:nvSpPr>
          <p:cNvPr id="68612" name="Slide Number Placeholder 3"/>
          <p:cNvSpPr>
            <a:spLocks noGrp="1"/>
          </p:cNvSpPr>
          <p:nvPr>
            <p:ph type="sldNum" sz="quarter" idx="5"/>
          </p:nvPr>
        </p:nvSpPr>
        <p:spPr bwMode="auto">
          <a:noFill/>
          <a:ln>
            <a:miter lim="800000"/>
            <a:headEnd/>
            <a:tailEnd/>
          </a:ln>
        </p:spPr>
        <p:txBody>
          <a:bodyPr/>
          <a:lstStyle/>
          <a:p>
            <a:fld id="{EC994238-B438-4558-8A52-C8CEAB62441F}" type="slidenum">
              <a:rPr lang="en-US"/>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a:lstStyle/>
          <a:p>
            <a:fld id="{EC994238-B438-4558-8A52-C8CEAB62441F}" type="slidenum">
              <a:rPr lang="en-US"/>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a:lstStyle/>
          <a:p>
            <a:fld id="{EC994238-B438-4558-8A52-C8CEAB62441F}" type="slidenum">
              <a:rPr lang="en-US"/>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a:lstStyle/>
          <a:p>
            <a:fld id="{EC994238-B438-4558-8A52-C8CEAB62441F}" type="slidenum">
              <a:rPr lang="en-US"/>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development of a good rubric is not an exercise in abstract thinking, although some of that may be required.  You are trying to develop a practical tool that can be used reliably by you and others for the task of accurately and consistently scoring open-ended student work.  We conclude this module with a concrete process you can use for this important work. Here are some steps to develop high quality rubrics.</a:t>
            </a:r>
          </a:p>
        </p:txBody>
      </p:sp>
      <p:sp>
        <p:nvSpPr>
          <p:cNvPr id="69636" name="Slide Number Placeholder 3"/>
          <p:cNvSpPr>
            <a:spLocks noGrp="1"/>
          </p:cNvSpPr>
          <p:nvPr>
            <p:ph type="sldNum" sz="quarter" idx="5"/>
          </p:nvPr>
        </p:nvSpPr>
        <p:spPr bwMode="auto">
          <a:noFill/>
          <a:ln>
            <a:miter lim="800000"/>
            <a:headEnd/>
            <a:tailEnd/>
          </a:ln>
        </p:spPr>
        <p:txBody>
          <a:bodyPr/>
          <a:lstStyle/>
          <a:p>
            <a:fld id="{F226602C-9E0D-44E8-A532-41DBB8EDDCC1}" type="slidenum">
              <a:rPr lang="en-US"/>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development of a good rubric is not an exercise in abstract thinking, although some of that may be required.  You are trying to develop a practical tool that can be used reliably by you and others for the task of accurately and consistently scoring open-ended student work.  We conclude this module with a concrete process you can use for this important work.</a:t>
            </a:r>
          </a:p>
        </p:txBody>
      </p:sp>
      <p:sp>
        <p:nvSpPr>
          <p:cNvPr id="70660" name="Slide Number Placeholder 3"/>
          <p:cNvSpPr>
            <a:spLocks noGrp="1"/>
          </p:cNvSpPr>
          <p:nvPr>
            <p:ph type="sldNum" sz="quarter" idx="5"/>
          </p:nvPr>
        </p:nvSpPr>
        <p:spPr bwMode="auto">
          <a:noFill/>
          <a:ln>
            <a:miter lim="800000"/>
            <a:headEnd/>
            <a:tailEnd/>
          </a:ln>
        </p:spPr>
        <p:txBody>
          <a:bodyPr/>
          <a:lstStyle/>
          <a:p>
            <a:fld id="{AF0EE1C1-A434-46E5-9B35-27B86BC47051}" type="slidenum">
              <a:rPr lang="en-US"/>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There are several parts of the scoring </a:t>
            </a:r>
            <a:r>
              <a:rPr lang="en-US" i="1" dirty="0" smtClean="0"/>
              <a:t>guide</a:t>
            </a:r>
            <a:r>
              <a:rPr lang="en-US" dirty="0" smtClean="0"/>
              <a:t>. Each of these is shown. </a:t>
            </a:r>
          </a:p>
        </p:txBody>
      </p:sp>
      <p:sp>
        <p:nvSpPr>
          <p:cNvPr id="71684" name="Slide Number Placeholder 3"/>
          <p:cNvSpPr>
            <a:spLocks noGrp="1"/>
          </p:cNvSpPr>
          <p:nvPr>
            <p:ph type="sldNum" sz="quarter" idx="5"/>
          </p:nvPr>
        </p:nvSpPr>
        <p:spPr bwMode="auto">
          <a:noFill/>
          <a:ln>
            <a:miter lim="800000"/>
            <a:headEnd/>
            <a:tailEnd/>
          </a:ln>
        </p:spPr>
        <p:txBody>
          <a:bodyPr/>
          <a:lstStyle/>
          <a:p>
            <a:fld id="{87AE8ECF-9D69-4BE4-866C-C3F2E26A2C53}" type="slidenum">
              <a:rPr lang="en-US"/>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Other than selected-response items, the items on your common assessment will be “hand scored.”  From an assessment perspective, the reason you have developed a rubric for such items is to provide your scorers with the agreed-upon criteria they are required to use for that scoring. You have developed a Scoring Guide to support each rubric because having actual examples of student work that have been correctly scored and annotated helps clarify how the rubric is to be applied. It is not enough, however, to simply give such documents to people and assume they will have a consistent understanding of what they mean and how to use them. To ensure correct, consistent use you need to do several additional things. </a:t>
            </a:r>
          </a:p>
          <a:p>
            <a:endParaRPr lang="en-US" dirty="0" smtClean="0"/>
          </a:p>
          <a:p>
            <a:r>
              <a:rPr lang="en-US" dirty="0" smtClean="0"/>
              <a:t>First, you need to train scorers in the use of the rubric and scoring guide. This alone will help develop the needed common understanding. However, you also need a scoring process as part of your test administration. Having such items scored by more than one person is a powerful, but resource-intensive approach.  It also requires a process for resolving differences of opinion between scorers. At a minimum, having some items for some students scored by more than one person provides important information. </a:t>
            </a:r>
          </a:p>
        </p:txBody>
      </p:sp>
      <p:sp>
        <p:nvSpPr>
          <p:cNvPr id="72708" name="Slide Number Placeholder 3"/>
          <p:cNvSpPr>
            <a:spLocks noGrp="1"/>
          </p:cNvSpPr>
          <p:nvPr>
            <p:ph type="sldNum" sz="quarter" idx="5"/>
          </p:nvPr>
        </p:nvSpPr>
        <p:spPr bwMode="auto">
          <a:noFill/>
          <a:ln>
            <a:miter lim="800000"/>
            <a:headEnd/>
            <a:tailEnd/>
          </a:ln>
        </p:spPr>
        <p:txBody>
          <a:bodyPr/>
          <a:lstStyle/>
          <a:p>
            <a:fld id="{D2FA4284-F2BE-43C8-A324-3AB6CFE6564E}" type="slidenum">
              <a:rPr lang="en-US"/>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critical issue here is that the score assigned to a particular student response should not depend on who did the scoring. If it does, you have scorer bias, which is not a good thing. The technical term for the degree to which multiple scorers consistently assign matching scores is “Inter-rater Reliability”; and yes, it can be computed, but we will leave that for another module. The important idea here is that you need multiple scores for each student, or at least of sample of them, in order to determine if your group of scorers is sufficiently consistent in their application of a rubric and its scoring guide. </a:t>
            </a:r>
          </a:p>
        </p:txBody>
      </p:sp>
      <p:sp>
        <p:nvSpPr>
          <p:cNvPr id="73732" name="Slide Number Placeholder 3"/>
          <p:cNvSpPr>
            <a:spLocks noGrp="1"/>
          </p:cNvSpPr>
          <p:nvPr>
            <p:ph type="sldNum" sz="quarter" idx="5"/>
          </p:nvPr>
        </p:nvSpPr>
        <p:spPr bwMode="auto">
          <a:noFill/>
          <a:ln>
            <a:miter lim="800000"/>
            <a:headEnd/>
            <a:tailEnd/>
          </a:ln>
        </p:spPr>
        <p:txBody>
          <a:bodyPr/>
          <a:lstStyle/>
          <a:p>
            <a:fld id="{7968CCED-77E2-49BB-A376-3C6ED102FE91}" type="slidenum">
              <a:rPr lang="en-US"/>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73732" name="Slide Number Placeholder 3"/>
          <p:cNvSpPr>
            <a:spLocks noGrp="1"/>
          </p:cNvSpPr>
          <p:nvPr>
            <p:ph type="sldNum" sz="quarter" idx="5"/>
          </p:nvPr>
        </p:nvSpPr>
        <p:spPr bwMode="auto">
          <a:noFill/>
          <a:ln>
            <a:miter lim="800000"/>
            <a:headEnd/>
            <a:tailEnd/>
          </a:ln>
        </p:spPr>
        <p:txBody>
          <a:bodyPr/>
          <a:lstStyle/>
          <a:p>
            <a:fld id="{7968CCED-77E2-49BB-A376-3C6ED102FE91}" type="slidenum">
              <a:rPr lang="en-US"/>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Do you see the potential problem here?  We need to be especially “on guard” for the biases of individuals in scoring, judging, or evaluating other peoples’ work.</a:t>
            </a:r>
          </a:p>
          <a:p>
            <a:pPr eaLnBrk="1" hangingPunct="1">
              <a:spcBef>
                <a:spcPct val="0"/>
              </a:spcBef>
            </a:pPr>
            <a:endParaRPr lang="en-US" dirty="0" smtClean="0"/>
          </a:p>
          <a:p>
            <a:pPr eaLnBrk="1" hangingPunct="1">
              <a:spcBef>
                <a:spcPct val="0"/>
              </a:spcBef>
            </a:pPr>
            <a:r>
              <a:rPr lang="en-US" dirty="0" smtClean="0"/>
              <a:t>This is one of the reasons we use rubrics and scoring guides – to try to have more objective and transparent criteria against which work is scored or evaluated, and to provide a standardized way to apply these tools.</a:t>
            </a:r>
          </a:p>
          <a:p>
            <a:pPr eaLnBrk="1" hangingPunct="1">
              <a:spcBef>
                <a:spcPct val="0"/>
              </a:spcBef>
            </a:pPr>
            <a:endParaRPr lang="en-US" dirty="0" smtClean="0"/>
          </a:p>
          <a:p>
            <a:pPr eaLnBrk="1" hangingPunct="1">
              <a:spcBef>
                <a:spcPct val="0"/>
              </a:spcBef>
            </a:pPr>
            <a:r>
              <a:rPr lang="en-US" dirty="0" smtClean="0"/>
              <a:t>We also use rubrics instructionally to make the criteria for quality work visible to students.</a:t>
            </a:r>
          </a:p>
          <a:p>
            <a:pPr eaLnBrk="1" hangingPunct="1">
              <a:spcBef>
                <a:spcPct val="0"/>
              </a:spcBef>
            </a:pPr>
            <a:endParaRPr lang="en-US" dirty="0" smtClean="0"/>
          </a:p>
          <a:p>
            <a:pPr eaLnBrk="1" hangingPunct="1">
              <a:spcBef>
                <a:spcPct val="0"/>
              </a:spcBef>
            </a:pPr>
            <a:r>
              <a:rPr lang="en-US" dirty="0" smtClean="0"/>
              <a:t>This dual use connects instruction to subsequent assessment in a way that is fair.</a:t>
            </a:r>
          </a:p>
        </p:txBody>
      </p:sp>
      <p:sp>
        <p:nvSpPr>
          <p:cNvPr id="50180" name="Slide Number Placeholder 3"/>
          <p:cNvSpPr>
            <a:spLocks noGrp="1"/>
          </p:cNvSpPr>
          <p:nvPr>
            <p:ph type="sldNum" sz="quarter" idx="5"/>
          </p:nvPr>
        </p:nvSpPr>
        <p:spPr bwMode="auto">
          <a:noFill/>
          <a:ln>
            <a:miter lim="800000"/>
            <a:headEnd/>
            <a:tailEnd/>
          </a:ln>
        </p:spPr>
        <p:txBody>
          <a:bodyPr/>
          <a:lstStyle/>
          <a:p>
            <a:fld id="{9C6C702A-D98E-4771-9580-B4D78098BA8D}" type="slidenum">
              <a:rPr lang="en-US"/>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This concludes the module on Rubrics and Scoring Guides.  We would like to acknowledge the following as sources of key ideas on this subject.</a:t>
            </a:r>
          </a:p>
        </p:txBody>
      </p:sp>
      <p:sp>
        <p:nvSpPr>
          <p:cNvPr id="74756" name="Slide Number Placeholder 3"/>
          <p:cNvSpPr>
            <a:spLocks noGrp="1"/>
          </p:cNvSpPr>
          <p:nvPr>
            <p:ph type="sldNum" sz="quarter" idx="5"/>
          </p:nvPr>
        </p:nvSpPr>
        <p:spPr bwMode="auto">
          <a:noFill/>
          <a:ln>
            <a:miter lim="800000"/>
            <a:headEnd/>
            <a:tailEnd/>
          </a:ln>
        </p:spPr>
        <p:txBody>
          <a:bodyPr/>
          <a:lstStyle/>
          <a:p>
            <a:fld id="{59053A0C-27B3-46D5-840D-EB5B0B2A4EDB}" type="slidenum">
              <a:rPr lang="en-US"/>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52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Here’s a starting point for understanding what a rubric is.</a:t>
            </a:r>
          </a:p>
          <a:p>
            <a:pPr eaLnBrk="1" hangingPunct="1"/>
            <a:endParaRPr lang="en-US" dirty="0" smtClean="0"/>
          </a:p>
          <a:p>
            <a:pPr eaLnBrk="1" hangingPunct="1"/>
            <a:r>
              <a:rPr lang="en-US" dirty="0" smtClean="0"/>
              <a:t>Notice that rubrics are not intended to replace judgment.  Quite the opposite.  The purpose of a rubric is to support the scorer’s judgment by focusing their attention on only the agreed components for evaluation, the criteria of quality, and the way those criteria are to be interpreted with respect to actual student work.</a:t>
            </a:r>
          </a:p>
          <a:p>
            <a:pPr eaLnBrk="1" hangingPunct="1"/>
            <a:endParaRPr lang="en-US" dirty="0" smtClean="0"/>
          </a:p>
          <a:p>
            <a:pPr eaLnBrk="1" hangingPunct="1"/>
            <a:r>
              <a:rPr lang="en-US" dirty="0" smtClean="0"/>
              <a:t>By the way, the book referenced here is an excellent resource if you would like to know more about rubrics than we can cover in this professional development series.</a:t>
            </a:r>
          </a:p>
        </p:txBody>
      </p:sp>
      <p:sp>
        <p:nvSpPr>
          <p:cNvPr id="51204" name="Slide Number Placeholder 3"/>
          <p:cNvSpPr>
            <a:spLocks noGrp="1"/>
          </p:cNvSpPr>
          <p:nvPr>
            <p:ph type="sldNum" sz="quarter" idx="5"/>
          </p:nvPr>
        </p:nvSpPr>
        <p:spPr bwMode="auto">
          <a:noFill/>
          <a:ln>
            <a:miter lim="800000"/>
            <a:headEnd/>
            <a:tailEnd/>
          </a:ln>
        </p:spPr>
        <p:txBody>
          <a:bodyPr/>
          <a:lstStyle/>
          <a:p>
            <a:fld id="{7BAFDF2F-8A9C-4978-A69B-E1FC1A8A3B36}" type="slidenum">
              <a:rPr lang="en-US"/>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slide could probably just say “Everything that isn’t a multiple-choice test item.”</a:t>
            </a:r>
          </a:p>
          <a:p>
            <a:endParaRPr lang="en-US" dirty="0" smtClean="0"/>
          </a:p>
          <a:p>
            <a:r>
              <a:rPr lang="en-US" dirty="0" smtClean="0"/>
              <a:t>If a human scorer has to make a decision about what score to assign, then some form of rubric or scoring guide is needed.  These can range from simple ones, like an answer key for fill-in-the-blank items (where there is only one correct response), to a generic/task-analytic rubric that describes a range of quality on two or more aspects of a task that is generic in nature.</a:t>
            </a:r>
          </a:p>
        </p:txBody>
      </p:sp>
      <p:sp>
        <p:nvSpPr>
          <p:cNvPr id="52228" name="Slide Number Placeholder 3"/>
          <p:cNvSpPr>
            <a:spLocks noGrp="1"/>
          </p:cNvSpPr>
          <p:nvPr>
            <p:ph type="sldNum" sz="quarter" idx="5"/>
          </p:nvPr>
        </p:nvSpPr>
        <p:spPr bwMode="auto">
          <a:noFill/>
          <a:ln>
            <a:miter lim="800000"/>
            <a:headEnd/>
            <a:tailEnd/>
          </a:ln>
        </p:spPr>
        <p:txBody>
          <a:bodyPr/>
          <a:lstStyle/>
          <a:p>
            <a:fld id="{8CE6598C-6FD2-476E-8978-46B0E9F0B854}" type="slidenum">
              <a:rPr lang="en-US"/>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715963" y="696913"/>
            <a:ext cx="5578475" cy="3486150"/>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Rubrics have wide application and fit in all of these places.  In other words … almost, but not quite, everywhere!</a:t>
            </a:r>
          </a:p>
        </p:txBody>
      </p:sp>
      <p:sp>
        <p:nvSpPr>
          <p:cNvPr id="53252" name="Slide Number Placeholder 3"/>
          <p:cNvSpPr>
            <a:spLocks noGrp="1"/>
          </p:cNvSpPr>
          <p:nvPr>
            <p:ph type="sldNum" sz="quarter" idx="5"/>
          </p:nvPr>
        </p:nvSpPr>
        <p:spPr bwMode="auto">
          <a:noFill/>
          <a:ln>
            <a:miter lim="800000"/>
            <a:headEnd/>
            <a:tailEnd/>
          </a:ln>
        </p:spPr>
        <p:txBody>
          <a:bodyPr/>
          <a:lstStyle/>
          <a:p>
            <a:fld id="{E0F9734D-5999-420C-B38F-B92075963201}" type="slidenum">
              <a:rPr lang="en-US"/>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460500"/>
            <a:ext cx="8824912" cy="4274344"/>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eaLnBrk="0" hangingPunct="0">
                <a:defRPr/>
              </a:pPr>
              <a:endParaRPr lang="en-US" dirty="0">
                <a:ea typeface="+mn-ea"/>
              </a:endParaRPr>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dirty="0">
                <a:ea typeface="+mn-ea"/>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grpSp>
      <p:sp>
        <p:nvSpPr>
          <p:cNvPr id="480265" name="Rectangle 9"/>
          <p:cNvSpPr>
            <a:spLocks noGrp="1" noChangeArrowheads="1"/>
          </p:cNvSpPr>
          <p:nvPr>
            <p:ph type="ctrTitle" sz="quarter"/>
          </p:nvPr>
        </p:nvSpPr>
        <p:spPr>
          <a:xfrm>
            <a:off x="990600" y="1587500"/>
            <a:ext cx="7772400" cy="1447271"/>
          </a:xfrm>
        </p:spPr>
        <p:txBody>
          <a:bodyPr anchor="t"/>
          <a:lstStyle>
            <a:lvl1pPr>
              <a:defRPr sz="5400"/>
            </a:lvl1pPr>
          </a:lstStyle>
          <a:p>
            <a:r>
              <a:rPr lang="en-US" smtClean="0"/>
              <a:t>Click to edit Master title style</a:t>
            </a:r>
            <a:endParaRPr lang="en-US"/>
          </a:p>
        </p:txBody>
      </p:sp>
      <p:sp>
        <p:nvSpPr>
          <p:cNvPr id="480266" name="Rectangle 10"/>
          <p:cNvSpPr>
            <a:spLocks noGrp="1" noChangeArrowheads="1"/>
          </p:cNvSpPr>
          <p:nvPr>
            <p:ph type="subTitle" sz="quarter" idx="1"/>
          </p:nvPr>
        </p:nvSpPr>
        <p:spPr>
          <a:xfrm>
            <a:off x="990600" y="3302000"/>
            <a:ext cx="6781800" cy="1460500"/>
          </a:xfrm>
        </p:spPr>
        <p:txBody>
          <a:bodyPr/>
          <a:lstStyle>
            <a:lvl1pPr marL="0" indent="0">
              <a:buFont typeface="Wingdings" pitchFamily="2" charset="2"/>
              <a:buNone/>
              <a:defRPr/>
            </a:lvl1pPr>
          </a:lstStyle>
          <a:p>
            <a:r>
              <a:rPr lang="en-US" smtClean="0"/>
              <a:t>Click to edit Master subtitle style</a:t>
            </a:r>
            <a:endParaRPr lang="en-US"/>
          </a:p>
        </p:txBody>
      </p:sp>
      <p:sp>
        <p:nvSpPr>
          <p:cNvPr id="11" name="Rectangle 11"/>
          <p:cNvSpPr>
            <a:spLocks noGrp="1" noChangeArrowheads="1"/>
          </p:cNvSpPr>
          <p:nvPr>
            <p:ph type="dt" sz="quarter" idx="10"/>
          </p:nvPr>
        </p:nvSpPr>
        <p:spPr>
          <a:xfrm>
            <a:off x="990602" y="5204354"/>
            <a:ext cx="1901825" cy="396876"/>
          </a:xfrm>
        </p:spPr>
        <p:txBody>
          <a:bodyPr/>
          <a:lstStyle>
            <a:lvl1pPr>
              <a:defRPr/>
            </a:lvl1pPr>
          </a:lstStyle>
          <a:p>
            <a:pPr>
              <a:defRPr/>
            </a:pPr>
            <a:endParaRPr lang="en-US" dirty="0"/>
          </a:p>
        </p:txBody>
      </p:sp>
      <p:sp>
        <p:nvSpPr>
          <p:cNvPr id="12" name="Rectangle 12"/>
          <p:cNvSpPr>
            <a:spLocks noGrp="1" noChangeArrowheads="1"/>
          </p:cNvSpPr>
          <p:nvPr>
            <p:ph type="ftr" sz="quarter" idx="11"/>
          </p:nvPr>
        </p:nvSpPr>
        <p:spPr>
          <a:xfrm>
            <a:off x="3468688" y="5204354"/>
            <a:ext cx="2895600" cy="396876"/>
          </a:xfrm>
        </p:spPr>
        <p:txBody>
          <a:bodyPr/>
          <a:lstStyle>
            <a:lvl1pPr>
              <a:defRPr/>
            </a:lvl1pPr>
          </a:lstStyle>
          <a:p>
            <a:pPr>
              <a:defRPr/>
            </a:pPr>
            <a:endParaRPr lang="en-US" dirty="0"/>
          </a:p>
        </p:txBody>
      </p:sp>
      <p:sp>
        <p:nvSpPr>
          <p:cNvPr id="13" name="Rectangle 13"/>
          <p:cNvSpPr>
            <a:spLocks noGrp="1" noChangeArrowheads="1"/>
          </p:cNvSpPr>
          <p:nvPr>
            <p:ph type="sldNum" sz="quarter" idx="12"/>
          </p:nvPr>
        </p:nvSpPr>
        <p:spPr/>
        <p:txBody>
          <a:bodyPr/>
          <a:lstStyle>
            <a:lvl1pPr>
              <a:defRPr smtClean="0"/>
            </a:lvl1pPr>
          </a:lstStyle>
          <a:p>
            <a:pPr>
              <a:defRPr/>
            </a:pPr>
            <a:fld id="{33AC61F3-CF3A-4BD1-9F58-FB7DAC415D18}"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01A70D4E-0E4E-4591-8773-B98F63DFAA0C}"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5" y="203730"/>
            <a:ext cx="2097087"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2" y="203730"/>
            <a:ext cx="6138863"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CB073689-3AEC-4795-B1DB-E4E63A076669}"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48E30FD9-F8DA-4405-895D-C0310BFF035B}" type="slidenum">
              <a:rPr lang="en-US"/>
              <a:pPr>
                <a:defRPr/>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CE7E0DB-6E2D-4920-9F99-6A1AA94662C0}"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2" y="1587500"/>
            <a:ext cx="3927475" cy="349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7" y="1587500"/>
            <a:ext cx="3927475" cy="349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072F8018-FC50-471E-A4F8-F4E14ABC7FF3}"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6"/>
            <a:ext cx="8229600" cy="952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66C07F4C-C85A-4092-9CDF-9DCE3DA08B7D}" type="slidenum">
              <a:rPr lang="en-US"/>
              <a:pPr>
                <a:defRPr/>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970341C9-A679-43CC-9197-2724C4D61C66}"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9C6232BC-89A1-4763-B2BF-C5F49641114A}"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AFFBC4F9-391D-49A2-9127-58936544AAC8}"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619C5001-32D8-44D3-B93C-2DE001E520AF}"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524000"/>
            <a:ext cx="8824912" cy="4191000"/>
            <a:chOff x="201" y="1152"/>
            <a:chExt cx="5559" cy="3168"/>
          </a:xfrm>
        </p:grpSpPr>
        <p:sp>
          <p:nvSpPr>
            <p:cNvPr id="47923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dirty="0">
                <a:ea typeface="+mn-ea"/>
              </a:endParaRPr>
            </a:p>
          </p:txBody>
        </p:sp>
        <p:sp>
          <p:nvSpPr>
            <p:cNvPr id="47923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eaLnBrk="0" hangingPunct="0">
                <a:defRPr/>
              </a:pPr>
              <a:endParaRPr lang="en-US" dirty="0">
                <a:ea typeface="+mn-ea"/>
              </a:endParaRPr>
            </a:p>
          </p:txBody>
        </p:sp>
        <p:sp>
          <p:nvSpPr>
            <p:cNvPr id="47923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eaLnBrk="0" hangingPunct="0">
                <a:defRPr/>
              </a:pPr>
              <a:endParaRPr lang="en-US" dirty="0">
                <a:ea typeface="+mn-ea"/>
              </a:endParaRPr>
            </a:p>
          </p:txBody>
        </p:sp>
        <p:sp>
          <p:nvSpPr>
            <p:cNvPr id="47923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47923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47924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47924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sp>
          <p:nvSpPr>
            <p:cNvPr id="47924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ea typeface="+mn-ea"/>
              </a:endParaRPr>
            </a:p>
          </p:txBody>
        </p:sp>
      </p:grpSp>
      <p:sp>
        <p:nvSpPr>
          <p:cNvPr id="479243" name="Rectangle 11"/>
          <p:cNvSpPr>
            <a:spLocks noGrp="1" noChangeArrowheads="1"/>
          </p:cNvSpPr>
          <p:nvPr>
            <p:ph type="dt" sz="half" idx="2"/>
          </p:nvPr>
        </p:nvSpPr>
        <p:spPr bwMode="auto">
          <a:xfrm>
            <a:off x="838202" y="5204354"/>
            <a:ext cx="1901825"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ea typeface="+mn-ea"/>
                <a:cs typeface="+mn-cs"/>
              </a:defRPr>
            </a:lvl1pPr>
          </a:lstStyle>
          <a:p>
            <a:pPr>
              <a:defRPr/>
            </a:pPr>
            <a:endParaRPr lang="en-US" dirty="0"/>
          </a:p>
        </p:txBody>
      </p:sp>
      <p:sp>
        <p:nvSpPr>
          <p:cNvPr id="479244" name="Rectangle 12"/>
          <p:cNvSpPr>
            <a:spLocks noGrp="1" noChangeArrowheads="1"/>
          </p:cNvSpPr>
          <p:nvPr>
            <p:ph type="ftr" sz="quarter" idx="3"/>
          </p:nvPr>
        </p:nvSpPr>
        <p:spPr bwMode="auto">
          <a:xfrm>
            <a:off x="3429000" y="5204354"/>
            <a:ext cx="2895600"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ea typeface="+mn-ea"/>
                <a:cs typeface="+mn-cs"/>
              </a:defRPr>
            </a:lvl1pPr>
          </a:lstStyle>
          <a:p>
            <a:pPr>
              <a:defRPr/>
            </a:pPr>
            <a:endParaRPr lang="en-US" dirty="0"/>
          </a:p>
        </p:txBody>
      </p:sp>
      <p:sp>
        <p:nvSpPr>
          <p:cNvPr id="479245" name="Rectangle 13"/>
          <p:cNvSpPr>
            <a:spLocks noGrp="1" noChangeArrowheads="1"/>
          </p:cNvSpPr>
          <p:nvPr>
            <p:ph type="sldNum" sz="quarter" idx="4"/>
          </p:nvPr>
        </p:nvSpPr>
        <p:spPr bwMode="auto">
          <a:xfrm>
            <a:off x="6937377" y="5204354"/>
            <a:ext cx="1901825"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315FBF80-1571-4A1F-8D6C-783C9C18D322}" type="slidenum">
              <a:rPr lang="en-US"/>
              <a:pPr>
                <a:defRPr/>
              </a:pPr>
              <a:t>‹#›</a:t>
            </a:fld>
            <a:endParaRPr lang="en-US" dirty="0"/>
          </a:p>
        </p:txBody>
      </p:sp>
      <p:sp>
        <p:nvSpPr>
          <p:cNvPr id="479246" name="Rectangle 14"/>
          <p:cNvSpPr>
            <a:spLocks noGrp="1" noRot="1" noChangeArrowheads="1"/>
          </p:cNvSpPr>
          <p:nvPr>
            <p:ph type="title"/>
          </p:nvPr>
        </p:nvSpPr>
        <p:spPr bwMode="auto">
          <a:xfrm>
            <a:off x="457202" y="203730"/>
            <a:ext cx="8385175" cy="11932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79247" name="Rectangle 15"/>
          <p:cNvSpPr>
            <a:spLocks noGrp="1" noRot="1" noChangeArrowheads="1"/>
          </p:cNvSpPr>
          <p:nvPr>
            <p:ph type="body" idx="1"/>
          </p:nvPr>
        </p:nvSpPr>
        <p:spPr bwMode="auto">
          <a:xfrm>
            <a:off x="838200" y="1587500"/>
            <a:ext cx="8007350" cy="34925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5pPr>
      <a:lvl6pPr marL="4572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sz="3200">
          <a:solidFill>
            <a:schemeClr val="tx1"/>
          </a:solidFill>
          <a:effectLst>
            <a:outerShdw blurRad="38100" dist="38100" dir="2700000" algn="tl">
              <a:srgbClr val="000000"/>
            </a:outerShdw>
          </a:effectLst>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Font typeface="Wingdings" charset="2"/>
        <a:buChar char="§"/>
        <a:defRPr sz="2800">
          <a:solidFill>
            <a:schemeClr val="tx1"/>
          </a:solidFill>
          <a:effectLst>
            <a:outerShdw blurRad="38100" dist="38100" dir="2700000" algn="tl">
              <a:srgbClr val="000000"/>
            </a:outerShdw>
          </a:effectLst>
          <a:latin typeface="+mn-lt"/>
          <a:ea typeface="ＭＳ Ｐゴシック" charset="-128"/>
        </a:defRPr>
      </a:lvl2pPr>
      <a:lvl3pPr marL="1143000" indent="-228600" algn="l" rtl="0" eaLnBrk="0" fontAlgn="base" hangingPunct="0">
        <a:spcBef>
          <a:spcPct val="20000"/>
        </a:spcBef>
        <a:spcAft>
          <a:spcPct val="0"/>
        </a:spcAft>
        <a:buClr>
          <a:schemeClr val="hlink"/>
        </a:buClr>
        <a:buFont typeface="Wingdings" charset="2"/>
        <a:buChar char="§"/>
        <a:defRPr sz="2400">
          <a:solidFill>
            <a:schemeClr val="tx1"/>
          </a:solidFill>
          <a:effectLst>
            <a:outerShdw blurRad="38100" dist="38100" dir="2700000" algn="tl">
              <a:srgbClr val="000000"/>
            </a:outerShdw>
          </a:effectLst>
          <a:latin typeface="+mn-lt"/>
          <a:ea typeface="ＭＳ Ｐゴシック" charset="-128"/>
        </a:defRPr>
      </a:lvl3pPr>
      <a:lvl4pPr marL="1600200" indent="-228600" algn="l" rtl="0" eaLnBrk="0" fontAlgn="base" hangingPunct="0">
        <a:spcBef>
          <a:spcPct val="20000"/>
        </a:spcBef>
        <a:spcAft>
          <a:spcPct val="0"/>
        </a:spcAft>
        <a:buClr>
          <a:schemeClr val="accent2"/>
        </a:buClr>
        <a:buFont typeface="Wingdings" charset="2"/>
        <a:buChar char="§"/>
        <a:defRPr sz="2000">
          <a:solidFill>
            <a:schemeClr val="tx1"/>
          </a:solidFill>
          <a:effectLst>
            <a:outerShdw blurRad="38100" dist="38100" dir="2700000" algn="tl">
              <a:srgbClr val="000000"/>
            </a:outerShdw>
          </a:effectLst>
          <a:latin typeface="+mn-lt"/>
          <a:ea typeface="ＭＳ Ｐゴシック" charset="-128"/>
        </a:defRPr>
      </a:lvl4pPr>
      <a:lvl5pPr marL="2057400" indent="-228600" algn="l" rtl="0" eaLnBrk="0" fontAlgn="base" hangingPunct="0">
        <a:spcBef>
          <a:spcPct val="20000"/>
        </a:spcBef>
        <a:spcAft>
          <a:spcPct val="0"/>
        </a:spcAft>
        <a:buClr>
          <a:schemeClr val="hlink"/>
        </a:buClr>
        <a:buFont typeface="Wingdings" charset="2"/>
        <a:buChar char="§"/>
        <a:defRPr sz="2000">
          <a:solidFill>
            <a:schemeClr val="tx1"/>
          </a:solidFill>
          <a:effectLst>
            <a:outerShdw blurRad="38100" dist="38100" dir="2700000" algn="tl">
              <a:srgbClr val="000000"/>
            </a:outerShdw>
          </a:effectLst>
          <a:latin typeface="+mn-lt"/>
          <a:ea typeface="ＭＳ Ｐゴシック" charset="-128"/>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914400" y="317500"/>
            <a:ext cx="7696200" cy="4995333"/>
          </a:xfrm>
        </p:spPr>
        <p:txBody>
          <a:bodyPr/>
          <a:lstStyle/>
          <a:p>
            <a:pPr eaLnBrk="1" hangingPunct="1">
              <a:buFont typeface="Wingdings" charset="2"/>
              <a:buNone/>
              <a:defRPr/>
            </a:pPr>
            <a:r>
              <a:rPr lang="en-US" sz="3600" dirty="0" smtClean="0">
                <a:solidFill>
                  <a:schemeClr val="tx2"/>
                </a:solidFill>
                <a:latin typeface="Arial Black" charset="0"/>
              </a:rPr>
              <a:t>Michigan Assessment Consortium</a:t>
            </a:r>
          </a:p>
          <a:p>
            <a:pPr eaLnBrk="1" hangingPunct="1">
              <a:buFont typeface="Wingdings" charset="2"/>
              <a:buNone/>
              <a:defRPr/>
            </a:pPr>
            <a:r>
              <a:rPr lang="en-US" sz="1000" dirty="0" smtClean="0">
                <a:solidFill>
                  <a:schemeClr val="tx2"/>
                </a:solidFill>
                <a:latin typeface="Arial Black" charset="0"/>
              </a:rPr>
              <a:t> </a:t>
            </a:r>
          </a:p>
          <a:p>
            <a:pPr eaLnBrk="1" hangingPunct="1">
              <a:buFont typeface="Wingdings" charset="2"/>
              <a:buNone/>
              <a:defRPr/>
            </a:pPr>
            <a:r>
              <a:rPr lang="en-US" dirty="0" smtClean="0">
                <a:solidFill>
                  <a:schemeClr val="tx2"/>
                </a:solidFill>
                <a:latin typeface="Arial Black" charset="0"/>
              </a:rPr>
              <a:t>Common Assessment Development Series</a:t>
            </a:r>
          </a:p>
          <a:p>
            <a:pPr eaLnBrk="1" hangingPunct="1">
              <a:buFont typeface="Wingdings" charset="2"/>
              <a:buNone/>
              <a:defRPr/>
            </a:pPr>
            <a:r>
              <a:rPr lang="en-US" sz="1000" dirty="0" smtClean="0">
                <a:solidFill>
                  <a:schemeClr val="tx2"/>
                </a:solidFill>
                <a:latin typeface="Arial Black" charset="0"/>
              </a:rPr>
              <a:t>  </a:t>
            </a:r>
            <a:r>
              <a:rPr lang="en-US" dirty="0" smtClean="0">
                <a:solidFill>
                  <a:schemeClr val="tx2"/>
                </a:solidFill>
                <a:latin typeface="Arial Black" charset="0"/>
              </a:rPr>
              <a:t/>
            </a:r>
            <a:br>
              <a:rPr lang="en-US" dirty="0" smtClean="0">
                <a:solidFill>
                  <a:schemeClr val="tx2"/>
                </a:solidFill>
                <a:latin typeface="Arial Black" charset="0"/>
              </a:rPr>
            </a:br>
            <a:r>
              <a:rPr lang="en-US" sz="3600" dirty="0" smtClean="0">
                <a:solidFill>
                  <a:schemeClr val="tx2"/>
                </a:solidFill>
                <a:latin typeface="Arial Black" charset="0"/>
              </a:rPr>
              <a:t>Module 12</a:t>
            </a:r>
            <a:endParaRPr lang="en-US" dirty="0" smtClean="0">
              <a:solidFill>
                <a:schemeClr val="tx2"/>
              </a:solidFill>
              <a:latin typeface="Arial Black" charset="0"/>
            </a:endParaRPr>
          </a:p>
          <a:p>
            <a:pPr eaLnBrk="1" hangingPunct="1">
              <a:buFont typeface="Wingdings" charset="2"/>
              <a:buNone/>
              <a:defRPr/>
            </a:pPr>
            <a:r>
              <a:rPr lang="en-US" sz="1000" dirty="0" smtClean="0">
                <a:solidFill>
                  <a:schemeClr val="tx2"/>
                </a:solidFill>
                <a:latin typeface="Arial Black" charset="0"/>
              </a:rPr>
              <a:t>  </a:t>
            </a:r>
          </a:p>
          <a:p>
            <a:pPr eaLnBrk="1" hangingPunct="1">
              <a:buFont typeface="Wingdings" charset="2"/>
              <a:buNone/>
              <a:defRPr/>
            </a:pPr>
            <a:r>
              <a:rPr lang="en-US" b="1" dirty="0" smtClean="0">
                <a:solidFill>
                  <a:schemeClr val="tx2"/>
                </a:solidFill>
                <a:latin typeface="Arial Black" charset="0"/>
              </a:rPr>
              <a:t>Developing and Using </a:t>
            </a:r>
            <a:r>
              <a:rPr lang="en-US" dirty="0" smtClean="0">
                <a:solidFill>
                  <a:schemeClr val="tx2"/>
                </a:solidFill>
                <a:latin typeface="Arial Black" charset="0"/>
              </a:rPr>
              <a:t>Scoring Guides and Rubrics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EB0F2F73-6F31-4767-8255-6305E691E6B4}" type="slidenum">
              <a:rPr lang="en-US"/>
              <a:pPr>
                <a:defRPr/>
              </a:pPr>
              <a:t>1</a:t>
            </a:fld>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838202" y="444500"/>
            <a:ext cx="8004175" cy="1079500"/>
          </a:xfrm>
        </p:spPr>
        <p:txBody>
          <a:bodyPr/>
          <a:lstStyle/>
          <a:p>
            <a:pPr eaLnBrk="1" hangingPunct="1">
              <a:defRPr/>
            </a:pPr>
            <a:r>
              <a:rPr lang="en-US" sz="3600" dirty="0" smtClean="0"/>
              <a:t>Scoring an Assessment Item</a:t>
            </a:r>
            <a:endParaRPr lang="en-US" dirty="0" smtClean="0"/>
          </a:p>
        </p:txBody>
      </p:sp>
      <p:sp>
        <p:nvSpPr>
          <p:cNvPr id="12291" name="Rectangle 3"/>
          <p:cNvSpPr>
            <a:spLocks noGrp="1" noRot="1" noChangeArrowheads="1"/>
          </p:cNvSpPr>
          <p:nvPr>
            <p:ph type="body" idx="1"/>
          </p:nvPr>
        </p:nvSpPr>
        <p:spPr>
          <a:xfrm>
            <a:off x="838200" y="1587500"/>
            <a:ext cx="7543800" cy="3492500"/>
          </a:xfrm>
          <a:noFill/>
        </p:spPr>
        <p:txBody>
          <a:bodyPr/>
          <a:lstStyle/>
          <a:p>
            <a:pPr eaLnBrk="1" hangingPunct="1"/>
            <a:r>
              <a:rPr lang="en-US" dirty="0" smtClean="0">
                <a:effectLst/>
              </a:rPr>
              <a:t>Determine if student meets criteria</a:t>
            </a:r>
          </a:p>
          <a:p>
            <a:pPr eaLnBrk="1" hangingPunct="1"/>
            <a:r>
              <a:rPr lang="en-US" dirty="0" smtClean="0">
                <a:effectLst/>
              </a:rPr>
              <a:t>Use assessment results instructionally</a:t>
            </a:r>
          </a:p>
          <a:p>
            <a:pPr lvl="1" eaLnBrk="1" hangingPunct="1"/>
            <a:r>
              <a:rPr lang="en-US" dirty="0" smtClean="0">
                <a:effectLst/>
              </a:rPr>
              <a:t>Inform students about quality of work and areas for improvement</a:t>
            </a:r>
          </a:p>
          <a:p>
            <a:pPr lvl="1" eaLnBrk="1" hangingPunct="1"/>
            <a:r>
              <a:rPr lang="en-US" dirty="0" smtClean="0">
                <a:effectLst/>
              </a:rPr>
              <a:t>Efficient for teachers</a:t>
            </a:r>
          </a:p>
          <a:p>
            <a:pPr lvl="1" eaLnBrk="1" hangingPunct="1"/>
            <a:r>
              <a:rPr lang="en-US" dirty="0" smtClean="0">
                <a:effectLst/>
              </a:rPr>
              <a:t>See patterns and trends</a:t>
            </a:r>
          </a:p>
          <a:p>
            <a:pPr eaLnBrk="1" hangingPunct="1"/>
            <a:endParaRPr lang="en-US" dirty="0" smtClean="0">
              <a:effectLst/>
            </a:endParaRPr>
          </a:p>
        </p:txBody>
      </p:sp>
      <p:sp>
        <p:nvSpPr>
          <p:cNvPr id="4" name="Slide Number Placeholder 3"/>
          <p:cNvSpPr>
            <a:spLocks noGrp="1"/>
          </p:cNvSpPr>
          <p:nvPr>
            <p:ph type="sldNum" sz="quarter" idx="12"/>
          </p:nvPr>
        </p:nvSpPr>
        <p:spPr/>
        <p:txBody>
          <a:bodyPr/>
          <a:lstStyle/>
          <a:p>
            <a:pPr>
              <a:defRPr/>
            </a:pPr>
            <a:fld id="{AC3F7B9B-C1FA-43AD-9B88-EBBD65E94A14}" type="slidenum">
              <a:rPr lang="en-US"/>
              <a:pPr>
                <a:defRPr/>
              </a:pPr>
              <a:t>10</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20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20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fade">
                                      <p:cBhvr>
                                        <p:cTn id="17" dur="20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fade">
                                      <p:cBhvr>
                                        <p:cTn id="22" dur="2000"/>
                                        <p:tgtEl>
                                          <p:spTgt spid="12291">
                                            <p:txEl>
                                              <p:pRg st="3" end="3"/>
                                            </p:txEl>
                                          </p:spTgt>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12291">
                                            <p:txEl>
                                              <p:pRg st="4" end="4"/>
                                            </p:txEl>
                                          </p:spTgt>
                                        </p:tgtEl>
                                        <p:attrNameLst>
                                          <p:attrName>style.visibility</p:attrName>
                                        </p:attrNameLst>
                                      </p:cBhvr>
                                      <p:to>
                                        <p:strVal val="visible"/>
                                      </p:to>
                                    </p:set>
                                    <p:animEffect transition="in" filter="fade">
                                      <p:cBhvr>
                                        <p:cTn id="26" dur="20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838202" y="309562"/>
            <a:ext cx="8004175" cy="1193271"/>
          </a:xfrm>
        </p:spPr>
        <p:txBody>
          <a:bodyPr/>
          <a:lstStyle/>
          <a:p>
            <a:pPr eaLnBrk="1" hangingPunct="1">
              <a:defRPr/>
            </a:pPr>
            <a:r>
              <a:rPr lang="en-US" sz="3600" dirty="0" smtClean="0"/>
              <a:t>First Consider…</a:t>
            </a:r>
          </a:p>
        </p:txBody>
      </p:sp>
      <p:sp>
        <p:nvSpPr>
          <p:cNvPr id="13315" name="Rectangle 3"/>
          <p:cNvSpPr>
            <a:spLocks noGrp="1" noRot="1" noChangeArrowheads="1"/>
          </p:cNvSpPr>
          <p:nvPr>
            <p:ph type="body" idx="1"/>
          </p:nvPr>
        </p:nvSpPr>
        <p:spPr>
          <a:xfrm>
            <a:off x="838200" y="1587500"/>
            <a:ext cx="7315200" cy="3556000"/>
          </a:xfrm>
          <a:noFill/>
        </p:spPr>
        <p:txBody>
          <a:bodyPr/>
          <a:lstStyle/>
          <a:p>
            <a:pPr eaLnBrk="1" hangingPunct="1"/>
            <a:r>
              <a:rPr lang="en-US" dirty="0" smtClean="0">
                <a:effectLst/>
              </a:rPr>
              <a:t>Checklists</a:t>
            </a:r>
          </a:p>
          <a:p>
            <a:pPr eaLnBrk="1" hangingPunct="1"/>
            <a:r>
              <a:rPr lang="en-US" dirty="0" smtClean="0">
                <a:effectLst/>
              </a:rPr>
              <a:t>Performance lists</a:t>
            </a:r>
          </a:p>
        </p:txBody>
      </p:sp>
      <p:sp>
        <p:nvSpPr>
          <p:cNvPr id="4" name="Slide Number Placeholder 3"/>
          <p:cNvSpPr>
            <a:spLocks noGrp="1"/>
          </p:cNvSpPr>
          <p:nvPr>
            <p:ph type="sldNum" sz="quarter" idx="12"/>
          </p:nvPr>
        </p:nvSpPr>
        <p:spPr/>
        <p:txBody>
          <a:bodyPr/>
          <a:lstStyle/>
          <a:p>
            <a:pPr>
              <a:defRPr/>
            </a:pPr>
            <a:fld id="{662629F1-C3AE-4084-BCD1-C76F2EB569F5}" type="slidenum">
              <a:rPr lang="en-US"/>
              <a:pPr>
                <a:defRPr/>
              </a:pPr>
              <a:t>11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914402" y="203730"/>
            <a:ext cx="7927975" cy="1193271"/>
          </a:xfrm>
        </p:spPr>
        <p:txBody>
          <a:bodyPr/>
          <a:lstStyle/>
          <a:p>
            <a:pPr eaLnBrk="1" hangingPunct="1">
              <a:defRPr/>
            </a:pPr>
            <a:r>
              <a:rPr lang="en-US" sz="3600" dirty="0">
                <a:effectLst>
                  <a:outerShdw blurRad="38100" dist="38100" dir="2700000" algn="tl">
                    <a:srgbClr val="000000">
                      <a:alpha val="43137"/>
                    </a:srgbClr>
                  </a:outerShdw>
                </a:effectLst>
              </a:rPr>
              <a:t>Checklists</a:t>
            </a:r>
          </a:p>
        </p:txBody>
      </p:sp>
      <p:sp>
        <p:nvSpPr>
          <p:cNvPr id="14339" name="Rectangle 3"/>
          <p:cNvSpPr>
            <a:spLocks noGrp="1" noRot="1" noChangeArrowheads="1"/>
          </p:cNvSpPr>
          <p:nvPr>
            <p:ph type="body" idx="1"/>
          </p:nvPr>
        </p:nvSpPr>
        <p:spPr>
          <a:xfrm>
            <a:off x="914400" y="1587500"/>
            <a:ext cx="7931150" cy="3492500"/>
          </a:xfrm>
          <a:noFill/>
        </p:spPr>
        <p:txBody>
          <a:bodyPr/>
          <a:lstStyle/>
          <a:p>
            <a:pPr eaLnBrk="1" hangingPunct="1"/>
            <a:r>
              <a:rPr lang="en-US" dirty="0" smtClean="0">
                <a:effectLst/>
              </a:rPr>
              <a:t>Simple task</a:t>
            </a:r>
          </a:p>
          <a:p>
            <a:pPr eaLnBrk="1" hangingPunct="1"/>
            <a:r>
              <a:rPr lang="en-US" dirty="0" smtClean="0">
                <a:effectLst/>
              </a:rPr>
              <a:t>Present or not present</a:t>
            </a:r>
          </a:p>
          <a:p>
            <a:pPr eaLnBrk="1" hangingPunct="1"/>
            <a:r>
              <a:rPr lang="en-US" dirty="0" smtClean="0">
                <a:effectLst/>
              </a:rPr>
              <a:t>Students know ahead of time</a:t>
            </a:r>
          </a:p>
        </p:txBody>
      </p:sp>
      <p:sp>
        <p:nvSpPr>
          <p:cNvPr id="4" name="Slide Number Placeholder 3"/>
          <p:cNvSpPr>
            <a:spLocks noGrp="1"/>
          </p:cNvSpPr>
          <p:nvPr>
            <p:ph type="sldNum" sz="quarter" idx="12"/>
          </p:nvPr>
        </p:nvSpPr>
        <p:spPr/>
        <p:txBody>
          <a:bodyPr/>
          <a:lstStyle/>
          <a:p>
            <a:pPr>
              <a:defRPr/>
            </a:pPr>
            <a:fld id="{41BA7DF4-7B99-45B1-A09C-B82676490991}" type="slidenum">
              <a:rPr lang="en-US"/>
              <a:pPr>
                <a:defRPr/>
              </a:pPr>
              <a:t>12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2000"/>
                                        <p:tgtEl>
                                          <p:spTgt spid="14339">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Effect transition="in" filter="fade">
                                      <p:cBhvr>
                                        <p:cTn id="11" dur="2000"/>
                                        <p:tgtEl>
                                          <p:spTgt spid="1433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4339">
                                            <p:txEl>
                                              <p:pRg st="2" end="2"/>
                                            </p:txEl>
                                          </p:spTgt>
                                        </p:tgtEl>
                                        <p:attrNameLst>
                                          <p:attrName>style.visibility</p:attrName>
                                        </p:attrNameLst>
                                      </p:cBhvr>
                                      <p:to>
                                        <p:strVal val="visible"/>
                                      </p:to>
                                    </p:set>
                                    <p:animEffect transition="in" filter="fade">
                                      <p:cBhvr>
                                        <p:cTn id="16" dur="20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838202" y="203730"/>
            <a:ext cx="8004175" cy="1193271"/>
          </a:xfrm>
        </p:spPr>
        <p:txBody>
          <a:bodyPr/>
          <a:lstStyle/>
          <a:p>
            <a:pPr eaLnBrk="1" hangingPunct="1">
              <a:defRPr/>
            </a:pPr>
            <a:r>
              <a:rPr lang="en-US" sz="3600" dirty="0">
                <a:effectLst>
                  <a:outerShdw blurRad="38100" dist="38100" dir="2700000" algn="tl">
                    <a:srgbClr val="000000">
                      <a:alpha val="43137"/>
                    </a:srgbClr>
                  </a:outerShdw>
                </a:effectLst>
              </a:rPr>
              <a:t>Performance Lists</a:t>
            </a:r>
          </a:p>
        </p:txBody>
      </p:sp>
      <p:sp>
        <p:nvSpPr>
          <p:cNvPr id="15363" name="Rectangle 3"/>
          <p:cNvSpPr>
            <a:spLocks noGrp="1" noRot="1" noChangeArrowheads="1"/>
          </p:cNvSpPr>
          <p:nvPr>
            <p:ph type="body" idx="1"/>
          </p:nvPr>
        </p:nvSpPr>
        <p:spPr>
          <a:noFill/>
        </p:spPr>
        <p:txBody>
          <a:bodyPr/>
          <a:lstStyle/>
          <a:p>
            <a:pPr eaLnBrk="1" hangingPunct="1"/>
            <a:r>
              <a:rPr lang="en-US" dirty="0" smtClean="0">
                <a:effectLst/>
              </a:rPr>
              <a:t>Two or more aspects</a:t>
            </a:r>
          </a:p>
          <a:p>
            <a:pPr eaLnBrk="1" hangingPunct="1"/>
            <a:r>
              <a:rPr lang="en-US" dirty="0" smtClean="0">
                <a:effectLst/>
              </a:rPr>
              <a:t>Quality aspect for each aspect</a:t>
            </a:r>
          </a:p>
          <a:p>
            <a:pPr eaLnBrk="1" hangingPunct="1"/>
            <a:r>
              <a:rPr lang="en-US" dirty="0" smtClean="0">
                <a:effectLst/>
              </a:rPr>
              <a:t>Common scale, such as “Sometimes”, “Always”, or “Never”</a:t>
            </a:r>
          </a:p>
          <a:p>
            <a:pPr eaLnBrk="1" hangingPunct="1"/>
            <a:r>
              <a:rPr lang="en-US" dirty="0" smtClean="0">
                <a:effectLst/>
              </a:rPr>
              <a:t>Unique scale for each aspect</a:t>
            </a:r>
          </a:p>
        </p:txBody>
      </p:sp>
      <p:sp>
        <p:nvSpPr>
          <p:cNvPr id="4" name="Slide Number Placeholder 3"/>
          <p:cNvSpPr>
            <a:spLocks noGrp="1"/>
          </p:cNvSpPr>
          <p:nvPr>
            <p:ph type="sldNum" sz="quarter" idx="12"/>
          </p:nvPr>
        </p:nvSpPr>
        <p:spPr/>
        <p:txBody>
          <a:bodyPr/>
          <a:lstStyle/>
          <a:p>
            <a:pPr>
              <a:defRPr/>
            </a:pPr>
            <a:fld id="{576EDDEE-5971-41AB-BCAC-3088F83D31A2}" type="slidenum">
              <a:rPr lang="en-US"/>
              <a:pPr>
                <a:defRPr/>
              </a:pPr>
              <a:t>13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fade">
                                      <p:cBhvr>
                                        <p:cTn id="10" dur="2000"/>
                                        <p:tgtEl>
                                          <p:spTgt spid="153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fade">
                                      <p:cBhvr>
                                        <p:cTn id="15" dur="2000"/>
                                        <p:tgtEl>
                                          <p:spTgt spid="1536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fade">
                                      <p:cBhvr>
                                        <p:cTn id="18" dur="20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838202" y="203730"/>
            <a:ext cx="8004175" cy="1193271"/>
          </a:xfrm>
        </p:spPr>
        <p:txBody>
          <a:bodyPr/>
          <a:lstStyle/>
          <a:p>
            <a:pPr eaLnBrk="1" hangingPunct="1">
              <a:defRPr/>
            </a:pPr>
            <a:r>
              <a:rPr lang="en-US" sz="3600" dirty="0">
                <a:effectLst>
                  <a:outerShdw blurRad="38100" dist="38100" dir="2700000" algn="tl">
                    <a:srgbClr val="000000">
                      <a:alpha val="43137"/>
                    </a:srgbClr>
                  </a:outerShdw>
                </a:effectLst>
              </a:rPr>
              <a:t>Rubric</a:t>
            </a:r>
          </a:p>
        </p:txBody>
      </p:sp>
      <p:sp>
        <p:nvSpPr>
          <p:cNvPr id="16387" name="Rectangle 3"/>
          <p:cNvSpPr>
            <a:spLocks noGrp="1" noRot="1" noChangeArrowheads="1"/>
          </p:cNvSpPr>
          <p:nvPr>
            <p:ph type="body" idx="1"/>
          </p:nvPr>
        </p:nvSpPr>
        <p:spPr>
          <a:xfrm>
            <a:off x="838200" y="1587500"/>
            <a:ext cx="7391400" cy="3492500"/>
          </a:xfrm>
          <a:noFill/>
        </p:spPr>
        <p:txBody>
          <a:bodyPr/>
          <a:lstStyle/>
          <a:p>
            <a:pPr eaLnBrk="1" hangingPunct="1"/>
            <a:r>
              <a:rPr lang="en-US" dirty="0" smtClean="0">
                <a:effectLst/>
              </a:rPr>
              <a:t>Assessment task more complex</a:t>
            </a:r>
          </a:p>
          <a:p>
            <a:pPr eaLnBrk="1" hangingPunct="1"/>
            <a:r>
              <a:rPr lang="en-US" dirty="0" smtClean="0">
                <a:effectLst/>
              </a:rPr>
              <a:t>Levels of quality need to be distinguished</a:t>
            </a:r>
          </a:p>
          <a:p>
            <a:pPr eaLnBrk="1" hangingPunct="1"/>
            <a:r>
              <a:rPr lang="en-US" dirty="0" smtClean="0">
                <a:effectLst/>
              </a:rPr>
              <a:t>Multiple scorers involved</a:t>
            </a:r>
          </a:p>
        </p:txBody>
      </p:sp>
      <p:sp>
        <p:nvSpPr>
          <p:cNvPr id="4" name="Slide Number Placeholder 3"/>
          <p:cNvSpPr>
            <a:spLocks noGrp="1"/>
          </p:cNvSpPr>
          <p:nvPr>
            <p:ph type="sldNum" sz="quarter" idx="12"/>
          </p:nvPr>
        </p:nvSpPr>
        <p:spPr/>
        <p:txBody>
          <a:bodyPr/>
          <a:lstStyle/>
          <a:p>
            <a:pPr>
              <a:defRPr/>
            </a:pPr>
            <a:fld id="{9E7EF6B5-6549-4FDE-8626-2239EED69D35}" type="slidenum">
              <a:rPr lang="en-US"/>
              <a:pPr>
                <a:defRPr/>
              </a:pPr>
              <a:t>14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Effect transition="in" filter="fade">
                                      <p:cBhvr>
                                        <p:cTn id="11" dur="2000"/>
                                        <p:tgtEl>
                                          <p:spTgt spid="16387">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fade">
                                      <p:cBhvr>
                                        <p:cTn id="15" dur="20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838202" y="309562"/>
            <a:ext cx="8004175" cy="1193271"/>
          </a:xfrm>
        </p:spPr>
        <p:txBody>
          <a:bodyPr/>
          <a:lstStyle/>
          <a:p>
            <a:pPr eaLnBrk="1" hangingPunct="1">
              <a:defRPr/>
            </a:pPr>
            <a:r>
              <a:rPr lang="en-US" sz="3600" dirty="0">
                <a:effectLst>
                  <a:outerShdw blurRad="38100" dist="38100" dir="2700000" algn="tl">
                    <a:srgbClr val="000000">
                      <a:alpha val="43137"/>
                    </a:srgbClr>
                  </a:outerShdw>
                </a:effectLst>
              </a:rPr>
              <a:t>Reliability of Rubric and Scoring Guide</a:t>
            </a:r>
          </a:p>
        </p:txBody>
      </p:sp>
      <p:sp>
        <p:nvSpPr>
          <p:cNvPr id="17411" name="Rectangle 3"/>
          <p:cNvSpPr>
            <a:spLocks noGrp="1" noRot="1" noChangeArrowheads="1"/>
          </p:cNvSpPr>
          <p:nvPr>
            <p:ph type="body" idx="1"/>
          </p:nvPr>
        </p:nvSpPr>
        <p:spPr>
          <a:xfrm>
            <a:off x="838200" y="1672167"/>
            <a:ext cx="8007350" cy="3302000"/>
          </a:xfrm>
          <a:noFill/>
        </p:spPr>
        <p:txBody>
          <a:bodyPr/>
          <a:lstStyle/>
          <a:p>
            <a:pPr eaLnBrk="1" hangingPunct="1"/>
            <a:r>
              <a:rPr lang="en-US" dirty="0" smtClean="0">
                <a:effectLst/>
              </a:rPr>
              <a:t>Reasonable</a:t>
            </a:r>
          </a:p>
          <a:p>
            <a:pPr eaLnBrk="1" hangingPunct="1"/>
            <a:r>
              <a:rPr lang="en-US" dirty="0" smtClean="0">
                <a:effectLst/>
              </a:rPr>
              <a:t>Appropriate</a:t>
            </a:r>
          </a:p>
          <a:p>
            <a:pPr eaLnBrk="1" hangingPunct="1"/>
            <a:r>
              <a:rPr lang="en-US" dirty="0" smtClean="0">
                <a:effectLst/>
              </a:rPr>
              <a:t>Aligned</a:t>
            </a:r>
          </a:p>
          <a:p>
            <a:pPr eaLnBrk="1" hangingPunct="1"/>
            <a:r>
              <a:rPr lang="en-US" dirty="0" smtClean="0">
                <a:effectLst/>
              </a:rPr>
              <a:t>Consistent and fairly applied</a:t>
            </a:r>
          </a:p>
        </p:txBody>
      </p:sp>
      <p:sp>
        <p:nvSpPr>
          <p:cNvPr id="4" name="Slide Number Placeholder 3"/>
          <p:cNvSpPr>
            <a:spLocks noGrp="1"/>
          </p:cNvSpPr>
          <p:nvPr>
            <p:ph type="sldNum" sz="quarter" idx="12"/>
          </p:nvPr>
        </p:nvSpPr>
        <p:spPr/>
        <p:txBody>
          <a:bodyPr/>
          <a:lstStyle/>
          <a:p>
            <a:pPr>
              <a:defRPr/>
            </a:pPr>
            <a:fld id="{FC8770E7-C000-4FD9-B5CB-C3FFC092F859}" type="slidenum">
              <a:rPr lang="en-US"/>
              <a:pPr>
                <a:defRPr/>
              </a:pPr>
              <a:t>15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fade">
                                      <p:cBhvr>
                                        <p:cTn id="10" dur="2000"/>
                                        <p:tgtEl>
                                          <p:spTgt spid="17411">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fade">
                                      <p:cBhvr>
                                        <p:cTn id="13" dur="2000"/>
                                        <p:tgtEl>
                                          <p:spTgt spid="17411">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411">
                                            <p:txEl>
                                              <p:pRg st="3" end="3"/>
                                            </p:txEl>
                                          </p:spTgt>
                                        </p:tgtEl>
                                        <p:attrNameLst>
                                          <p:attrName>style.visibility</p:attrName>
                                        </p:attrNameLst>
                                      </p:cBhvr>
                                      <p:to>
                                        <p:strVal val="visible"/>
                                      </p:to>
                                    </p:set>
                                    <p:animEffect transition="in" filter="fade">
                                      <p:cBhvr>
                                        <p:cTn id="16" dur="20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838202" y="203730"/>
            <a:ext cx="8004175" cy="1193271"/>
          </a:xfrm>
        </p:spPr>
        <p:txBody>
          <a:bodyPr/>
          <a:lstStyle/>
          <a:p>
            <a:pPr eaLnBrk="1" hangingPunct="1">
              <a:defRPr/>
            </a:pPr>
            <a:r>
              <a:rPr lang="en-US" sz="3600" dirty="0" smtClean="0"/>
              <a:t>Varieties of Rubrics</a:t>
            </a:r>
          </a:p>
        </p:txBody>
      </p:sp>
      <p:sp>
        <p:nvSpPr>
          <p:cNvPr id="18435" name="Rectangle 3"/>
          <p:cNvSpPr>
            <a:spLocks noGrp="1" noRot="1" noChangeArrowheads="1"/>
          </p:cNvSpPr>
          <p:nvPr>
            <p:ph type="body" idx="1"/>
          </p:nvPr>
        </p:nvSpPr>
        <p:spPr>
          <a:xfrm>
            <a:off x="838200" y="1587500"/>
            <a:ext cx="7315200" cy="3471333"/>
          </a:xfrm>
          <a:noFill/>
        </p:spPr>
        <p:txBody>
          <a:bodyPr/>
          <a:lstStyle/>
          <a:p>
            <a:pPr eaLnBrk="1" hangingPunct="1"/>
            <a:r>
              <a:rPr lang="en-US" dirty="0" smtClean="0">
                <a:effectLst/>
              </a:rPr>
              <a:t>Different types</a:t>
            </a:r>
          </a:p>
          <a:p>
            <a:pPr eaLnBrk="1" hangingPunct="1"/>
            <a:r>
              <a:rPr lang="en-US" dirty="0" smtClean="0">
                <a:effectLst/>
              </a:rPr>
              <a:t>Appropriate uses</a:t>
            </a:r>
          </a:p>
          <a:p>
            <a:pPr eaLnBrk="1" hangingPunct="1"/>
            <a:r>
              <a:rPr lang="en-US" dirty="0" smtClean="0">
                <a:effectLst/>
              </a:rPr>
              <a:t>Typical scoring ranges</a:t>
            </a:r>
          </a:p>
        </p:txBody>
      </p:sp>
      <p:sp>
        <p:nvSpPr>
          <p:cNvPr id="4" name="Slide Number Placeholder 3"/>
          <p:cNvSpPr>
            <a:spLocks noGrp="1"/>
          </p:cNvSpPr>
          <p:nvPr>
            <p:ph type="sldNum" sz="quarter" idx="12"/>
          </p:nvPr>
        </p:nvSpPr>
        <p:spPr/>
        <p:txBody>
          <a:bodyPr/>
          <a:lstStyle/>
          <a:p>
            <a:pPr>
              <a:defRPr/>
            </a:pPr>
            <a:fld id="{FC3A8D04-CBBC-4911-94FA-4FCED9303E28}" type="slidenum">
              <a:rPr lang="en-US"/>
              <a:pPr>
                <a:defRPr/>
              </a:pPr>
              <a:t>16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435">
                                            <p:txEl>
                                              <p:pRg st="1" end="1"/>
                                            </p:txEl>
                                          </p:spTgt>
                                        </p:tgtEl>
                                        <p:attrNameLst>
                                          <p:attrName>style.visibility</p:attrName>
                                        </p:attrNameLst>
                                      </p:cBhvr>
                                      <p:to>
                                        <p:strVal val="visible"/>
                                      </p:to>
                                    </p:set>
                                    <p:animEffect transition="in" filter="fade">
                                      <p:cBhvr>
                                        <p:cTn id="10" dur="2000"/>
                                        <p:tgtEl>
                                          <p:spTgt spid="1843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Effect transition="in" filter="fade">
                                      <p:cBhvr>
                                        <p:cTn id="13"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381000"/>
            <a:ext cx="7239000" cy="952500"/>
          </a:xfrm>
        </p:spPr>
        <p:txBody>
          <a:bodyPr/>
          <a:lstStyle/>
          <a:p>
            <a:pPr eaLnBrk="1" hangingPunct="1">
              <a:defRPr/>
            </a:pPr>
            <a:r>
              <a:rPr lang="en-US" sz="3600" dirty="0" smtClean="0">
                <a:ea typeface="+mj-ea"/>
                <a:cs typeface="+mj-cs"/>
              </a:rPr>
              <a:t>Rubric Properties</a:t>
            </a:r>
            <a:endParaRPr lang="en-US" sz="3600" dirty="0">
              <a:ea typeface="+mj-ea"/>
              <a:cs typeface="+mj-cs"/>
            </a:endParaRPr>
          </a:p>
        </p:txBody>
      </p:sp>
      <p:graphicFrame>
        <p:nvGraphicFramePr>
          <p:cNvPr id="8" name="Table 7"/>
          <p:cNvGraphicFramePr>
            <a:graphicFrameLocks noGrp="1"/>
          </p:cNvGraphicFramePr>
          <p:nvPr/>
        </p:nvGraphicFramePr>
        <p:xfrm>
          <a:off x="1524000" y="1651000"/>
          <a:ext cx="6096000" cy="3302001"/>
        </p:xfrm>
        <a:graphic>
          <a:graphicData uri="http://schemas.openxmlformats.org/drawingml/2006/table">
            <a:tbl>
              <a:tblPr/>
              <a:tblGrid>
                <a:gridCol w="2032000"/>
                <a:gridCol w="2032000"/>
                <a:gridCol w="2032000"/>
              </a:tblGrid>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rPr>
                        <a:t>Holistic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1" i="0" u="none" strike="noStrike" cap="none" normalizeH="0" baseline="0" dirty="0" smtClean="0">
                          <a:ln>
                            <a:noFill/>
                          </a:ln>
                          <a:solidFill>
                            <a:srgbClr val="FFFFFF"/>
                          </a:solidFill>
                          <a:effectLst/>
                          <a:latin typeface="Arial" charset="0"/>
                          <a:ea typeface="ＭＳ Ｐゴシック" charset="-128"/>
                          <a:cs typeface="ＭＳ Ｐゴシック" charset="-128"/>
                        </a:rPr>
                        <a:t>Analytic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Generic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A</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B</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Task Specific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0" i="0" u="none" strike="noStrike" cap="none" normalizeH="0" baseline="0" dirty="0" smtClean="0">
                          <a:ln>
                            <a:noFill/>
                          </a:ln>
                          <a:solidFill>
                            <a:srgbClr val="000000"/>
                          </a:solidFill>
                          <a:effectLst/>
                          <a:latin typeface="Arial" charset="0"/>
                          <a:ea typeface="ＭＳ Ｐゴシック" charset="-128"/>
                          <a:cs typeface="ＭＳ Ｐゴシック" charset="-128"/>
                        </a:rPr>
                        <a:t>D</a:t>
                      </a:r>
                      <a:endPar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4" name="Slide Number Placeholder 3"/>
          <p:cNvSpPr>
            <a:spLocks noGrp="1"/>
          </p:cNvSpPr>
          <p:nvPr>
            <p:ph type="sldNum" sz="quarter" idx="12"/>
          </p:nvPr>
        </p:nvSpPr>
        <p:spPr/>
        <p:txBody>
          <a:bodyPr/>
          <a:lstStyle/>
          <a:p>
            <a:pPr>
              <a:defRPr/>
            </a:pPr>
            <a:fld id="{DE50ACF3-91DD-43A5-9520-B34164AF3878}" type="slidenum">
              <a:rPr lang="en-US"/>
              <a:pPr>
                <a:defRPr/>
              </a:pPr>
              <a:t>17</a:t>
            </a:fld>
            <a:endParaRPr lang="en-US"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381000"/>
            <a:ext cx="7239000" cy="952500"/>
          </a:xfrm>
        </p:spPr>
        <p:txBody>
          <a:bodyPr/>
          <a:lstStyle/>
          <a:p>
            <a:pPr eaLnBrk="1" hangingPunct="1">
              <a:defRPr/>
            </a:pPr>
            <a:r>
              <a:rPr lang="en-US" sz="3600" dirty="0" smtClean="0">
                <a:ea typeface="+mj-ea"/>
                <a:cs typeface="+mj-cs"/>
              </a:rPr>
              <a:t>Rubric Properties</a:t>
            </a:r>
            <a:endParaRPr lang="en-US" sz="3600" dirty="0">
              <a:ea typeface="+mj-ea"/>
              <a:cs typeface="+mj-cs"/>
            </a:endParaRPr>
          </a:p>
        </p:txBody>
      </p:sp>
      <p:graphicFrame>
        <p:nvGraphicFramePr>
          <p:cNvPr id="8" name="Table 7"/>
          <p:cNvGraphicFramePr>
            <a:graphicFrameLocks noGrp="1"/>
          </p:cNvGraphicFramePr>
          <p:nvPr/>
        </p:nvGraphicFramePr>
        <p:xfrm>
          <a:off x="1524000" y="1651000"/>
          <a:ext cx="6096000" cy="3302001"/>
        </p:xfrm>
        <a:graphic>
          <a:graphicData uri="http://schemas.openxmlformats.org/drawingml/2006/table">
            <a:tbl>
              <a:tblPr/>
              <a:tblGrid>
                <a:gridCol w="2032000"/>
                <a:gridCol w="2032000"/>
                <a:gridCol w="2032000"/>
              </a:tblGrid>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rPr>
                        <a:t>Holistic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1" i="0" u="none" strike="noStrike" cap="none" normalizeH="0" baseline="0" dirty="0" smtClean="0">
                          <a:ln>
                            <a:noFill/>
                          </a:ln>
                          <a:solidFill>
                            <a:srgbClr val="FFFFFF"/>
                          </a:solidFill>
                          <a:effectLst/>
                          <a:latin typeface="Arial" charset="0"/>
                          <a:ea typeface="ＭＳ Ｐゴシック" charset="-128"/>
                          <a:cs typeface="ＭＳ Ｐゴシック" charset="-128"/>
                        </a:rPr>
                        <a:t>Analytic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Generic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A</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B</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Task Specific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0" i="0" u="none" strike="noStrike" cap="none" normalizeH="0" baseline="0" dirty="0" smtClean="0">
                          <a:ln>
                            <a:noFill/>
                          </a:ln>
                          <a:solidFill>
                            <a:srgbClr val="000000"/>
                          </a:solidFill>
                          <a:effectLst/>
                          <a:latin typeface="Arial" charset="0"/>
                          <a:ea typeface="ＭＳ Ｐゴシック" charset="-128"/>
                          <a:cs typeface="ＭＳ Ｐゴシック" charset="-128"/>
                        </a:rPr>
                        <a:t>D</a:t>
                      </a:r>
                      <a:endPar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4" name="Slide Number Placeholder 3"/>
          <p:cNvSpPr>
            <a:spLocks noGrp="1"/>
          </p:cNvSpPr>
          <p:nvPr>
            <p:ph type="sldNum" sz="quarter" idx="12"/>
          </p:nvPr>
        </p:nvSpPr>
        <p:spPr/>
        <p:txBody>
          <a:bodyPr/>
          <a:lstStyle/>
          <a:p>
            <a:pPr>
              <a:defRPr/>
            </a:pPr>
            <a:fld id="{DE50ACF3-91DD-43A5-9520-B34164AF3878}" type="slidenum">
              <a:rPr lang="en-US"/>
              <a:pPr>
                <a:defRPr/>
              </a:pPr>
              <a:t>18</a:t>
            </a:fld>
            <a:endParaRPr lang="en-US" dirty="0"/>
          </a:p>
        </p:txBody>
      </p:sp>
      <p:sp>
        <p:nvSpPr>
          <p:cNvPr id="5" name="Oval 4"/>
          <p:cNvSpPr/>
          <p:nvPr/>
        </p:nvSpPr>
        <p:spPr bwMode="auto">
          <a:xfrm>
            <a:off x="3657600" y="1756833"/>
            <a:ext cx="1828800" cy="846667"/>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Down Arrow 5"/>
          <p:cNvSpPr/>
          <p:nvPr/>
        </p:nvSpPr>
        <p:spPr bwMode="auto">
          <a:xfrm>
            <a:off x="4167554" y="2942167"/>
            <a:ext cx="762000" cy="1693333"/>
          </a:xfrm>
          <a:prstGeom prst="downArrow">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2000"/>
                                        <p:tgtEl>
                                          <p:spTgt spid="5"/>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381000"/>
            <a:ext cx="7239000" cy="952500"/>
          </a:xfrm>
        </p:spPr>
        <p:txBody>
          <a:bodyPr/>
          <a:lstStyle/>
          <a:p>
            <a:pPr eaLnBrk="1" hangingPunct="1">
              <a:defRPr/>
            </a:pPr>
            <a:r>
              <a:rPr lang="en-US" sz="3600" dirty="0" smtClean="0">
                <a:ea typeface="+mj-ea"/>
                <a:cs typeface="+mj-cs"/>
              </a:rPr>
              <a:t>Rubric Properties</a:t>
            </a:r>
            <a:endParaRPr lang="en-US" sz="3600" dirty="0">
              <a:ea typeface="+mj-ea"/>
              <a:cs typeface="+mj-cs"/>
            </a:endParaRPr>
          </a:p>
        </p:txBody>
      </p:sp>
      <p:graphicFrame>
        <p:nvGraphicFramePr>
          <p:cNvPr id="8" name="Table 7"/>
          <p:cNvGraphicFramePr>
            <a:graphicFrameLocks noGrp="1"/>
          </p:cNvGraphicFramePr>
          <p:nvPr/>
        </p:nvGraphicFramePr>
        <p:xfrm>
          <a:off x="1524000" y="1651000"/>
          <a:ext cx="6096000" cy="3302001"/>
        </p:xfrm>
        <a:graphic>
          <a:graphicData uri="http://schemas.openxmlformats.org/drawingml/2006/table">
            <a:tbl>
              <a:tblPr/>
              <a:tblGrid>
                <a:gridCol w="2032000"/>
                <a:gridCol w="2032000"/>
                <a:gridCol w="2032000"/>
              </a:tblGrid>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rPr>
                        <a:t>Holistic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1" i="0" u="none" strike="noStrike" cap="none" normalizeH="0" baseline="0" dirty="0" smtClean="0">
                          <a:ln>
                            <a:noFill/>
                          </a:ln>
                          <a:solidFill>
                            <a:srgbClr val="FFFFFF"/>
                          </a:solidFill>
                          <a:effectLst/>
                          <a:latin typeface="Arial" charset="0"/>
                          <a:ea typeface="ＭＳ Ｐゴシック" charset="-128"/>
                          <a:cs typeface="ＭＳ Ｐゴシック" charset="-128"/>
                        </a:rPr>
                        <a:t>Analytic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Generic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A</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B</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Task Specific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0" i="0" u="none" strike="noStrike" cap="none" normalizeH="0" baseline="0" dirty="0" smtClean="0">
                          <a:ln>
                            <a:noFill/>
                          </a:ln>
                          <a:solidFill>
                            <a:srgbClr val="000000"/>
                          </a:solidFill>
                          <a:effectLst/>
                          <a:latin typeface="Arial" charset="0"/>
                          <a:ea typeface="ＭＳ Ｐゴシック" charset="-128"/>
                          <a:cs typeface="ＭＳ Ｐゴシック" charset="-128"/>
                        </a:rPr>
                        <a:t>D</a:t>
                      </a:r>
                      <a:endPar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4" name="Slide Number Placeholder 3"/>
          <p:cNvSpPr>
            <a:spLocks noGrp="1"/>
          </p:cNvSpPr>
          <p:nvPr>
            <p:ph type="sldNum" sz="quarter" idx="12"/>
          </p:nvPr>
        </p:nvSpPr>
        <p:spPr/>
        <p:txBody>
          <a:bodyPr/>
          <a:lstStyle/>
          <a:p>
            <a:pPr>
              <a:defRPr/>
            </a:pPr>
            <a:fld id="{DE50ACF3-91DD-43A5-9520-B34164AF3878}" type="slidenum">
              <a:rPr lang="en-US"/>
              <a:pPr>
                <a:defRPr/>
              </a:pPr>
              <a:t>19</a:t>
            </a:fld>
            <a:endParaRPr lang="en-US" dirty="0"/>
          </a:p>
        </p:txBody>
      </p:sp>
      <p:sp>
        <p:nvSpPr>
          <p:cNvPr id="5" name="Oval 4"/>
          <p:cNvSpPr/>
          <p:nvPr/>
        </p:nvSpPr>
        <p:spPr bwMode="auto">
          <a:xfrm>
            <a:off x="5638800" y="1756833"/>
            <a:ext cx="1828800" cy="846667"/>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Down Arrow 5"/>
          <p:cNvSpPr/>
          <p:nvPr/>
        </p:nvSpPr>
        <p:spPr bwMode="auto">
          <a:xfrm>
            <a:off x="6207369" y="3026834"/>
            <a:ext cx="762000" cy="1693333"/>
          </a:xfrm>
          <a:prstGeom prst="downArrow">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2" y="394229"/>
            <a:ext cx="8004175" cy="1193271"/>
          </a:xfrm>
        </p:spPr>
        <p:txBody>
          <a:bodyPr/>
          <a:lstStyle/>
          <a:p>
            <a:pPr eaLnBrk="1" hangingPunct="1">
              <a:defRPr/>
            </a:pPr>
            <a:r>
              <a:rPr lang="en-US" sz="3600" dirty="0" smtClean="0"/>
              <a:t>Narrated By:</a:t>
            </a:r>
          </a:p>
        </p:txBody>
      </p:sp>
      <p:sp>
        <p:nvSpPr>
          <p:cNvPr id="27651" name="Rectangle 3"/>
          <p:cNvSpPr>
            <a:spLocks noGrp="1" noChangeArrowheads="1"/>
          </p:cNvSpPr>
          <p:nvPr>
            <p:ph idx="1"/>
          </p:nvPr>
        </p:nvSpPr>
        <p:spPr>
          <a:xfrm>
            <a:off x="838200" y="1756833"/>
            <a:ext cx="8007350" cy="3048000"/>
          </a:xfrm>
        </p:spPr>
        <p:txBody>
          <a:bodyPr/>
          <a:lstStyle/>
          <a:p>
            <a:pPr eaLnBrk="1" hangingPunct="1">
              <a:buFont typeface="Wingdings" charset="2"/>
              <a:buNone/>
              <a:defRPr/>
            </a:pPr>
            <a:r>
              <a:rPr lang="en-US" sz="3600" dirty="0" smtClean="0"/>
              <a:t>Bruce Fay</a:t>
            </a:r>
          </a:p>
          <a:p>
            <a:pPr eaLnBrk="1" hangingPunct="1">
              <a:buFont typeface="Wingdings" charset="2"/>
              <a:buNone/>
              <a:defRPr/>
            </a:pPr>
            <a:r>
              <a:rPr lang="en-US" sz="3600" dirty="0" smtClean="0"/>
              <a:t>Wayne </a:t>
            </a:r>
            <a:r>
              <a:rPr lang="en-US" sz="3600" i="1" dirty="0" smtClean="0"/>
              <a:t>RESA</a:t>
            </a:r>
          </a:p>
        </p:txBody>
      </p:sp>
      <p:sp>
        <p:nvSpPr>
          <p:cNvPr id="4" name="Slide Number Placeholder 3"/>
          <p:cNvSpPr>
            <a:spLocks noGrp="1"/>
          </p:cNvSpPr>
          <p:nvPr>
            <p:ph type="sldNum" sz="quarter" idx="12"/>
          </p:nvPr>
        </p:nvSpPr>
        <p:spPr/>
        <p:txBody>
          <a:bodyPr/>
          <a:lstStyle/>
          <a:p>
            <a:pPr>
              <a:defRPr/>
            </a:pPr>
            <a:fld id="{EB0F2F73-6F31-4767-8255-6305E691E6B4}" type="slidenum">
              <a:rPr lang="en-US"/>
              <a:pPr>
                <a:defRPr/>
              </a:pPr>
              <a:t>2</a:t>
            </a:fld>
            <a:endParaRPr lang="en-US"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381000"/>
            <a:ext cx="7239000" cy="952500"/>
          </a:xfrm>
        </p:spPr>
        <p:txBody>
          <a:bodyPr/>
          <a:lstStyle/>
          <a:p>
            <a:pPr eaLnBrk="1" hangingPunct="1">
              <a:defRPr/>
            </a:pPr>
            <a:r>
              <a:rPr lang="en-US" sz="3600" dirty="0" smtClean="0">
                <a:ea typeface="+mj-ea"/>
                <a:cs typeface="+mj-cs"/>
              </a:rPr>
              <a:t>Rubric Properties</a:t>
            </a:r>
            <a:endParaRPr lang="en-US" sz="3600" dirty="0">
              <a:ea typeface="+mj-ea"/>
              <a:cs typeface="+mj-cs"/>
            </a:endParaRPr>
          </a:p>
        </p:txBody>
      </p:sp>
      <p:graphicFrame>
        <p:nvGraphicFramePr>
          <p:cNvPr id="8" name="Table 7"/>
          <p:cNvGraphicFramePr>
            <a:graphicFrameLocks noGrp="1"/>
          </p:cNvGraphicFramePr>
          <p:nvPr/>
        </p:nvGraphicFramePr>
        <p:xfrm>
          <a:off x="1524000" y="1651000"/>
          <a:ext cx="6096000" cy="3302001"/>
        </p:xfrm>
        <a:graphic>
          <a:graphicData uri="http://schemas.openxmlformats.org/drawingml/2006/table">
            <a:tbl>
              <a:tblPr/>
              <a:tblGrid>
                <a:gridCol w="2032000"/>
                <a:gridCol w="2032000"/>
                <a:gridCol w="2032000"/>
              </a:tblGrid>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rPr>
                        <a:t>Holistic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1" i="0" u="none" strike="noStrike" cap="none" normalizeH="0" baseline="0" dirty="0" smtClean="0">
                          <a:ln>
                            <a:noFill/>
                          </a:ln>
                          <a:solidFill>
                            <a:srgbClr val="FFFFFF"/>
                          </a:solidFill>
                          <a:effectLst/>
                          <a:latin typeface="Arial" charset="0"/>
                          <a:ea typeface="ＭＳ Ｐゴシック" charset="-128"/>
                          <a:cs typeface="ＭＳ Ｐゴシック" charset="-128"/>
                        </a:rPr>
                        <a:t>Analytic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Generic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A</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B</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Task Specific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0" i="0" u="none" strike="noStrike" cap="none" normalizeH="0" baseline="0" dirty="0" smtClean="0">
                          <a:ln>
                            <a:noFill/>
                          </a:ln>
                          <a:solidFill>
                            <a:srgbClr val="000000"/>
                          </a:solidFill>
                          <a:effectLst/>
                          <a:latin typeface="Arial" charset="0"/>
                          <a:ea typeface="ＭＳ Ｐゴシック" charset="-128"/>
                          <a:cs typeface="ＭＳ Ｐゴシック" charset="-128"/>
                        </a:rPr>
                        <a:t>D</a:t>
                      </a:r>
                      <a:endPar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4" name="Slide Number Placeholder 3"/>
          <p:cNvSpPr>
            <a:spLocks noGrp="1"/>
          </p:cNvSpPr>
          <p:nvPr>
            <p:ph type="sldNum" sz="quarter" idx="12"/>
          </p:nvPr>
        </p:nvSpPr>
        <p:spPr/>
        <p:txBody>
          <a:bodyPr/>
          <a:lstStyle/>
          <a:p>
            <a:pPr>
              <a:defRPr/>
            </a:pPr>
            <a:fld id="{DE50ACF3-91DD-43A5-9520-B34164AF3878}" type="slidenum">
              <a:rPr lang="en-US"/>
              <a:pPr>
                <a:defRPr/>
              </a:pPr>
              <a:t>20</a:t>
            </a:fld>
            <a:endParaRPr lang="en-US" dirty="0"/>
          </a:p>
        </p:txBody>
      </p:sp>
      <p:sp>
        <p:nvSpPr>
          <p:cNvPr id="5" name="Oval 4"/>
          <p:cNvSpPr/>
          <p:nvPr/>
        </p:nvSpPr>
        <p:spPr bwMode="auto">
          <a:xfrm>
            <a:off x="1600200" y="2857500"/>
            <a:ext cx="1828800" cy="846667"/>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Right Arrow 6"/>
          <p:cNvSpPr/>
          <p:nvPr/>
        </p:nvSpPr>
        <p:spPr bwMode="auto">
          <a:xfrm>
            <a:off x="3962400" y="2837964"/>
            <a:ext cx="3276600" cy="931333"/>
          </a:xfrm>
          <a:prstGeom prst="rightArrow">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2000"/>
                                        <p:tgtEl>
                                          <p:spTgt spid="5"/>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381000"/>
            <a:ext cx="7239000" cy="952500"/>
          </a:xfrm>
        </p:spPr>
        <p:txBody>
          <a:bodyPr/>
          <a:lstStyle/>
          <a:p>
            <a:pPr eaLnBrk="1" hangingPunct="1">
              <a:defRPr/>
            </a:pPr>
            <a:r>
              <a:rPr lang="en-US" sz="3600" dirty="0" smtClean="0">
                <a:ea typeface="+mj-ea"/>
                <a:cs typeface="+mj-cs"/>
              </a:rPr>
              <a:t>Rubric Properties</a:t>
            </a:r>
            <a:endParaRPr lang="en-US" sz="3600" dirty="0">
              <a:ea typeface="+mj-ea"/>
              <a:cs typeface="+mj-cs"/>
            </a:endParaRPr>
          </a:p>
        </p:txBody>
      </p:sp>
      <p:graphicFrame>
        <p:nvGraphicFramePr>
          <p:cNvPr id="8" name="Table 7"/>
          <p:cNvGraphicFramePr>
            <a:graphicFrameLocks noGrp="1"/>
          </p:cNvGraphicFramePr>
          <p:nvPr/>
        </p:nvGraphicFramePr>
        <p:xfrm>
          <a:off x="1524000" y="1651000"/>
          <a:ext cx="6096000" cy="3302001"/>
        </p:xfrm>
        <a:graphic>
          <a:graphicData uri="http://schemas.openxmlformats.org/drawingml/2006/table">
            <a:tbl>
              <a:tblPr/>
              <a:tblGrid>
                <a:gridCol w="2032000"/>
                <a:gridCol w="2032000"/>
                <a:gridCol w="2032000"/>
              </a:tblGrid>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a:ln>
                            <a:noFill/>
                          </a:ln>
                          <a:solidFill>
                            <a:srgbClr val="FFFFFF"/>
                          </a:solidFill>
                          <a:effectLst/>
                          <a:latin typeface="Arial" charset="0"/>
                          <a:ea typeface="ＭＳ Ｐゴシック" charset="-128"/>
                          <a:cs typeface="ＭＳ Ｐゴシック" charset="-128"/>
                        </a:rPr>
                        <a:t>Holistic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1" i="0" u="none" strike="noStrike" cap="none" normalizeH="0" baseline="0" dirty="0" smtClean="0">
                          <a:ln>
                            <a:noFill/>
                          </a:ln>
                          <a:solidFill>
                            <a:srgbClr val="FFFFFF"/>
                          </a:solidFill>
                          <a:effectLst/>
                          <a:latin typeface="Arial" charset="0"/>
                          <a:ea typeface="ＭＳ Ｐゴシック" charset="-128"/>
                          <a:cs typeface="ＭＳ Ｐゴシック" charset="-128"/>
                        </a:rPr>
                        <a:t>Analytic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Generic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A</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B</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100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Task Specific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rPr>
                        <a:t>C</a:t>
                      </a: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300" b="0" i="0" u="none" strike="noStrike" cap="none" normalizeH="0" baseline="0" dirty="0" smtClean="0">
                          <a:ln>
                            <a:noFill/>
                          </a:ln>
                          <a:solidFill>
                            <a:srgbClr val="000000"/>
                          </a:solidFill>
                          <a:effectLst/>
                          <a:latin typeface="Arial" charset="0"/>
                          <a:ea typeface="ＭＳ Ｐゴシック" charset="-128"/>
                          <a:cs typeface="ＭＳ Ｐゴシック" charset="-128"/>
                        </a:rPr>
                        <a:t>D</a:t>
                      </a:r>
                      <a:endParaRPr kumimoji="0" lang="en-US" sz="2300" b="0" i="0" u="none" strike="noStrike" cap="none" normalizeH="0" baseline="0" dirty="0">
                        <a:ln>
                          <a:noFill/>
                        </a:ln>
                        <a:solidFill>
                          <a:srgbClr val="000000"/>
                        </a:solidFill>
                        <a:effectLst/>
                        <a:latin typeface="Arial" charset="0"/>
                        <a:ea typeface="ＭＳ Ｐゴシック" charset="-128"/>
                        <a:cs typeface="ＭＳ Ｐゴシック" charset="-128"/>
                      </a:endParaRPr>
                    </a:p>
                  </a:txBody>
                  <a:tcPr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4" name="Slide Number Placeholder 3"/>
          <p:cNvSpPr>
            <a:spLocks noGrp="1"/>
          </p:cNvSpPr>
          <p:nvPr>
            <p:ph type="sldNum" sz="quarter" idx="12"/>
          </p:nvPr>
        </p:nvSpPr>
        <p:spPr/>
        <p:txBody>
          <a:bodyPr/>
          <a:lstStyle/>
          <a:p>
            <a:pPr>
              <a:defRPr/>
            </a:pPr>
            <a:fld id="{DE50ACF3-91DD-43A5-9520-B34164AF3878}" type="slidenum">
              <a:rPr lang="en-US"/>
              <a:pPr>
                <a:defRPr/>
              </a:pPr>
              <a:t>21</a:t>
            </a:fld>
            <a:endParaRPr lang="en-US" dirty="0"/>
          </a:p>
        </p:txBody>
      </p:sp>
      <p:sp>
        <p:nvSpPr>
          <p:cNvPr id="5" name="Oval 4"/>
          <p:cNvSpPr/>
          <p:nvPr/>
        </p:nvSpPr>
        <p:spPr bwMode="auto">
          <a:xfrm>
            <a:off x="1600200" y="3958167"/>
            <a:ext cx="1828800" cy="846667"/>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Right Arrow 6"/>
          <p:cNvSpPr/>
          <p:nvPr/>
        </p:nvSpPr>
        <p:spPr bwMode="auto">
          <a:xfrm>
            <a:off x="3962400" y="3906059"/>
            <a:ext cx="3276600" cy="931333"/>
          </a:xfrm>
          <a:prstGeom prst="rightArrow">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838202" y="203730"/>
            <a:ext cx="8004175" cy="1193271"/>
          </a:xfrm>
        </p:spPr>
        <p:txBody>
          <a:bodyPr/>
          <a:lstStyle/>
          <a:p>
            <a:pPr eaLnBrk="1" hangingPunct="1">
              <a:defRPr/>
            </a:pPr>
            <a:r>
              <a:rPr lang="en-US" sz="3600" dirty="0" smtClean="0"/>
              <a:t>Rubric Types</a:t>
            </a:r>
          </a:p>
        </p:txBody>
      </p:sp>
      <p:sp>
        <p:nvSpPr>
          <p:cNvPr id="20483" name="Rectangle 3"/>
          <p:cNvSpPr>
            <a:spLocks noGrp="1" noRot="1" noChangeArrowheads="1"/>
          </p:cNvSpPr>
          <p:nvPr>
            <p:ph type="body" idx="1"/>
          </p:nvPr>
        </p:nvSpPr>
        <p:spPr>
          <a:xfrm>
            <a:off x="838200" y="1651000"/>
            <a:ext cx="7315200" cy="3492500"/>
          </a:xfrm>
          <a:noFill/>
        </p:spPr>
        <p:txBody>
          <a:bodyPr/>
          <a:lstStyle/>
          <a:p>
            <a:pPr eaLnBrk="1" hangingPunct="1"/>
            <a:r>
              <a:rPr lang="en-US" sz="2800" dirty="0" smtClean="0">
                <a:effectLst/>
              </a:rPr>
              <a:t>A.  Generic – Holistic</a:t>
            </a:r>
          </a:p>
          <a:p>
            <a:pPr eaLnBrk="1" hangingPunct="1"/>
            <a:r>
              <a:rPr lang="en-US" sz="2800" dirty="0" smtClean="0">
                <a:effectLst/>
              </a:rPr>
              <a:t>B.  Generic – Analytic</a:t>
            </a:r>
          </a:p>
          <a:p>
            <a:pPr eaLnBrk="1" hangingPunct="1"/>
            <a:r>
              <a:rPr lang="en-US" sz="2800" dirty="0" smtClean="0">
                <a:effectLst/>
              </a:rPr>
              <a:t>C.  Task Specific – Holistic</a:t>
            </a:r>
          </a:p>
          <a:p>
            <a:pPr eaLnBrk="1" hangingPunct="1"/>
            <a:r>
              <a:rPr lang="en-US" sz="2800" dirty="0" smtClean="0">
                <a:effectLst/>
              </a:rPr>
              <a:t>D.  Task Specific – Analytic</a:t>
            </a:r>
          </a:p>
          <a:p>
            <a:pPr eaLnBrk="1" hangingPunct="1"/>
            <a:endParaRPr lang="en-US" sz="2800" dirty="0" smtClean="0">
              <a:effectLst/>
            </a:endParaRPr>
          </a:p>
          <a:p>
            <a:pPr eaLnBrk="1" hangingPunct="1"/>
            <a:r>
              <a:rPr lang="en-US" sz="2800" dirty="0" smtClean="0">
                <a:effectLst/>
              </a:rPr>
              <a:t>Ex: NWREL 6+1 Traits Writing Rubric</a:t>
            </a:r>
          </a:p>
        </p:txBody>
      </p:sp>
      <p:sp>
        <p:nvSpPr>
          <p:cNvPr id="4" name="Slide Number Placeholder 3"/>
          <p:cNvSpPr>
            <a:spLocks noGrp="1"/>
          </p:cNvSpPr>
          <p:nvPr>
            <p:ph type="sldNum" sz="quarter" idx="12"/>
          </p:nvPr>
        </p:nvSpPr>
        <p:spPr/>
        <p:txBody>
          <a:bodyPr/>
          <a:lstStyle/>
          <a:p>
            <a:pPr>
              <a:defRPr/>
            </a:pPr>
            <a:fld id="{743AF695-AAFD-40EC-B058-6DA404E18CEC}" type="slidenum">
              <a:rPr lang="en-US"/>
              <a:pPr>
                <a:defRPr/>
              </a:pPr>
              <a:t>22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fade">
                                      <p:cBhvr>
                                        <p:cTn id="10" dur="2000"/>
                                        <p:tgtEl>
                                          <p:spTgt spid="2048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Effect transition="in" filter="fade">
                                      <p:cBhvr>
                                        <p:cTn id="13" dur="2000"/>
                                        <p:tgtEl>
                                          <p:spTgt spid="2048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0483">
                                            <p:txEl>
                                              <p:pRg st="3" end="3"/>
                                            </p:txEl>
                                          </p:spTgt>
                                        </p:tgtEl>
                                        <p:attrNameLst>
                                          <p:attrName>style.visibility</p:attrName>
                                        </p:attrNameLst>
                                      </p:cBhvr>
                                      <p:to>
                                        <p:strVal val="visible"/>
                                      </p:to>
                                    </p:set>
                                    <p:animEffect transition="in" filter="fade">
                                      <p:cBhvr>
                                        <p:cTn id="16" dur="2000"/>
                                        <p:tgtEl>
                                          <p:spTgt spid="2048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0483">
                                            <p:txEl>
                                              <p:pRg st="5" end="5"/>
                                            </p:txEl>
                                          </p:spTgt>
                                        </p:tgtEl>
                                        <p:attrNameLst>
                                          <p:attrName>style.visibility</p:attrName>
                                        </p:attrNameLst>
                                      </p:cBhvr>
                                      <p:to>
                                        <p:strVal val="visible"/>
                                      </p:to>
                                    </p:set>
                                    <p:animEffect transition="in" filter="fade">
                                      <p:cBhvr>
                                        <p:cTn id="21" dur="20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38200" y="381000"/>
            <a:ext cx="8077200" cy="1016000"/>
          </a:xfrm>
        </p:spPr>
        <p:txBody>
          <a:bodyPr/>
          <a:lstStyle/>
          <a:p>
            <a:pPr eaLnBrk="1" hangingPunct="1">
              <a:defRPr/>
            </a:pPr>
            <a:r>
              <a:rPr lang="en-US" sz="3600" dirty="0">
                <a:ea typeface="+mj-ea"/>
                <a:cs typeface="+mj-cs"/>
              </a:rPr>
              <a:t>Holistic </a:t>
            </a:r>
            <a:r>
              <a:rPr lang="en-US" sz="3600" dirty="0" smtClean="0">
                <a:ea typeface="+mj-ea"/>
                <a:cs typeface="+mj-cs"/>
              </a:rPr>
              <a:t>Rubrics - Strengths</a:t>
            </a:r>
            <a:endParaRPr lang="en-US" sz="3600" dirty="0">
              <a:ea typeface="+mj-ea"/>
              <a:cs typeface="+mj-cs"/>
            </a:endParaRPr>
          </a:p>
        </p:txBody>
      </p:sp>
      <p:sp>
        <p:nvSpPr>
          <p:cNvPr id="100355" name="Rectangle 3"/>
          <p:cNvSpPr>
            <a:spLocks noGrp="1" noChangeArrowheads="1"/>
          </p:cNvSpPr>
          <p:nvPr>
            <p:ph idx="1"/>
          </p:nvPr>
        </p:nvSpPr>
        <p:spPr>
          <a:xfrm>
            <a:off x="838200" y="1524000"/>
            <a:ext cx="7620000" cy="3619500"/>
          </a:xfrm>
        </p:spPr>
        <p:txBody>
          <a:bodyPr/>
          <a:lstStyle/>
          <a:p>
            <a:pPr eaLnBrk="1" hangingPunct="1">
              <a:defRPr/>
            </a:pPr>
            <a:r>
              <a:rPr lang="en-US" sz="2800" dirty="0" smtClean="0"/>
              <a:t>Provide a quick, overall rating of quality</a:t>
            </a:r>
          </a:p>
          <a:p>
            <a:pPr eaLnBrk="1" hangingPunct="1">
              <a:defRPr/>
            </a:pPr>
            <a:r>
              <a:rPr lang="en-US" sz="2800" dirty="0" smtClean="0"/>
              <a:t>Judge the “impact” of a product or performance</a:t>
            </a:r>
          </a:p>
          <a:p>
            <a:pPr eaLnBrk="1" hangingPunct="1">
              <a:defRPr/>
            </a:pPr>
            <a:r>
              <a:rPr lang="en-US" sz="2800" dirty="0" smtClean="0"/>
              <a:t>Use for Summative or large-scale assessment</a:t>
            </a:r>
          </a:p>
        </p:txBody>
      </p:sp>
      <p:sp>
        <p:nvSpPr>
          <p:cNvPr id="4" name="Slide Number Placeholder 3"/>
          <p:cNvSpPr>
            <a:spLocks noGrp="1"/>
          </p:cNvSpPr>
          <p:nvPr>
            <p:ph type="sldNum" sz="quarter" idx="12"/>
          </p:nvPr>
        </p:nvSpPr>
        <p:spPr/>
        <p:txBody>
          <a:bodyPr/>
          <a:lstStyle/>
          <a:p>
            <a:pPr>
              <a:defRPr/>
            </a:pPr>
            <a:fld id="{1C80328B-F032-4F78-B89A-1E56D6D6C44C}" type="slidenum">
              <a:rPr lang="en-US"/>
              <a:pPr>
                <a:defRPr/>
              </a:pPr>
              <a:t>23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20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fade">
                                      <p:cBhvr>
                                        <p:cTn id="12" dur="20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38200" y="381000"/>
            <a:ext cx="7543800" cy="1016000"/>
          </a:xfrm>
        </p:spPr>
        <p:txBody>
          <a:bodyPr/>
          <a:lstStyle/>
          <a:p>
            <a:pPr eaLnBrk="1" hangingPunct="1">
              <a:defRPr/>
            </a:pPr>
            <a:r>
              <a:rPr lang="en-US" sz="3600" dirty="0">
                <a:ea typeface="+mj-ea"/>
                <a:cs typeface="+mj-cs"/>
              </a:rPr>
              <a:t>Holistic </a:t>
            </a:r>
            <a:r>
              <a:rPr lang="en-US" sz="3600" dirty="0" smtClean="0">
                <a:ea typeface="+mj-ea"/>
                <a:cs typeface="+mj-cs"/>
              </a:rPr>
              <a:t>Rubrics - Limitations</a:t>
            </a:r>
            <a:endParaRPr lang="en-US" sz="3600" dirty="0">
              <a:ea typeface="+mj-ea"/>
              <a:cs typeface="+mj-cs"/>
            </a:endParaRPr>
          </a:p>
        </p:txBody>
      </p:sp>
      <p:sp>
        <p:nvSpPr>
          <p:cNvPr id="100355" name="Rectangle 3"/>
          <p:cNvSpPr>
            <a:spLocks noGrp="1" noChangeArrowheads="1"/>
          </p:cNvSpPr>
          <p:nvPr>
            <p:ph idx="1"/>
          </p:nvPr>
        </p:nvSpPr>
        <p:spPr>
          <a:xfrm>
            <a:off x="914400" y="1524000"/>
            <a:ext cx="7239000" cy="3683000"/>
          </a:xfrm>
        </p:spPr>
        <p:txBody>
          <a:bodyPr/>
          <a:lstStyle/>
          <a:p>
            <a:pPr eaLnBrk="1" hangingPunct="1">
              <a:defRPr/>
            </a:pPr>
            <a:r>
              <a:rPr lang="en-US" sz="2800" dirty="0" smtClean="0"/>
              <a:t>May lack the diagnostic detail needed to</a:t>
            </a:r>
          </a:p>
          <a:p>
            <a:pPr lvl="1" eaLnBrk="1" hangingPunct="1">
              <a:defRPr/>
            </a:pPr>
            <a:r>
              <a:rPr lang="en-US" sz="2400" dirty="0" smtClean="0"/>
              <a:t>Plan instruction</a:t>
            </a:r>
          </a:p>
          <a:p>
            <a:pPr lvl="1" eaLnBrk="1" hangingPunct="1">
              <a:defRPr/>
            </a:pPr>
            <a:r>
              <a:rPr lang="en-US" sz="2400" dirty="0" smtClean="0"/>
              <a:t>Allow students to see how to improve</a:t>
            </a:r>
          </a:p>
          <a:p>
            <a:pPr eaLnBrk="1" hangingPunct="1">
              <a:defRPr/>
            </a:pPr>
            <a:r>
              <a:rPr lang="en-US" sz="2800" dirty="0" smtClean="0"/>
              <a:t>Students’ work may get:</a:t>
            </a:r>
          </a:p>
          <a:p>
            <a:pPr lvl="1" eaLnBrk="1" hangingPunct="1">
              <a:defRPr/>
            </a:pPr>
            <a:r>
              <a:rPr lang="en-US" sz="2400" dirty="0" smtClean="0"/>
              <a:t>The same score for vastly different reasons</a:t>
            </a:r>
          </a:p>
          <a:p>
            <a:pPr lvl="1" eaLnBrk="1" hangingPunct="1">
              <a:defRPr/>
            </a:pPr>
            <a:r>
              <a:rPr lang="en-US" sz="2400" dirty="0" smtClean="0"/>
              <a:t>Lower scores based on only one missing element of the work</a:t>
            </a:r>
          </a:p>
          <a:p>
            <a:pPr eaLnBrk="1" hangingPunct="1">
              <a:defRPr/>
            </a:pPr>
            <a:endParaRPr lang="en-US" sz="2800" dirty="0" smtClean="0"/>
          </a:p>
        </p:txBody>
      </p:sp>
      <p:sp>
        <p:nvSpPr>
          <p:cNvPr id="4" name="Slide Number Placeholder 3"/>
          <p:cNvSpPr>
            <a:spLocks noGrp="1"/>
          </p:cNvSpPr>
          <p:nvPr>
            <p:ph type="sldNum" sz="quarter" idx="12"/>
          </p:nvPr>
        </p:nvSpPr>
        <p:spPr/>
        <p:txBody>
          <a:bodyPr/>
          <a:lstStyle/>
          <a:p>
            <a:pPr>
              <a:defRPr/>
            </a:pPr>
            <a:fld id="{1C80328B-F032-4F78-B89A-1E56D6D6C44C}" type="slidenum">
              <a:rPr lang="en-US"/>
              <a:pPr>
                <a:defRPr/>
              </a:pPr>
              <a:t>24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2000"/>
                                        <p:tgtEl>
                                          <p:spTgt spid="10035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0355">
                                            <p:txEl>
                                              <p:pRg st="1" end="1"/>
                                            </p:txEl>
                                          </p:spTgt>
                                        </p:tgtEl>
                                        <p:attrNameLst>
                                          <p:attrName>style.visibility</p:attrName>
                                        </p:attrNameLst>
                                      </p:cBhvr>
                                      <p:to>
                                        <p:strVal val="visible"/>
                                      </p:to>
                                    </p:set>
                                    <p:animEffect transition="in" filter="fade">
                                      <p:cBhvr>
                                        <p:cTn id="10" dur="2000"/>
                                        <p:tgtEl>
                                          <p:spTgt spid="10035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animEffect transition="in" filter="fade">
                                      <p:cBhvr>
                                        <p:cTn id="13" dur="2000"/>
                                        <p:tgtEl>
                                          <p:spTgt spid="10035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0355">
                                            <p:txEl>
                                              <p:pRg st="3" end="3"/>
                                            </p:txEl>
                                          </p:spTgt>
                                        </p:tgtEl>
                                        <p:attrNameLst>
                                          <p:attrName>style.visibility</p:attrName>
                                        </p:attrNameLst>
                                      </p:cBhvr>
                                      <p:to>
                                        <p:strVal val="visible"/>
                                      </p:to>
                                    </p:set>
                                    <p:animEffect transition="in" filter="fade">
                                      <p:cBhvr>
                                        <p:cTn id="18" dur="2000"/>
                                        <p:tgtEl>
                                          <p:spTgt spid="10035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0355">
                                            <p:txEl>
                                              <p:pRg st="4" end="4"/>
                                            </p:txEl>
                                          </p:spTgt>
                                        </p:tgtEl>
                                        <p:attrNameLst>
                                          <p:attrName>style.visibility</p:attrName>
                                        </p:attrNameLst>
                                      </p:cBhvr>
                                      <p:to>
                                        <p:strVal val="visible"/>
                                      </p:to>
                                    </p:set>
                                    <p:animEffect transition="in" filter="fade">
                                      <p:cBhvr>
                                        <p:cTn id="21" dur="2000"/>
                                        <p:tgtEl>
                                          <p:spTgt spid="100355">
                                            <p:txEl>
                                              <p:pRg st="4" end="4"/>
                                            </p:txEl>
                                          </p:spTgt>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100355">
                                            <p:txEl>
                                              <p:pRg st="5" end="5"/>
                                            </p:txEl>
                                          </p:spTgt>
                                        </p:tgtEl>
                                        <p:attrNameLst>
                                          <p:attrName>style.visibility</p:attrName>
                                        </p:attrNameLst>
                                      </p:cBhvr>
                                      <p:to>
                                        <p:strVal val="visible"/>
                                      </p:to>
                                    </p:set>
                                    <p:animEffect transition="in" filter="fade">
                                      <p:cBhvr>
                                        <p:cTn id="25" dur="20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38200" y="508000"/>
            <a:ext cx="7391400" cy="889000"/>
          </a:xfrm>
        </p:spPr>
        <p:txBody>
          <a:bodyPr/>
          <a:lstStyle/>
          <a:p>
            <a:pPr eaLnBrk="1" hangingPunct="1">
              <a:defRPr/>
            </a:pPr>
            <a:r>
              <a:rPr lang="en-US" sz="3600" dirty="0"/>
              <a:t>Analytic </a:t>
            </a:r>
            <a:r>
              <a:rPr lang="en-US" sz="3600" dirty="0" smtClean="0"/>
              <a:t>Rubrics – Strengths</a:t>
            </a:r>
            <a:endParaRPr lang="en-US" sz="3600" dirty="0"/>
          </a:p>
        </p:txBody>
      </p:sp>
      <p:sp>
        <p:nvSpPr>
          <p:cNvPr id="103427" name="Rectangle 3"/>
          <p:cNvSpPr>
            <a:spLocks noGrp="1" noChangeArrowheads="1"/>
          </p:cNvSpPr>
          <p:nvPr>
            <p:ph idx="1"/>
          </p:nvPr>
        </p:nvSpPr>
        <p:spPr>
          <a:xfrm>
            <a:off x="838200" y="1524000"/>
            <a:ext cx="7315200" cy="3873500"/>
          </a:xfrm>
        </p:spPr>
        <p:txBody>
          <a:bodyPr/>
          <a:lstStyle/>
          <a:p>
            <a:pPr eaLnBrk="1" hangingPunct="1">
              <a:defRPr/>
            </a:pPr>
            <a:r>
              <a:rPr lang="en-US" sz="2800" dirty="0" smtClean="0"/>
              <a:t>Judge </a:t>
            </a:r>
            <a:r>
              <a:rPr lang="en-US" sz="2800" dirty="0"/>
              <a:t>aspects of complex work independently</a:t>
            </a:r>
          </a:p>
          <a:p>
            <a:pPr eaLnBrk="1" hangingPunct="1">
              <a:defRPr/>
            </a:pPr>
            <a:r>
              <a:rPr lang="en-US" sz="2800" dirty="0"/>
              <a:t>Provide detailed/diagnostic data by trait that can better inform instruction and </a:t>
            </a:r>
            <a:r>
              <a:rPr lang="en-US" sz="2800" dirty="0" smtClean="0"/>
              <a:t>learning</a:t>
            </a:r>
            <a:endParaRPr lang="en-US" sz="2800" dirty="0"/>
          </a:p>
        </p:txBody>
      </p:sp>
      <p:sp>
        <p:nvSpPr>
          <p:cNvPr id="4" name="Slide Number Placeholder 3"/>
          <p:cNvSpPr>
            <a:spLocks noGrp="1"/>
          </p:cNvSpPr>
          <p:nvPr>
            <p:ph type="sldNum" sz="quarter" idx="12"/>
          </p:nvPr>
        </p:nvSpPr>
        <p:spPr/>
        <p:txBody>
          <a:bodyPr/>
          <a:lstStyle/>
          <a:p>
            <a:pPr>
              <a:defRPr/>
            </a:pPr>
            <a:fld id="{D5847D74-9497-447D-B395-AD67EABB5D1E}" type="slidenum">
              <a:rPr lang="en-US"/>
              <a:pPr>
                <a:defRPr/>
              </a:pPr>
              <a:t>25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fade">
                                      <p:cBhvr>
                                        <p:cTn id="7" dur="2000"/>
                                        <p:tgtEl>
                                          <p:spTgt spid="103427">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animEffect transition="in" filter="fade">
                                      <p:cBhvr>
                                        <p:cTn id="11" dur="2000"/>
                                        <p:tgtEl>
                                          <p:spTgt spid="1034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uiExpand="1"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508000"/>
            <a:ext cx="7772400" cy="889000"/>
          </a:xfrm>
        </p:spPr>
        <p:txBody>
          <a:bodyPr/>
          <a:lstStyle/>
          <a:p>
            <a:pPr eaLnBrk="1" hangingPunct="1">
              <a:defRPr/>
            </a:pPr>
            <a:r>
              <a:rPr lang="en-US" sz="3600" dirty="0"/>
              <a:t>Analytic </a:t>
            </a:r>
            <a:r>
              <a:rPr lang="en-US" sz="3600" dirty="0" smtClean="0"/>
              <a:t>Rubrics – Limitations</a:t>
            </a:r>
            <a:endParaRPr lang="en-US" sz="3600" dirty="0"/>
          </a:p>
        </p:txBody>
      </p:sp>
      <p:sp>
        <p:nvSpPr>
          <p:cNvPr id="103427" name="Rectangle 3"/>
          <p:cNvSpPr>
            <a:spLocks noGrp="1" noChangeArrowheads="1"/>
          </p:cNvSpPr>
          <p:nvPr>
            <p:ph idx="1"/>
          </p:nvPr>
        </p:nvSpPr>
        <p:spPr>
          <a:xfrm>
            <a:off x="838200" y="1524000"/>
            <a:ext cx="7391400" cy="3619500"/>
          </a:xfrm>
        </p:spPr>
        <p:txBody>
          <a:bodyPr/>
          <a:lstStyle/>
          <a:p>
            <a:pPr eaLnBrk="1" hangingPunct="1">
              <a:defRPr/>
            </a:pPr>
            <a:r>
              <a:rPr lang="en-US" sz="2800" dirty="0" smtClean="0"/>
              <a:t>More </a:t>
            </a:r>
            <a:r>
              <a:rPr lang="en-US" sz="2800" dirty="0"/>
              <a:t>time consuming to learn and apply</a:t>
            </a:r>
          </a:p>
          <a:p>
            <a:pPr eaLnBrk="1" hangingPunct="1">
              <a:defRPr/>
            </a:pPr>
            <a:r>
              <a:rPr lang="en-US" sz="2800" dirty="0"/>
              <a:t>May result in lower inter-rater agreement when multiple scorers are used (without appropriate procedures)</a:t>
            </a:r>
          </a:p>
        </p:txBody>
      </p:sp>
      <p:sp>
        <p:nvSpPr>
          <p:cNvPr id="4" name="Slide Number Placeholder 3"/>
          <p:cNvSpPr>
            <a:spLocks noGrp="1"/>
          </p:cNvSpPr>
          <p:nvPr>
            <p:ph type="sldNum" sz="quarter" idx="12"/>
          </p:nvPr>
        </p:nvSpPr>
        <p:spPr/>
        <p:txBody>
          <a:bodyPr/>
          <a:lstStyle/>
          <a:p>
            <a:pPr>
              <a:defRPr/>
            </a:pPr>
            <a:fld id="{D5847D74-9497-447D-B395-AD67EABB5D1E}" type="slidenum">
              <a:rPr lang="en-US"/>
              <a:pPr>
                <a:defRPr/>
              </a:pPr>
              <a:t>26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fade">
                                      <p:cBhvr>
                                        <p:cTn id="7" dur="2000"/>
                                        <p:tgtEl>
                                          <p:spTgt spid="103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fade">
                                      <p:cBhvr>
                                        <p:cTn id="12" dur="2000"/>
                                        <p:tgtEl>
                                          <p:spTgt spid="1034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uiExpand="1"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381000"/>
            <a:ext cx="8153400" cy="952500"/>
          </a:xfrm>
        </p:spPr>
        <p:txBody>
          <a:bodyPr/>
          <a:lstStyle/>
          <a:p>
            <a:pPr eaLnBrk="1" hangingPunct="1">
              <a:defRPr/>
            </a:pPr>
            <a:r>
              <a:rPr lang="en-US" sz="3600" dirty="0">
                <a:ea typeface="+mj-ea"/>
                <a:cs typeface="+mj-cs"/>
              </a:rPr>
              <a:t>Generic </a:t>
            </a:r>
            <a:r>
              <a:rPr lang="en-US" sz="3600" dirty="0" smtClean="0">
                <a:ea typeface="+mj-ea"/>
                <a:cs typeface="+mj-cs"/>
              </a:rPr>
              <a:t>Rubrics – </a:t>
            </a:r>
            <a:r>
              <a:rPr lang="en-US" sz="3600" dirty="0">
                <a:ea typeface="+mj-ea"/>
                <a:cs typeface="+mj-cs"/>
              </a:rPr>
              <a:t>Strengths</a:t>
            </a:r>
          </a:p>
        </p:txBody>
      </p:sp>
      <p:sp>
        <p:nvSpPr>
          <p:cNvPr id="101379" name="Rectangle 3"/>
          <p:cNvSpPr>
            <a:spLocks noGrp="1" noChangeArrowheads="1"/>
          </p:cNvSpPr>
          <p:nvPr>
            <p:ph idx="1"/>
          </p:nvPr>
        </p:nvSpPr>
        <p:spPr>
          <a:xfrm>
            <a:off x="838200" y="1524000"/>
            <a:ext cx="7391400" cy="3704167"/>
          </a:xfrm>
        </p:spPr>
        <p:txBody>
          <a:bodyPr/>
          <a:lstStyle/>
          <a:p>
            <a:pPr eaLnBrk="1" hangingPunct="1">
              <a:defRPr/>
            </a:pPr>
            <a:r>
              <a:rPr lang="en-US" sz="2800" dirty="0" smtClean="0"/>
              <a:t>Complex skills that generalize across tasks, grades, or content areas</a:t>
            </a:r>
          </a:p>
          <a:p>
            <a:pPr eaLnBrk="1" hangingPunct="1">
              <a:defRPr/>
            </a:pPr>
            <a:r>
              <a:rPr lang="en-US" sz="2800" dirty="0" smtClean="0"/>
              <a:t>Help students see “the big picture”, generalize thinking</a:t>
            </a:r>
          </a:p>
          <a:p>
            <a:pPr eaLnBrk="1" hangingPunct="1">
              <a:defRPr/>
            </a:pPr>
            <a:r>
              <a:rPr lang="en-US" sz="2800" dirty="0" smtClean="0"/>
              <a:t>Promote/require thinking by the student</a:t>
            </a:r>
          </a:p>
          <a:p>
            <a:pPr eaLnBrk="1" hangingPunct="1">
              <a:defRPr/>
            </a:pPr>
            <a:r>
              <a:rPr lang="en-US" sz="2800" dirty="0" smtClean="0"/>
              <a:t>Allow for creative or unanticipated responses</a:t>
            </a:r>
          </a:p>
          <a:p>
            <a:pPr eaLnBrk="1" hangingPunct="1">
              <a:defRPr/>
            </a:pPr>
            <a:endParaRPr lang="en-US" sz="2800" dirty="0" smtClean="0"/>
          </a:p>
        </p:txBody>
      </p:sp>
      <p:sp>
        <p:nvSpPr>
          <p:cNvPr id="4" name="Slide Number Placeholder 3"/>
          <p:cNvSpPr>
            <a:spLocks noGrp="1"/>
          </p:cNvSpPr>
          <p:nvPr>
            <p:ph type="sldNum" sz="quarter" idx="12"/>
          </p:nvPr>
        </p:nvSpPr>
        <p:spPr/>
        <p:txBody>
          <a:bodyPr/>
          <a:lstStyle/>
          <a:p>
            <a:pPr>
              <a:defRPr/>
            </a:pPr>
            <a:fld id="{B45432C2-1360-42A8-AF18-450EC1F7C03A}" type="slidenum">
              <a:rPr lang="en-US"/>
              <a:pPr>
                <a:defRPr/>
              </a:pPr>
              <a:t>27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fade">
                                      <p:cBhvr>
                                        <p:cTn id="7" dur="20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fade">
                                      <p:cBhvr>
                                        <p:cTn id="12" dur="2000"/>
                                        <p:tgtEl>
                                          <p:spTgt spid="101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fade">
                                      <p:cBhvr>
                                        <p:cTn id="17" dur="2000"/>
                                        <p:tgtEl>
                                          <p:spTgt spid="101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fade">
                                      <p:cBhvr>
                                        <p:cTn id="22" dur="2000"/>
                                        <p:tgtEl>
                                          <p:spTgt spid="1013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381000"/>
            <a:ext cx="8153400" cy="952500"/>
          </a:xfrm>
        </p:spPr>
        <p:txBody>
          <a:bodyPr/>
          <a:lstStyle/>
          <a:p>
            <a:pPr eaLnBrk="1" hangingPunct="1">
              <a:defRPr/>
            </a:pPr>
            <a:r>
              <a:rPr lang="en-US" sz="3600" dirty="0">
                <a:ea typeface="+mj-ea"/>
                <a:cs typeface="+mj-cs"/>
              </a:rPr>
              <a:t>Generic </a:t>
            </a:r>
            <a:r>
              <a:rPr lang="en-US" sz="3600" dirty="0" smtClean="0">
                <a:ea typeface="+mj-ea"/>
                <a:cs typeface="+mj-cs"/>
              </a:rPr>
              <a:t>Rubrics – </a:t>
            </a:r>
            <a:r>
              <a:rPr lang="en-US" sz="3600" dirty="0">
                <a:ea typeface="+mj-ea"/>
                <a:cs typeface="+mj-cs"/>
              </a:rPr>
              <a:t>Strengths</a:t>
            </a:r>
          </a:p>
        </p:txBody>
      </p:sp>
      <p:sp>
        <p:nvSpPr>
          <p:cNvPr id="101379" name="Rectangle 3"/>
          <p:cNvSpPr>
            <a:spLocks noGrp="1" noChangeArrowheads="1"/>
          </p:cNvSpPr>
          <p:nvPr>
            <p:ph idx="1"/>
          </p:nvPr>
        </p:nvSpPr>
        <p:spPr>
          <a:xfrm>
            <a:off x="838200" y="1524000"/>
            <a:ext cx="7391400" cy="3365500"/>
          </a:xfrm>
        </p:spPr>
        <p:txBody>
          <a:bodyPr/>
          <a:lstStyle/>
          <a:p>
            <a:pPr eaLnBrk="1" hangingPunct="1">
              <a:defRPr/>
            </a:pPr>
            <a:r>
              <a:rPr lang="en-US" sz="2800" dirty="0" smtClean="0"/>
              <a:t>Situations where students are doing a similar but not identical task</a:t>
            </a:r>
          </a:p>
          <a:p>
            <a:pPr eaLnBrk="1" hangingPunct="1">
              <a:defRPr/>
            </a:pPr>
            <a:r>
              <a:rPr lang="en-US" sz="2800" dirty="0" smtClean="0"/>
              <a:t>Can’t give away the answer ahead of time</a:t>
            </a:r>
          </a:p>
          <a:p>
            <a:pPr eaLnBrk="1" hangingPunct="1">
              <a:defRPr/>
            </a:pPr>
            <a:r>
              <a:rPr lang="en-US" sz="2800" dirty="0" smtClean="0"/>
              <a:t>More consistency with multiple raters </a:t>
            </a:r>
            <a:r>
              <a:rPr lang="en-US" sz="2400" dirty="0" smtClean="0"/>
              <a:t>(only one rubric to learn, so you can learn it well)</a:t>
            </a:r>
            <a:endParaRPr lang="en-US" sz="2800" dirty="0" smtClean="0"/>
          </a:p>
          <a:p>
            <a:pPr eaLnBrk="1" hangingPunct="1">
              <a:defRPr/>
            </a:pPr>
            <a:endParaRPr lang="en-US" sz="2400" dirty="0" smtClean="0"/>
          </a:p>
        </p:txBody>
      </p:sp>
      <p:sp>
        <p:nvSpPr>
          <p:cNvPr id="4" name="Slide Number Placeholder 3"/>
          <p:cNvSpPr>
            <a:spLocks noGrp="1"/>
          </p:cNvSpPr>
          <p:nvPr>
            <p:ph type="sldNum" sz="quarter" idx="12"/>
          </p:nvPr>
        </p:nvSpPr>
        <p:spPr/>
        <p:txBody>
          <a:bodyPr/>
          <a:lstStyle/>
          <a:p>
            <a:pPr>
              <a:defRPr/>
            </a:pPr>
            <a:fld id="{B45432C2-1360-42A8-AF18-450EC1F7C03A}" type="slidenum">
              <a:rPr lang="en-US"/>
              <a:pPr>
                <a:defRPr/>
              </a:pPr>
              <a:t>28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fade">
                                      <p:cBhvr>
                                        <p:cTn id="7" dur="20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fade">
                                      <p:cBhvr>
                                        <p:cTn id="12" dur="2000"/>
                                        <p:tgtEl>
                                          <p:spTgt spid="101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fade">
                                      <p:cBhvr>
                                        <p:cTn id="17" dur="20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uiExpand="1"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381000"/>
            <a:ext cx="7696200" cy="1143000"/>
          </a:xfrm>
        </p:spPr>
        <p:txBody>
          <a:bodyPr/>
          <a:lstStyle/>
          <a:p>
            <a:pPr eaLnBrk="1" hangingPunct="1">
              <a:defRPr/>
            </a:pPr>
            <a:r>
              <a:rPr lang="en-US" sz="3600" dirty="0">
                <a:ea typeface="+mj-ea"/>
                <a:cs typeface="+mj-cs"/>
              </a:rPr>
              <a:t>Generic </a:t>
            </a:r>
            <a:r>
              <a:rPr lang="en-US" sz="3600" dirty="0" smtClean="0">
                <a:ea typeface="+mj-ea"/>
                <a:cs typeface="+mj-cs"/>
              </a:rPr>
              <a:t>Rubrics – </a:t>
            </a:r>
            <a:r>
              <a:rPr lang="en-US" sz="3600" dirty="0">
                <a:ea typeface="+mj-ea"/>
                <a:cs typeface="+mj-cs"/>
              </a:rPr>
              <a:t>Limitations</a:t>
            </a:r>
          </a:p>
        </p:txBody>
      </p:sp>
      <p:sp>
        <p:nvSpPr>
          <p:cNvPr id="108547" name="Rectangle 3"/>
          <p:cNvSpPr>
            <a:spLocks noGrp="1" noChangeArrowheads="1"/>
          </p:cNvSpPr>
          <p:nvPr>
            <p:ph idx="1"/>
          </p:nvPr>
        </p:nvSpPr>
        <p:spPr>
          <a:xfrm>
            <a:off x="838200" y="1502833"/>
            <a:ext cx="7391400" cy="3556000"/>
          </a:xfrm>
        </p:spPr>
        <p:txBody>
          <a:bodyPr/>
          <a:lstStyle/>
          <a:p>
            <a:pPr eaLnBrk="1" hangingPunct="1">
              <a:defRPr/>
            </a:pPr>
            <a:r>
              <a:rPr lang="en-US" sz="2400" dirty="0"/>
              <a:t>Difficult to develop and validate</a:t>
            </a:r>
          </a:p>
          <a:p>
            <a:pPr eaLnBrk="1" hangingPunct="1">
              <a:defRPr/>
            </a:pPr>
            <a:r>
              <a:rPr lang="en-US" sz="2400" dirty="0"/>
              <a:t>Takes time and practice to learn, internalize, and apply consistently</a:t>
            </a:r>
          </a:p>
          <a:p>
            <a:pPr eaLnBrk="1" hangingPunct="1">
              <a:defRPr/>
            </a:pPr>
            <a:r>
              <a:rPr lang="en-US" sz="2400" dirty="0" smtClean="0"/>
              <a:t>Takes time and discipline </a:t>
            </a:r>
            <a:r>
              <a:rPr lang="en-US" sz="2400" dirty="0"/>
              <a:t>to apply correctly</a:t>
            </a:r>
          </a:p>
          <a:p>
            <a:pPr eaLnBrk="1" hangingPunct="1">
              <a:defRPr/>
            </a:pPr>
            <a:r>
              <a:rPr lang="en-US" sz="2400" dirty="0"/>
              <a:t>Requires a scoring procedure to ensure consistent scores when multiple raters are involved</a:t>
            </a:r>
          </a:p>
        </p:txBody>
      </p:sp>
      <p:sp>
        <p:nvSpPr>
          <p:cNvPr id="4" name="Slide Number Placeholder 3"/>
          <p:cNvSpPr>
            <a:spLocks noGrp="1"/>
          </p:cNvSpPr>
          <p:nvPr>
            <p:ph type="sldNum" sz="quarter" idx="12"/>
          </p:nvPr>
        </p:nvSpPr>
        <p:spPr/>
        <p:txBody>
          <a:bodyPr/>
          <a:lstStyle/>
          <a:p>
            <a:pPr>
              <a:defRPr/>
            </a:pPr>
            <a:fld id="{01DF242B-2508-49C8-AD87-332BCCA1F79A}" type="slidenum">
              <a:rPr lang="en-US"/>
              <a:pPr>
                <a:defRPr/>
              </a:pPr>
              <a:t>29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fade">
                                      <p:cBhvr>
                                        <p:cTn id="7" dur="2000"/>
                                        <p:tgtEl>
                                          <p:spTgt spid="108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fade">
                                      <p:cBhvr>
                                        <p:cTn id="12" dur="2000"/>
                                        <p:tgtEl>
                                          <p:spTgt spid="1085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fade">
                                      <p:cBhvr>
                                        <p:cTn id="17" dur="2000"/>
                                        <p:tgtEl>
                                          <p:spTgt spid="1085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8547">
                                            <p:txEl>
                                              <p:pRg st="3" end="3"/>
                                            </p:txEl>
                                          </p:spTgt>
                                        </p:tgtEl>
                                        <p:attrNameLst>
                                          <p:attrName>style.visibility</p:attrName>
                                        </p:attrNameLst>
                                      </p:cBhvr>
                                      <p:to>
                                        <p:strVal val="visible"/>
                                      </p:to>
                                    </p:set>
                                    <p:animEffect transition="in" filter="fade">
                                      <p:cBhvr>
                                        <p:cTn id="22" dur="2000"/>
                                        <p:tgtEl>
                                          <p:spTgt spid="1085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2" y="203730"/>
            <a:ext cx="8004175" cy="1193271"/>
          </a:xfrm>
        </p:spPr>
        <p:txBody>
          <a:bodyPr/>
          <a:lstStyle/>
          <a:p>
            <a:pPr eaLnBrk="1" hangingPunct="1">
              <a:defRPr/>
            </a:pPr>
            <a:r>
              <a:rPr lang="en-US" sz="3600" dirty="0" smtClean="0"/>
              <a:t>In This Module</a:t>
            </a:r>
          </a:p>
        </p:txBody>
      </p:sp>
      <p:sp>
        <p:nvSpPr>
          <p:cNvPr id="28675" name="Rectangle 3"/>
          <p:cNvSpPr>
            <a:spLocks noGrp="1" noChangeArrowheads="1"/>
          </p:cNvSpPr>
          <p:nvPr>
            <p:ph idx="1"/>
          </p:nvPr>
        </p:nvSpPr>
        <p:spPr>
          <a:xfrm>
            <a:off x="838200" y="1587500"/>
            <a:ext cx="7391400" cy="3725333"/>
          </a:xfrm>
        </p:spPr>
        <p:txBody>
          <a:bodyPr/>
          <a:lstStyle/>
          <a:p>
            <a:pPr lvl="1" eaLnBrk="1" hangingPunct="1">
              <a:defRPr/>
            </a:pPr>
            <a:r>
              <a:rPr lang="en-US" dirty="0" smtClean="0">
                <a:cs typeface="Arial" charset="0"/>
              </a:rPr>
              <a:t>Why and when you need rubrics</a:t>
            </a:r>
          </a:p>
          <a:p>
            <a:pPr lvl="1" eaLnBrk="1" hangingPunct="1">
              <a:defRPr/>
            </a:pPr>
            <a:r>
              <a:rPr lang="en-US" dirty="0" smtClean="0">
                <a:cs typeface="Arial" charset="0"/>
              </a:rPr>
              <a:t>Different kinds of rubrics</a:t>
            </a:r>
          </a:p>
          <a:p>
            <a:pPr lvl="1" eaLnBrk="1" hangingPunct="1">
              <a:defRPr/>
            </a:pPr>
            <a:r>
              <a:rPr lang="en-US" dirty="0" smtClean="0">
                <a:cs typeface="Arial" charset="0"/>
              </a:rPr>
              <a:t>How to develop a rubric</a:t>
            </a:r>
          </a:p>
          <a:p>
            <a:pPr lvl="1" eaLnBrk="1" hangingPunct="1">
              <a:defRPr/>
            </a:pPr>
            <a:r>
              <a:rPr lang="en-US" dirty="0" smtClean="0">
                <a:cs typeface="Arial" charset="0"/>
              </a:rPr>
              <a:t>How to use a rubric</a:t>
            </a:r>
          </a:p>
          <a:p>
            <a:pPr lvl="1" eaLnBrk="1" hangingPunct="1">
              <a:defRPr/>
            </a:pPr>
            <a:r>
              <a:rPr lang="en-US" dirty="0" smtClean="0">
                <a:cs typeface="Arial" charset="0"/>
              </a:rPr>
              <a:t>What scoring guides are</a:t>
            </a:r>
          </a:p>
          <a:p>
            <a:pPr lvl="1" eaLnBrk="1" hangingPunct="1">
              <a:defRPr/>
            </a:pPr>
            <a:r>
              <a:rPr lang="en-US" dirty="0" smtClean="0">
                <a:cs typeface="Arial" charset="0"/>
              </a:rPr>
              <a:t>How to use scoring guides</a:t>
            </a:r>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D51F62C1-A3FE-438C-8002-137EC44FB2BA}" type="slidenum">
              <a:rPr lang="en-US" sz="1200">
                <a:cs typeface="Arial" charset="0"/>
              </a:rPr>
              <a:pPr>
                <a:defRPr/>
              </a:pPr>
              <a:t>3</a:t>
            </a:fld>
            <a:endParaRPr lang="en-US" sz="1200" dirty="0">
              <a:cs typeface="Arial"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2000"/>
                                        <p:tgtEl>
                                          <p:spTgt spid="286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fade">
                                      <p:cBhvr>
                                        <p:cTn id="10" dur="2000"/>
                                        <p:tgtEl>
                                          <p:spTgt spid="2867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Effect transition="in" filter="fade">
                                      <p:cBhvr>
                                        <p:cTn id="13" dur="2000"/>
                                        <p:tgtEl>
                                          <p:spTgt spid="286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Effect transition="in" filter="fade">
                                      <p:cBhvr>
                                        <p:cTn id="18" dur="2000"/>
                                        <p:tgtEl>
                                          <p:spTgt spid="2867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8675">
                                            <p:txEl>
                                              <p:pRg st="4" end="4"/>
                                            </p:txEl>
                                          </p:spTgt>
                                        </p:tgtEl>
                                        <p:attrNameLst>
                                          <p:attrName>style.visibility</p:attrName>
                                        </p:attrNameLst>
                                      </p:cBhvr>
                                      <p:to>
                                        <p:strVal val="visible"/>
                                      </p:to>
                                    </p:set>
                                    <p:animEffect transition="in" filter="fade">
                                      <p:cBhvr>
                                        <p:cTn id="21" dur="2000"/>
                                        <p:tgtEl>
                                          <p:spTgt spid="2867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8675">
                                            <p:txEl>
                                              <p:pRg st="5" end="5"/>
                                            </p:txEl>
                                          </p:spTgt>
                                        </p:tgtEl>
                                        <p:attrNameLst>
                                          <p:attrName>style.visibility</p:attrName>
                                        </p:attrNameLst>
                                      </p:cBhvr>
                                      <p:to>
                                        <p:strVal val="visible"/>
                                      </p:to>
                                    </p:set>
                                    <p:animEffect transition="in" filter="fade">
                                      <p:cBhvr>
                                        <p:cTn id="24" dur="20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254000"/>
            <a:ext cx="7543800" cy="1248833"/>
          </a:xfrm>
        </p:spPr>
        <p:txBody>
          <a:bodyPr/>
          <a:lstStyle/>
          <a:p>
            <a:pPr eaLnBrk="1" hangingPunct="1">
              <a:defRPr/>
            </a:pPr>
            <a:r>
              <a:rPr lang="en-US" sz="3600" dirty="0"/>
              <a:t>Task-Specific </a:t>
            </a:r>
            <a:r>
              <a:rPr lang="en-US" sz="3600" dirty="0" smtClean="0"/>
              <a:t>Rubrics – Strengths</a:t>
            </a:r>
            <a:endParaRPr lang="en-US" sz="3600" dirty="0"/>
          </a:p>
        </p:txBody>
      </p:sp>
      <p:sp>
        <p:nvSpPr>
          <p:cNvPr id="102403" name="Rectangle 3"/>
          <p:cNvSpPr>
            <a:spLocks noGrp="1" noChangeArrowheads="1"/>
          </p:cNvSpPr>
          <p:nvPr>
            <p:ph idx="1"/>
          </p:nvPr>
        </p:nvSpPr>
        <p:spPr>
          <a:xfrm>
            <a:off x="838200" y="1621896"/>
            <a:ext cx="7315200" cy="3606270"/>
          </a:xfrm>
        </p:spPr>
        <p:txBody>
          <a:bodyPr/>
          <a:lstStyle/>
          <a:p>
            <a:pPr eaLnBrk="1" hangingPunct="1">
              <a:defRPr/>
            </a:pPr>
            <a:r>
              <a:rPr lang="en-US" sz="2600" dirty="0"/>
              <a:t>Specialized </a:t>
            </a:r>
            <a:r>
              <a:rPr lang="en-US" sz="2600" dirty="0" smtClean="0"/>
              <a:t>or highly </a:t>
            </a:r>
            <a:r>
              <a:rPr lang="en-US" sz="2600" dirty="0"/>
              <a:t>structured assignments</a:t>
            </a:r>
          </a:p>
          <a:p>
            <a:pPr eaLnBrk="1" hangingPunct="1">
              <a:defRPr/>
            </a:pPr>
            <a:r>
              <a:rPr lang="en-US" sz="2600" dirty="0"/>
              <a:t>Specific/detailed assessment goals</a:t>
            </a:r>
          </a:p>
          <a:p>
            <a:pPr eaLnBrk="1" hangingPunct="1">
              <a:defRPr/>
            </a:pPr>
            <a:r>
              <a:rPr lang="en-US" sz="2600" dirty="0"/>
              <a:t>Provide </a:t>
            </a:r>
            <a:r>
              <a:rPr lang="en-US" sz="2600" dirty="0" smtClean="0"/>
              <a:t>focused </a:t>
            </a:r>
            <a:r>
              <a:rPr lang="en-US" sz="2600" dirty="0"/>
              <a:t>feedback to student on work</a:t>
            </a:r>
          </a:p>
          <a:p>
            <a:pPr eaLnBrk="1" hangingPunct="1">
              <a:defRPr/>
            </a:pPr>
            <a:r>
              <a:rPr lang="en-US" sz="2600" dirty="0"/>
              <a:t>Situations requiring </a:t>
            </a:r>
            <a:r>
              <a:rPr lang="en-US" sz="2600" dirty="0" smtClean="0"/>
              <a:t>consistent </a:t>
            </a:r>
            <a:r>
              <a:rPr lang="en-US" sz="2600" dirty="0"/>
              <a:t>scoring from multiple scorers with less training and/or inter-rater control procedures</a:t>
            </a:r>
          </a:p>
        </p:txBody>
      </p:sp>
      <p:sp>
        <p:nvSpPr>
          <p:cNvPr id="4" name="Slide Number Placeholder 3"/>
          <p:cNvSpPr>
            <a:spLocks noGrp="1"/>
          </p:cNvSpPr>
          <p:nvPr>
            <p:ph type="sldNum" sz="quarter" idx="12"/>
          </p:nvPr>
        </p:nvSpPr>
        <p:spPr/>
        <p:txBody>
          <a:bodyPr/>
          <a:lstStyle/>
          <a:p>
            <a:pPr>
              <a:defRPr/>
            </a:pPr>
            <a:fld id="{3487D938-5987-4AD9-A7BB-408387557991}" type="slidenum">
              <a:rPr lang="en-US"/>
              <a:pPr>
                <a:defRPr/>
              </a:pPr>
              <a:t>30</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fade">
                                      <p:cBhvr>
                                        <p:cTn id="7" dur="2000"/>
                                        <p:tgtEl>
                                          <p:spTgt spid="10240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animEffect transition="in" filter="fade">
                                      <p:cBhvr>
                                        <p:cTn id="11" dur="2000"/>
                                        <p:tgtEl>
                                          <p:spTgt spid="10240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2403">
                                            <p:txEl>
                                              <p:pRg st="2" end="2"/>
                                            </p:txEl>
                                          </p:spTgt>
                                        </p:tgtEl>
                                        <p:attrNameLst>
                                          <p:attrName>style.visibility</p:attrName>
                                        </p:attrNameLst>
                                      </p:cBhvr>
                                      <p:to>
                                        <p:strVal val="visible"/>
                                      </p:to>
                                    </p:set>
                                    <p:animEffect transition="in" filter="fade">
                                      <p:cBhvr>
                                        <p:cTn id="16" dur="2000"/>
                                        <p:tgtEl>
                                          <p:spTgt spid="10240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2403">
                                            <p:txEl>
                                              <p:pRg st="3" end="3"/>
                                            </p:txEl>
                                          </p:spTgt>
                                        </p:tgtEl>
                                        <p:attrNameLst>
                                          <p:attrName>style.visibility</p:attrName>
                                        </p:attrNameLst>
                                      </p:cBhvr>
                                      <p:to>
                                        <p:strVal val="visible"/>
                                      </p:to>
                                    </p:set>
                                    <p:animEffect transition="in" filter="fade">
                                      <p:cBhvr>
                                        <p:cTn id="21" dur="2000"/>
                                        <p:tgtEl>
                                          <p:spTgt spid="102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uiExpand="1"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38200" y="190500"/>
            <a:ext cx="7543800" cy="1270000"/>
          </a:xfrm>
        </p:spPr>
        <p:txBody>
          <a:bodyPr/>
          <a:lstStyle/>
          <a:p>
            <a:pPr eaLnBrk="1" hangingPunct="1">
              <a:defRPr/>
            </a:pPr>
            <a:r>
              <a:rPr lang="en-US" sz="3600" dirty="0">
                <a:effectLst>
                  <a:outerShdw blurRad="38100" dist="38100" dir="2700000" algn="tl">
                    <a:srgbClr val="000000">
                      <a:alpha val="43137"/>
                    </a:srgbClr>
                  </a:outerShdw>
                </a:effectLst>
              </a:rPr>
              <a:t>Task-Specific </a:t>
            </a:r>
            <a:r>
              <a:rPr lang="en-US" sz="3600" dirty="0" smtClean="0">
                <a:effectLst>
                  <a:outerShdw blurRad="38100" dist="38100" dir="2700000" algn="tl">
                    <a:srgbClr val="000000">
                      <a:alpha val="43137"/>
                    </a:srgbClr>
                  </a:outerShdw>
                </a:effectLst>
              </a:rPr>
              <a:t>Rubrics – </a:t>
            </a:r>
            <a:r>
              <a:rPr lang="en-US" sz="3600" dirty="0">
                <a:effectLst>
                  <a:outerShdw blurRad="38100" dist="38100" dir="2700000" algn="tl">
                    <a:srgbClr val="000000">
                      <a:alpha val="43137"/>
                    </a:srgbClr>
                  </a:outerShdw>
                </a:effectLst>
              </a:rPr>
              <a:t>Limitations</a:t>
            </a:r>
          </a:p>
        </p:txBody>
      </p:sp>
      <p:sp>
        <p:nvSpPr>
          <p:cNvPr id="109571" name="Rectangle 3"/>
          <p:cNvSpPr>
            <a:spLocks noGrp="1" noChangeArrowheads="1"/>
          </p:cNvSpPr>
          <p:nvPr>
            <p:ph idx="1"/>
          </p:nvPr>
        </p:nvSpPr>
        <p:spPr>
          <a:xfrm>
            <a:off x="838200" y="1621895"/>
            <a:ext cx="7315200" cy="3690938"/>
          </a:xfrm>
        </p:spPr>
        <p:txBody>
          <a:bodyPr/>
          <a:lstStyle/>
          <a:p>
            <a:pPr eaLnBrk="1" hangingPunct="1">
              <a:defRPr/>
            </a:pPr>
            <a:r>
              <a:rPr lang="en-US" sz="2400" dirty="0" smtClean="0"/>
              <a:t>Can’t show to students ahead of time as they give away the answer</a:t>
            </a:r>
          </a:p>
          <a:p>
            <a:pPr eaLnBrk="1" hangingPunct="1">
              <a:defRPr/>
            </a:pPr>
            <a:r>
              <a:rPr lang="en-US" sz="2400" dirty="0" smtClean="0"/>
              <a:t>Does not allow the student to see what quality looks like ahead of time</a:t>
            </a:r>
          </a:p>
          <a:p>
            <a:pPr eaLnBrk="1" hangingPunct="1">
              <a:defRPr/>
            </a:pPr>
            <a:r>
              <a:rPr lang="en-US" sz="2400" dirty="0" smtClean="0"/>
              <a:t>Need a new rubric for each task</a:t>
            </a:r>
          </a:p>
          <a:p>
            <a:pPr eaLnBrk="1" hangingPunct="1">
              <a:defRPr/>
            </a:pPr>
            <a:r>
              <a:rPr lang="en-US" sz="2400" dirty="0" smtClean="0"/>
              <a:t>Rater on autopilot may miss correct answers not explicitly shown in the rubric</a:t>
            </a:r>
          </a:p>
        </p:txBody>
      </p:sp>
      <p:sp>
        <p:nvSpPr>
          <p:cNvPr id="4" name="Slide Number Placeholder 3"/>
          <p:cNvSpPr>
            <a:spLocks noGrp="1"/>
          </p:cNvSpPr>
          <p:nvPr>
            <p:ph type="sldNum" sz="quarter" idx="12"/>
          </p:nvPr>
        </p:nvSpPr>
        <p:spPr/>
        <p:txBody>
          <a:bodyPr/>
          <a:lstStyle/>
          <a:p>
            <a:pPr>
              <a:defRPr/>
            </a:pPr>
            <a:fld id="{797D91A2-0538-44D8-96B7-A45E5B8126BB}" type="slidenum">
              <a:rPr lang="en-US"/>
              <a:pPr>
                <a:defRPr/>
              </a:pPr>
              <a:t>31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fade">
                                      <p:cBhvr>
                                        <p:cTn id="7" dur="2000"/>
                                        <p:tgtEl>
                                          <p:spTgt spid="109571">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animEffect transition="in" filter="fade">
                                      <p:cBhvr>
                                        <p:cTn id="11" dur="2000"/>
                                        <p:tgtEl>
                                          <p:spTgt spid="109571">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9571">
                                            <p:txEl>
                                              <p:pRg st="2" end="2"/>
                                            </p:txEl>
                                          </p:spTgt>
                                        </p:tgtEl>
                                        <p:attrNameLst>
                                          <p:attrName>style.visibility</p:attrName>
                                        </p:attrNameLst>
                                      </p:cBhvr>
                                      <p:to>
                                        <p:strVal val="visible"/>
                                      </p:to>
                                    </p:set>
                                    <p:animEffect transition="in" filter="fade">
                                      <p:cBhvr>
                                        <p:cTn id="16" dur="2000"/>
                                        <p:tgtEl>
                                          <p:spTgt spid="10957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9571">
                                            <p:txEl>
                                              <p:pRg st="3" end="3"/>
                                            </p:txEl>
                                          </p:spTgt>
                                        </p:tgtEl>
                                        <p:attrNameLst>
                                          <p:attrName>style.visibility</p:attrName>
                                        </p:attrNameLst>
                                      </p:cBhvr>
                                      <p:to>
                                        <p:strVal val="visible"/>
                                      </p:to>
                                    </p:set>
                                    <p:animEffect transition="in" filter="fade">
                                      <p:cBhvr>
                                        <p:cTn id="21" dur="2000"/>
                                        <p:tgtEl>
                                          <p:spTgt spid="1095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uiExpand="1"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a:xfrm>
            <a:off x="838202" y="203730"/>
            <a:ext cx="8004175" cy="1193271"/>
          </a:xfrm>
        </p:spPr>
        <p:txBody>
          <a:bodyPr/>
          <a:lstStyle/>
          <a:p>
            <a:pPr eaLnBrk="1" hangingPunct="1">
              <a:defRPr/>
            </a:pPr>
            <a:r>
              <a:rPr lang="en-US" sz="3600" dirty="0" smtClean="0"/>
              <a:t>The Rubric Designer’s Task</a:t>
            </a:r>
          </a:p>
        </p:txBody>
      </p:sp>
      <p:sp>
        <p:nvSpPr>
          <p:cNvPr id="27651" name="Rectangle 3"/>
          <p:cNvSpPr>
            <a:spLocks noGrp="1" noRot="1" noChangeArrowheads="1"/>
          </p:cNvSpPr>
          <p:nvPr>
            <p:ph type="body" idx="1"/>
          </p:nvPr>
        </p:nvSpPr>
        <p:spPr>
          <a:xfrm>
            <a:off x="838200" y="1651000"/>
            <a:ext cx="7391400" cy="3407833"/>
          </a:xfrm>
          <a:noFill/>
        </p:spPr>
        <p:txBody>
          <a:bodyPr/>
          <a:lstStyle/>
          <a:p>
            <a:pPr eaLnBrk="1" hangingPunct="1"/>
            <a:r>
              <a:rPr lang="en-US" sz="2800" dirty="0" smtClean="0">
                <a:effectLst/>
              </a:rPr>
              <a:t>Develop rubrics that…</a:t>
            </a:r>
          </a:p>
          <a:p>
            <a:pPr eaLnBrk="1" hangingPunct="1"/>
            <a:r>
              <a:rPr lang="en-US" sz="2800" dirty="0" smtClean="0">
                <a:effectLst/>
              </a:rPr>
              <a:t>Allow trained scorers to consistently assign the correct score to each student’s work</a:t>
            </a:r>
          </a:p>
          <a:p>
            <a:pPr eaLnBrk="1" hangingPunct="1"/>
            <a:r>
              <a:rPr lang="en-US" sz="2800" dirty="0" smtClean="0">
                <a:effectLst/>
              </a:rPr>
              <a:t>Provide useful, actionable information to the student and teacher</a:t>
            </a:r>
          </a:p>
          <a:p>
            <a:pPr eaLnBrk="1" hangingPunct="1"/>
            <a:endParaRPr lang="en-US" dirty="0" smtClean="0">
              <a:effectLst/>
            </a:endParaRPr>
          </a:p>
        </p:txBody>
      </p:sp>
      <p:sp>
        <p:nvSpPr>
          <p:cNvPr id="4" name="Slide Number Placeholder 3"/>
          <p:cNvSpPr>
            <a:spLocks noGrp="1"/>
          </p:cNvSpPr>
          <p:nvPr>
            <p:ph type="sldNum" sz="quarter" idx="12"/>
          </p:nvPr>
        </p:nvSpPr>
        <p:spPr/>
        <p:txBody>
          <a:bodyPr/>
          <a:lstStyle/>
          <a:p>
            <a:pPr>
              <a:defRPr/>
            </a:pPr>
            <a:fld id="{9696F35F-9977-497E-9606-0E08B622C761}" type="slidenum">
              <a:rPr lang="en-US"/>
              <a:pPr>
                <a:defRPr/>
              </a:pPr>
              <a:t>32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fade">
                                      <p:cBhvr>
                                        <p:cTn id="7" dur="2000"/>
                                        <p:tgtEl>
                                          <p:spTgt spid="27651">
                                            <p:txEl>
                                              <p:pRg st="1" end="1"/>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animEffect transition="in" filter="fade">
                                      <p:cBhvr>
                                        <p:cTn id="11" dur="20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sz="quarter"/>
          </p:nvPr>
        </p:nvSpPr>
        <p:spPr>
          <a:xfrm>
            <a:off x="838200" y="508000"/>
            <a:ext cx="8305800" cy="1193271"/>
          </a:xfrm>
        </p:spPr>
        <p:txBody>
          <a:bodyPr/>
          <a:lstStyle/>
          <a:p>
            <a:pPr eaLnBrk="1" hangingPunct="1">
              <a:defRPr/>
            </a:pPr>
            <a:r>
              <a:rPr lang="en-US" sz="3600" dirty="0" smtClean="0">
                <a:effectLst>
                  <a:outerShdw blurRad="38100" dist="38100" dir="2700000" algn="tl">
                    <a:srgbClr val="000000">
                      <a:alpha val="43137"/>
                    </a:srgbClr>
                  </a:outerShdw>
                </a:effectLst>
              </a:rPr>
              <a:t>How Good Are Your Rubrics?</a:t>
            </a:r>
            <a:endParaRPr lang="en-US" sz="3600" dirty="0">
              <a:effectLst>
                <a:outerShdw blurRad="38100" dist="38100" dir="2700000" algn="tl">
                  <a:srgbClr val="000000">
                    <a:alpha val="43137"/>
                  </a:srgbClr>
                </a:outerShdw>
              </a:effectLst>
            </a:endParaRPr>
          </a:p>
        </p:txBody>
      </p:sp>
      <p:sp>
        <p:nvSpPr>
          <p:cNvPr id="28675" name="Rectangle 3"/>
          <p:cNvSpPr>
            <a:spLocks noGrp="1" noRot="1" noChangeArrowheads="1"/>
          </p:cNvSpPr>
          <p:nvPr>
            <p:ph type="body" idx="4294967295"/>
          </p:nvPr>
        </p:nvSpPr>
        <p:spPr>
          <a:xfrm>
            <a:off x="838200" y="1651000"/>
            <a:ext cx="8007350" cy="3873500"/>
          </a:xfrm>
          <a:noFill/>
        </p:spPr>
        <p:txBody>
          <a:bodyPr/>
          <a:lstStyle/>
          <a:p>
            <a:pPr eaLnBrk="1" hangingPunct="1"/>
            <a:r>
              <a:rPr lang="en-US" dirty="0" smtClean="0">
                <a:effectLst/>
              </a:rPr>
              <a:t>A meta-rubric for evaluating rubrics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EB0F2F73-6F31-4767-8255-6305E691E6B4}" type="slidenum">
              <a:rPr lang="en-US"/>
              <a:pPr>
                <a:defRPr/>
              </a:pPr>
              <a:t>33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20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0"/>
            <a:ext cx="7086600" cy="1714500"/>
          </a:xfrm>
        </p:spPr>
        <p:txBody>
          <a:bodyPr/>
          <a:lstStyle/>
          <a:p>
            <a:pPr eaLnBrk="1" hangingPunct="1">
              <a:defRPr/>
            </a:pPr>
            <a:r>
              <a:rPr lang="en-US" sz="3200" dirty="0" smtClean="0"/>
              <a:t>A Trait-Analytic Rubric for Evaluating Rubrics </a:t>
            </a:r>
            <a:r>
              <a:rPr lang="en-US" sz="1800" dirty="0" smtClean="0"/>
              <a:t>(Deb </a:t>
            </a:r>
            <a:r>
              <a:rPr lang="en-US" sz="1800" dirty="0" err="1" smtClean="0"/>
              <a:t>Wahlstrom</a:t>
            </a:r>
            <a:r>
              <a:rPr lang="en-US" sz="1800" dirty="0" smtClean="0"/>
              <a:t>)</a:t>
            </a:r>
            <a:endParaRPr lang="en-US" sz="3600" dirty="0" smtClean="0"/>
          </a:p>
        </p:txBody>
      </p:sp>
      <p:sp>
        <p:nvSpPr>
          <p:cNvPr id="32771" name="Rectangle 3"/>
          <p:cNvSpPr>
            <a:spLocks noGrp="1" noChangeArrowheads="1"/>
          </p:cNvSpPr>
          <p:nvPr>
            <p:ph idx="1"/>
          </p:nvPr>
        </p:nvSpPr>
        <p:spPr>
          <a:xfrm>
            <a:off x="1066801" y="1566334"/>
            <a:ext cx="7059614" cy="2391833"/>
          </a:xfrm>
        </p:spPr>
        <p:txBody>
          <a:bodyPr/>
          <a:lstStyle/>
          <a:p>
            <a:pPr eaLnBrk="1" hangingPunct="1">
              <a:defRPr/>
            </a:pPr>
            <a:r>
              <a:rPr lang="en-US" sz="2800" dirty="0" smtClean="0"/>
              <a:t>Trait 1: Content/coverage</a:t>
            </a:r>
          </a:p>
          <a:p>
            <a:pPr eaLnBrk="1" hangingPunct="1">
              <a:defRPr/>
            </a:pPr>
            <a:r>
              <a:rPr lang="en-US" sz="2800" dirty="0" smtClean="0"/>
              <a:t>Trait 2: Clarity/detail</a:t>
            </a:r>
          </a:p>
          <a:p>
            <a:pPr eaLnBrk="1" hangingPunct="1">
              <a:defRPr/>
            </a:pPr>
            <a:r>
              <a:rPr lang="en-US" sz="2800" dirty="0" smtClean="0"/>
              <a:t>Trait 3: Usability</a:t>
            </a:r>
          </a:p>
          <a:p>
            <a:pPr eaLnBrk="1" hangingPunct="1">
              <a:defRPr/>
            </a:pPr>
            <a:r>
              <a:rPr lang="en-US" sz="2800" dirty="0" smtClean="0"/>
              <a:t>Trait 4: Technical quality</a:t>
            </a:r>
          </a:p>
          <a:p>
            <a:pPr eaLnBrk="1" hangingPunct="1">
              <a:defRPr/>
            </a:pPr>
            <a:endParaRPr lang="en-US" sz="2800" dirty="0" smtClean="0"/>
          </a:p>
          <a:p>
            <a:pPr eaLnBrk="1" hangingPunct="1">
              <a:defRPr/>
            </a:pPr>
            <a:r>
              <a:rPr lang="en-US" sz="2800" dirty="0" smtClean="0"/>
              <a:t>Highest quality = the WOW! level</a:t>
            </a:r>
          </a:p>
        </p:txBody>
      </p:sp>
      <p:sp>
        <p:nvSpPr>
          <p:cNvPr id="5" name="Slide Number Placeholder 4"/>
          <p:cNvSpPr>
            <a:spLocks noGrp="1"/>
          </p:cNvSpPr>
          <p:nvPr>
            <p:ph type="sldNum" sz="quarter" idx="12"/>
          </p:nvPr>
        </p:nvSpPr>
        <p:spPr/>
        <p:txBody>
          <a:bodyPr/>
          <a:lstStyle/>
          <a:p>
            <a:pPr>
              <a:defRPr/>
            </a:pPr>
            <a:fld id="{345545ED-9222-463D-8208-0A5749DA60A3}" type="slidenum">
              <a:rPr lang="en-US"/>
              <a:pPr>
                <a:defRPr/>
              </a:pPr>
              <a:t>34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2000"/>
                                        <p:tgtEl>
                                          <p:spTgt spid="32771">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animEffect transition="in" filter="fade">
                                      <p:cBhvr>
                                        <p:cTn id="11" dur="2000"/>
                                        <p:tgtEl>
                                          <p:spTgt spid="32771">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fade">
                                      <p:cBhvr>
                                        <p:cTn id="15" dur="2000"/>
                                        <p:tgtEl>
                                          <p:spTgt spid="32771">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animEffect transition="in" filter="fade">
                                      <p:cBhvr>
                                        <p:cTn id="19" dur="2000"/>
                                        <p:tgtEl>
                                          <p:spTgt spid="32771">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2771">
                                            <p:txEl>
                                              <p:pRg st="5" end="5"/>
                                            </p:txEl>
                                          </p:spTgt>
                                        </p:tgtEl>
                                        <p:attrNameLst>
                                          <p:attrName>style.visibility</p:attrName>
                                        </p:attrNameLst>
                                      </p:cBhvr>
                                      <p:to>
                                        <p:strVal val="visible"/>
                                      </p:to>
                                    </p:set>
                                    <p:animEffect transition="in" filter="fade">
                                      <p:cBhvr>
                                        <p:cTn id="24" dur="2000"/>
                                        <p:tgtEl>
                                          <p:spTgt spid="32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402167"/>
            <a:ext cx="7772400" cy="1058333"/>
          </a:xfrm>
        </p:spPr>
        <p:txBody>
          <a:bodyPr/>
          <a:lstStyle/>
          <a:p>
            <a:pPr eaLnBrk="1" hangingPunct="1">
              <a:defRPr/>
            </a:pPr>
            <a:r>
              <a:rPr lang="en-US" sz="3200" dirty="0" smtClean="0"/>
              <a:t>M-R </a:t>
            </a:r>
            <a:r>
              <a:rPr lang="en-US" sz="3200" dirty="0"/>
              <a:t>Trait </a:t>
            </a:r>
            <a:r>
              <a:rPr lang="en-US" sz="3200" dirty="0" smtClean="0"/>
              <a:t>1 – Content/Coverage</a:t>
            </a:r>
            <a:endParaRPr lang="en-US" sz="3200" dirty="0"/>
          </a:p>
        </p:txBody>
      </p:sp>
      <p:sp>
        <p:nvSpPr>
          <p:cNvPr id="35843" name="Rectangle 3"/>
          <p:cNvSpPr>
            <a:spLocks noGrp="1" noChangeArrowheads="1"/>
          </p:cNvSpPr>
          <p:nvPr>
            <p:ph idx="1"/>
          </p:nvPr>
        </p:nvSpPr>
        <p:spPr>
          <a:xfrm>
            <a:off x="838200" y="1672167"/>
            <a:ext cx="7391400" cy="3182938"/>
          </a:xfrm>
        </p:spPr>
        <p:txBody>
          <a:bodyPr/>
          <a:lstStyle/>
          <a:p>
            <a:pPr eaLnBrk="1" hangingPunct="1"/>
            <a:r>
              <a:rPr lang="en-US" dirty="0" smtClean="0">
                <a:effectLst/>
              </a:rPr>
              <a:t>Matching/alignment of</a:t>
            </a:r>
          </a:p>
          <a:p>
            <a:pPr lvl="1" eaLnBrk="1" hangingPunct="1"/>
            <a:r>
              <a:rPr lang="en-US" dirty="0" smtClean="0">
                <a:effectLst/>
              </a:rPr>
              <a:t>Learning targets</a:t>
            </a:r>
          </a:p>
          <a:p>
            <a:pPr lvl="1" eaLnBrk="1" hangingPunct="1"/>
            <a:r>
              <a:rPr lang="en-US" dirty="0" smtClean="0">
                <a:effectLst/>
              </a:rPr>
              <a:t>Actual instruction</a:t>
            </a:r>
          </a:p>
          <a:p>
            <a:pPr lvl="1" eaLnBrk="1" hangingPunct="1"/>
            <a:r>
              <a:rPr lang="en-US" dirty="0" smtClean="0">
                <a:effectLst/>
              </a:rPr>
              <a:t>Assessment task</a:t>
            </a:r>
          </a:p>
          <a:p>
            <a:pPr eaLnBrk="1" hangingPunct="1"/>
            <a:r>
              <a:rPr lang="en-US" sz="3600" dirty="0" smtClean="0">
                <a:effectLst/>
              </a:rPr>
              <a:t>WOW = very clear!</a:t>
            </a:r>
          </a:p>
        </p:txBody>
      </p:sp>
      <p:sp>
        <p:nvSpPr>
          <p:cNvPr id="4" name="Slide Number Placeholder 3"/>
          <p:cNvSpPr>
            <a:spLocks noGrp="1"/>
          </p:cNvSpPr>
          <p:nvPr>
            <p:ph type="sldNum" sz="quarter" idx="12"/>
          </p:nvPr>
        </p:nvSpPr>
        <p:spPr/>
        <p:txBody>
          <a:bodyPr/>
          <a:lstStyle/>
          <a:p>
            <a:pPr>
              <a:defRPr/>
            </a:pPr>
            <a:fld id="{5A028820-0AEA-4B03-8394-F2F6F362FABA}" type="slidenum">
              <a:rPr lang="en-US"/>
              <a:pPr>
                <a:defRPr/>
              </a:pPr>
              <a:t>35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fade">
                                      <p:cBhvr>
                                        <p:cTn id="10" dur="2000"/>
                                        <p:tgtEl>
                                          <p:spTgt spid="3584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Effect transition="in" filter="fade">
                                      <p:cBhvr>
                                        <p:cTn id="13" dur="2000"/>
                                        <p:tgtEl>
                                          <p:spTgt spid="3584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5843">
                                            <p:txEl>
                                              <p:pRg st="3" end="3"/>
                                            </p:txEl>
                                          </p:spTgt>
                                        </p:tgtEl>
                                        <p:attrNameLst>
                                          <p:attrName>style.visibility</p:attrName>
                                        </p:attrNameLst>
                                      </p:cBhvr>
                                      <p:to>
                                        <p:strVal val="visible"/>
                                      </p:to>
                                    </p:set>
                                    <p:animEffect transition="in" filter="fade">
                                      <p:cBhvr>
                                        <p:cTn id="16" dur="2000"/>
                                        <p:tgtEl>
                                          <p:spTgt spid="3584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5843">
                                            <p:txEl>
                                              <p:pRg st="4" end="4"/>
                                            </p:txEl>
                                          </p:spTgt>
                                        </p:tgtEl>
                                        <p:attrNameLst>
                                          <p:attrName>style.visibility</p:attrName>
                                        </p:attrNameLst>
                                      </p:cBhvr>
                                      <p:to>
                                        <p:strVal val="visible"/>
                                      </p:to>
                                    </p:set>
                                    <p:animEffect transition="in" filter="fade">
                                      <p:cBhvr>
                                        <p:cTn id="21" dur="20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508000"/>
            <a:ext cx="7391400" cy="952500"/>
          </a:xfrm>
        </p:spPr>
        <p:txBody>
          <a:bodyPr/>
          <a:lstStyle/>
          <a:p>
            <a:pPr eaLnBrk="1" hangingPunct="1">
              <a:defRPr/>
            </a:pPr>
            <a:r>
              <a:rPr lang="en-US" sz="3200" dirty="0" smtClean="0"/>
              <a:t>M-R </a:t>
            </a:r>
            <a:r>
              <a:rPr lang="en-US" sz="3200" dirty="0"/>
              <a:t>Trait </a:t>
            </a:r>
            <a:r>
              <a:rPr lang="en-US" sz="3200" dirty="0" smtClean="0"/>
              <a:t>2 – Clarity &amp; Detail</a:t>
            </a:r>
            <a:endParaRPr lang="en-US" sz="3200" dirty="0"/>
          </a:p>
        </p:txBody>
      </p:sp>
      <p:sp>
        <p:nvSpPr>
          <p:cNvPr id="51203" name="Rectangle 3"/>
          <p:cNvSpPr>
            <a:spLocks noGrp="1" noChangeArrowheads="1"/>
          </p:cNvSpPr>
          <p:nvPr>
            <p:ph idx="1"/>
          </p:nvPr>
        </p:nvSpPr>
        <p:spPr>
          <a:xfrm>
            <a:off x="838200" y="1672167"/>
            <a:ext cx="7239000" cy="3640667"/>
          </a:xfrm>
        </p:spPr>
        <p:txBody>
          <a:bodyPr/>
          <a:lstStyle/>
          <a:p>
            <a:pPr eaLnBrk="1" hangingPunct="1">
              <a:defRPr/>
            </a:pPr>
            <a:r>
              <a:rPr lang="en-US" sz="2600" dirty="0" smtClean="0"/>
              <a:t>Different users likely to interpret the rubric in the same way (correctly)</a:t>
            </a:r>
          </a:p>
          <a:p>
            <a:pPr eaLnBrk="1" hangingPunct="1">
              <a:defRPr/>
            </a:pPr>
            <a:r>
              <a:rPr lang="en-US" sz="2600" dirty="0" smtClean="0"/>
              <a:t>Use of rubric supports consistent scoring across students, teachers, and time</a:t>
            </a:r>
          </a:p>
          <a:p>
            <a:pPr eaLnBrk="1" hangingPunct="1">
              <a:defRPr/>
            </a:pPr>
            <a:r>
              <a:rPr lang="en-US" sz="2600" dirty="0" smtClean="0"/>
              <a:t>WOW = Clear, complete, concise language – not ambiguous, vague, or contradictory</a:t>
            </a:r>
          </a:p>
        </p:txBody>
      </p:sp>
      <p:sp>
        <p:nvSpPr>
          <p:cNvPr id="4" name="Slide Number Placeholder 3"/>
          <p:cNvSpPr>
            <a:spLocks noGrp="1"/>
          </p:cNvSpPr>
          <p:nvPr>
            <p:ph type="sldNum" sz="quarter" idx="12"/>
          </p:nvPr>
        </p:nvSpPr>
        <p:spPr/>
        <p:txBody>
          <a:bodyPr/>
          <a:lstStyle/>
          <a:p>
            <a:pPr>
              <a:defRPr/>
            </a:pPr>
            <a:fld id="{0C0C2D35-5656-4B3D-AD90-0D32A8104A99}" type="slidenum">
              <a:rPr lang="en-US"/>
              <a:pPr>
                <a:defRPr/>
              </a:pPr>
              <a:t>36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2000"/>
                                        <p:tgtEl>
                                          <p:spTgt spid="5120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Effect transition="in" filter="fade">
                                      <p:cBhvr>
                                        <p:cTn id="11" dur="2000"/>
                                        <p:tgtEl>
                                          <p:spTgt spid="5120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1203">
                                            <p:txEl>
                                              <p:pRg st="2" end="2"/>
                                            </p:txEl>
                                          </p:spTgt>
                                        </p:tgtEl>
                                        <p:attrNameLst>
                                          <p:attrName>style.visibility</p:attrName>
                                        </p:attrNameLst>
                                      </p:cBhvr>
                                      <p:to>
                                        <p:strVal val="visible"/>
                                      </p:to>
                                    </p:set>
                                    <p:animEffect transition="in" filter="fade">
                                      <p:cBhvr>
                                        <p:cTn id="16" dur="20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38200" y="317500"/>
            <a:ext cx="7315200" cy="1143000"/>
          </a:xfrm>
        </p:spPr>
        <p:txBody>
          <a:bodyPr/>
          <a:lstStyle/>
          <a:p>
            <a:pPr eaLnBrk="1" hangingPunct="1">
              <a:defRPr/>
            </a:pPr>
            <a:r>
              <a:rPr lang="en-US" sz="3200" dirty="0" smtClean="0"/>
              <a:t>M-R </a:t>
            </a:r>
            <a:r>
              <a:rPr lang="en-US" sz="3200" dirty="0"/>
              <a:t>Trait </a:t>
            </a:r>
            <a:r>
              <a:rPr lang="en-US" sz="3200" dirty="0" smtClean="0"/>
              <a:t>3 – Usability &amp; Practicality</a:t>
            </a:r>
            <a:endParaRPr lang="en-US" sz="3200" dirty="0"/>
          </a:p>
        </p:txBody>
      </p:sp>
      <p:sp>
        <p:nvSpPr>
          <p:cNvPr id="52227" name="Rectangle 3"/>
          <p:cNvSpPr>
            <a:spLocks noGrp="1" noChangeArrowheads="1"/>
          </p:cNvSpPr>
          <p:nvPr>
            <p:ph idx="1"/>
          </p:nvPr>
        </p:nvSpPr>
        <p:spPr>
          <a:xfrm>
            <a:off x="1169988" y="1621897"/>
            <a:ext cx="7440612" cy="3436938"/>
          </a:xfrm>
        </p:spPr>
        <p:txBody>
          <a:bodyPr/>
          <a:lstStyle/>
          <a:p>
            <a:pPr eaLnBrk="1" hangingPunct="1">
              <a:lnSpc>
                <a:spcPct val="90000"/>
              </a:lnSpc>
              <a:defRPr/>
            </a:pPr>
            <a:r>
              <a:rPr lang="en-US" sz="2400" dirty="0" smtClean="0"/>
              <a:t>Can be applied in a reasonable amount of time</a:t>
            </a:r>
          </a:p>
          <a:p>
            <a:pPr eaLnBrk="1" hangingPunct="1">
              <a:lnSpc>
                <a:spcPct val="90000"/>
              </a:lnSpc>
              <a:defRPr/>
            </a:pPr>
            <a:r>
              <a:rPr lang="en-US" sz="2400" dirty="0" smtClean="0"/>
              <a:t>Can easily explain/justify an assigned score</a:t>
            </a:r>
          </a:p>
          <a:p>
            <a:pPr eaLnBrk="1" hangingPunct="1">
              <a:lnSpc>
                <a:spcPct val="90000"/>
              </a:lnSpc>
              <a:defRPr/>
            </a:pPr>
            <a:r>
              <a:rPr lang="en-US" sz="2400" dirty="0" smtClean="0"/>
              <a:t>Student can see what they are doing well and why, so they can maintain</a:t>
            </a:r>
          </a:p>
          <a:p>
            <a:pPr eaLnBrk="1" hangingPunct="1">
              <a:lnSpc>
                <a:spcPct val="90000"/>
              </a:lnSpc>
              <a:defRPr/>
            </a:pPr>
            <a:r>
              <a:rPr lang="en-US" sz="2400" dirty="0" smtClean="0"/>
              <a:t>Student can see what to do differently next time to improve (earn a better score)</a:t>
            </a:r>
          </a:p>
          <a:p>
            <a:pPr eaLnBrk="1" hangingPunct="1">
              <a:lnSpc>
                <a:spcPct val="90000"/>
              </a:lnSpc>
              <a:defRPr/>
            </a:pPr>
            <a:r>
              <a:rPr lang="en-US" sz="2400" dirty="0" smtClean="0"/>
              <a:t>Teacher can see how to alter instruction for greater student achievement</a:t>
            </a:r>
          </a:p>
        </p:txBody>
      </p:sp>
      <p:sp>
        <p:nvSpPr>
          <p:cNvPr id="4" name="Slide Number Placeholder 3"/>
          <p:cNvSpPr>
            <a:spLocks noGrp="1"/>
          </p:cNvSpPr>
          <p:nvPr>
            <p:ph type="sldNum" sz="quarter" idx="12"/>
          </p:nvPr>
        </p:nvSpPr>
        <p:spPr/>
        <p:txBody>
          <a:bodyPr/>
          <a:lstStyle/>
          <a:p>
            <a:pPr>
              <a:defRPr/>
            </a:pPr>
            <a:fld id="{A6DE2200-4A45-4AE7-9323-D80C687D2491}" type="slidenum">
              <a:rPr lang="en-US"/>
              <a:pPr>
                <a:defRPr/>
              </a:pPr>
              <a:t>37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20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fade">
                                      <p:cBhvr>
                                        <p:cTn id="12" dur="20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fade">
                                      <p:cBhvr>
                                        <p:cTn id="17" dur="20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fade">
                                      <p:cBhvr>
                                        <p:cTn id="22" dur="2000"/>
                                        <p:tgtEl>
                                          <p:spTgt spid="52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fade">
                                      <p:cBhvr>
                                        <p:cTn id="27" dur="20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38200" y="508000"/>
            <a:ext cx="7315200" cy="952500"/>
          </a:xfrm>
        </p:spPr>
        <p:txBody>
          <a:bodyPr/>
          <a:lstStyle/>
          <a:p>
            <a:pPr eaLnBrk="1" hangingPunct="1">
              <a:defRPr/>
            </a:pPr>
            <a:r>
              <a:rPr lang="en-US" sz="3200" dirty="0" smtClean="0"/>
              <a:t>M-R </a:t>
            </a:r>
            <a:r>
              <a:rPr lang="en-US" sz="3200" dirty="0"/>
              <a:t>Trait </a:t>
            </a:r>
            <a:r>
              <a:rPr lang="en-US" sz="3200" dirty="0" smtClean="0"/>
              <a:t>4 – Technical Quality</a:t>
            </a:r>
            <a:endParaRPr lang="en-US" sz="3200" dirty="0"/>
          </a:p>
        </p:txBody>
      </p:sp>
      <p:sp>
        <p:nvSpPr>
          <p:cNvPr id="53251" name="Rectangle 3"/>
          <p:cNvSpPr>
            <a:spLocks noGrp="1" noChangeArrowheads="1"/>
          </p:cNvSpPr>
          <p:nvPr>
            <p:ph idx="1"/>
          </p:nvPr>
        </p:nvSpPr>
        <p:spPr>
          <a:xfrm>
            <a:off x="838200" y="1502833"/>
            <a:ext cx="7315200" cy="3810000"/>
          </a:xfrm>
        </p:spPr>
        <p:txBody>
          <a:bodyPr/>
          <a:lstStyle/>
          <a:p>
            <a:pPr eaLnBrk="1" hangingPunct="1">
              <a:defRPr/>
            </a:pPr>
            <a:r>
              <a:rPr lang="en-US" sz="2400" dirty="0" smtClean="0"/>
              <a:t>Evidence of reliability (consistency) – across students, teachers, and time</a:t>
            </a:r>
          </a:p>
          <a:p>
            <a:pPr eaLnBrk="1" hangingPunct="1">
              <a:defRPr/>
            </a:pPr>
            <a:r>
              <a:rPr lang="en-US" sz="2400" dirty="0" smtClean="0"/>
              <a:t>Evidence for validity (appropriateness) – students and teachers agree that it supports teaching and learning when used as intended</a:t>
            </a:r>
          </a:p>
          <a:p>
            <a:pPr eaLnBrk="1" hangingPunct="1">
              <a:defRPr/>
            </a:pPr>
            <a:r>
              <a:rPr lang="en-US" sz="2400" dirty="0" smtClean="0"/>
              <a:t>Evidence of fairness and lack of bias – does not place any group at a disadvantage because of the way the rubric is worded or applied</a:t>
            </a:r>
          </a:p>
        </p:txBody>
      </p:sp>
      <p:sp>
        <p:nvSpPr>
          <p:cNvPr id="4" name="Slide Number Placeholder 3"/>
          <p:cNvSpPr>
            <a:spLocks noGrp="1"/>
          </p:cNvSpPr>
          <p:nvPr>
            <p:ph type="sldNum" sz="quarter" idx="12"/>
          </p:nvPr>
        </p:nvSpPr>
        <p:spPr/>
        <p:txBody>
          <a:bodyPr/>
          <a:lstStyle/>
          <a:p>
            <a:pPr>
              <a:defRPr/>
            </a:pPr>
            <a:fld id="{831E16EB-BB69-4BDE-877D-F9B68E7378AB}" type="slidenum">
              <a:rPr lang="en-US"/>
              <a:pPr>
                <a:defRPr/>
              </a:pPr>
              <a:t>38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20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fade">
                                      <p:cBhvr>
                                        <p:cTn id="12" dur="2000"/>
                                        <p:tgtEl>
                                          <p:spTgt spid="53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fade">
                                      <p:cBhvr>
                                        <p:cTn id="17" dur="20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317500"/>
            <a:ext cx="7391400" cy="1143000"/>
          </a:xfrm>
        </p:spPr>
        <p:txBody>
          <a:bodyPr/>
          <a:lstStyle/>
          <a:p>
            <a:pPr eaLnBrk="1" hangingPunct="1">
              <a:defRPr/>
            </a:pPr>
            <a:r>
              <a:rPr lang="en-US" sz="3200" dirty="0" smtClean="0"/>
              <a:t>Developing Your Own Rubrics</a:t>
            </a:r>
          </a:p>
        </p:txBody>
      </p:sp>
      <p:sp>
        <p:nvSpPr>
          <p:cNvPr id="117763" name="Rectangle 3"/>
          <p:cNvSpPr>
            <a:spLocks noGrp="1" noChangeArrowheads="1"/>
          </p:cNvSpPr>
          <p:nvPr>
            <p:ph idx="1"/>
          </p:nvPr>
        </p:nvSpPr>
        <p:spPr>
          <a:xfrm>
            <a:off x="838201" y="1587500"/>
            <a:ext cx="7391399" cy="3471333"/>
          </a:xfrm>
        </p:spPr>
        <p:txBody>
          <a:bodyPr/>
          <a:lstStyle/>
          <a:p>
            <a:pPr eaLnBrk="1" hangingPunct="1">
              <a:defRPr/>
            </a:pPr>
            <a:r>
              <a:rPr lang="en-US" sz="2800" dirty="0"/>
              <a:t>Form a learning team</a:t>
            </a:r>
          </a:p>
          <a:p>
            <a:pPr eaLnBrk="1" hangingPunct="1">
              <a:defRPr/>
            </a:pPr>
            <a:r>
              <a:rPr lang="en-US" sz="2800" dirty="0"/>
              <a:t>Locate/acquire additional resources</a:t>
            </a:r>
          </a:p>
          <a:p>
            <a:pPr eaLnBrk="1" hangingPunct="1">
              <a:defRPr/>
            </a:pPr>
            <a:r>
              <a:rPr lang="en-US" sz="2800" dirty="0" smtClean="0"/>
              <a:t>Study existing (high quality) </a:t>
            </a:r>
            <a:r>
              <a:rPr lang="en-US" sz="2800" dirty="0"/>
              <a:t>rubrics</a:t>
            </a:r>
          </a:p>
          <a:p>
            <a:pPr eaLnBrk="1" hangingPunct="1">
              <a:defRPr/>
            </a:pPr>
            <a:r>
              <a:rPr lang="en-US" sz="2800" dirty="0" smtClean="0"/>
              <a:t>Modify them for your own use</a:t>
            </a:r>
            <a:endParaRPr lang="en-US" sz="2800" dirty="0"/>
          </a:p>
          <a:p>
            <a:pPr eaLnBrk="1" hangingPunct="1">
              <a:defRPr/>
            </a:pPr>
            <a:r>
              <a:rPr lang="en-US" sz="2800" dirty="0" smtClean="0"/>
              <a:t>Introduce them to </a:t>
            </a:r>
            <a:r>
              <a:rPr lang="en-US" sz="2800" dirty="0"/>
              <a:t>your </a:t>
            </a:r>
            <a:r>
              <a:rPr lang="en-US" sz="2800" dirty="0" smtClean="0"/>
              <a:t>students (if appropriate)</a:t>
            </a:r>
            <a:endParaRPr lang="en-US" sz="2800" dirty="0"/>
          </a:p>
        </p:txBody>
      </p:sp>
      <p:sp>
        <p:nvSpPr>
          <p:cNvPr id="4" name="Slide Number Placeholder 3"/>
          <p:cNvSpPr>
            <a:spLocks noGrp="1"/>
          </p:cNvSpPr>
          <p:nvPr>
            <p:ph type="sldNum" sz="quarter" idx="12"/>
          </p:nvPr>
        </p:nvSpPr>
        <p:spPr/>
        <p:txBody>
          <a:bodyPr/>
          <a:lstStyle/>
          <a:p>
            <a:pPr>
              <a:defRPr/>
            </a:pPr>
            <a:fld id="{3E83B5F3-76FC-48BC-AB49-994CD0CD82B3}" type="slidenum">
              <a:rPr lang="en-US"/>
              <a:pPr>
                <a:defRPr/>
              </a:pPr>
              <a:t>39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fade">
                                      <p:cBhvr>
                                        <p:cTn id="7" dur="2000"/>
                                        <p:tgtEl>
                                          <p:spTgt spid="117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fade">
                                      <p:cBhvr>
                                        <p:cTn id="12" dur="2000"/>
                                        <p:tgtEl>
                                          <p:spTgt spid="117763">
                                            <p:txEl>
                                              <p:pRg st="1" end="1"/>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17763">
                                            <p:txEl>
                                              <p:pRg st="2" end="2"/>
                                            </p:txEl>
                                          </p:spTgt>
                                        </p:tgtEl>
                                        <p:attrNameLst>
                                          <p:attrName>style.visibility</p:attrName>
                                        </p:attrNameLst>
                                      </p:cBhvr>
                                      <p:to>
                                        <p:strVal val="visible"/>
                                      </p:to>
                                    </p:set>
                                    <p:animEffect transition="in" filter="fade">
                                      <p:cBhvr>
                                        <p:cTn id="16" dur="2000"/>
                                        <p:tgtEl>
                                          <p:spTgt spid="11776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7763">
                                            <p:txEl>
                                              <p:pRg st="3" end="3"/>
                                            </p:txEl>
                                          </p:spTgt>
                                        </p:tgtEl>
                                        <p:attrNameLst>
                                          <p:attrName>style.visibility</p:attrName>
                                        </p:attrNameLst>
                                      </p:cBhvr>
                                      <p:to>
                                        <p:strVal val="visible"/>
                                      </p:to>
                                    </p:set>
                                    <p:animEffect transition="in" filter="fade">
                                      <p:cBhvr>
                                        <p:cTn id="21" dur="2000"/>
                                        <p:tgtEl>
                                          <p:spTgt spid="11776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7763">
                                            <p:txEl>
                                              <p:pRg st="4" end="4"/>
                                            </p:txEl>
                                          </p:spTgt>
                                        </p:tgtEl>
                                        <p:attrNameLst>
                                          <p:attrName>style.visibility</p:attrName>
                                        </p:attrNameLst>
                                      </p:cBhvr>
                                      <p:to>
                                        <p:strVal val="visible"/>
                                      </p:to>
                                    </p:set>
                                    <p:animEffect transition="in" filter="fade">
                                      <p:cBhvr>
                                        <p:cTn id="26" dur="2000"/>
                                        <p:tgtEl>
                                          <p:spTgt spid="117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2" y="203730"/>
            <a:ext cx="8004175" cy="1193271"/>
          </a:xfrm>
        </p:spPr>
        <p:txBody>
          <a:bodyPr/>
          <a:lstStyle/>
          <a:p>
            <a:pPr eaLnBrk="1" hangingPunct="1">
              <a:defRPr/>
            </a:pPr>
            <a:r>
              <a:rPr lang="en-US" sz="3600" dirty="0">
                <a:ea typeface="+mj-ea"/>
                <a:cs typeface="+mj-cs"/>
              </a:rPr>
              <a:t>Subjectivity in Scoring</a:t>
            </a:r>
          </a:p>
        </p:txBody>
      </p:sp>
      <p:sp>
        <p:nvSpPr>
          <p:cNvPr id="95235" name="Rectangle 3"/>
          <p:cNvSpPr>
            <a:spLocks noGrp="1" noChangeArrowheads="1"/>
          </p:cNvSpPr>
          <p:nvPr>
            <p:ph idx="1"/>
          </p:nvPr>
        </p:nvSpPr>
        <p:spPr>
          <a:xfrm>
            <a:off x="838200" y="1841500"/>
            <a:ext cx="7239000" cy="2984500"/>
          </a:xfrm>
        </p:spPr>
        <p:txBody>
          <a:bodyPr/>
          <a:lstStyle/>
          <a:p>
            <a:pPr eaLnBrk="1" hangingPunct="1">
              <a:defRPr/>
            </a:pPr>
            <a:r>
              <a:rPr lang="en-US" sz="2800" dirty="0" smtClean="0">
                <a:cs typeface="Arial" charset="0"/>
              </a:rPr>
              <a:t>No such thing</a:t>
            </a:r>
          </a:p>
          <a:p>
            <a:pPr eaLnBrk="1" hangingPunct="1">
              <a:defRPr/>
            </a:pPr>
            <a:r>
              <a:rPr lang="en-US" sz="2800" dirty="0" smtClean="0">
                <a:cs typeface="Arial" charset="0"/>
              </a:rPr>
              <a:t>If it’s truly subjective, it’s just someone’s opinion, and is of little or no value to the person being assessed</a:t>
            </a:r>
          </a:p>
          <a:p>
            <a:pPr eaLnBrk="1" hangingPunct="1">
              <a:defRPr/>
            </a:pPr>
            <a:r>
              <a:rPr lang="en-US" sz="2800" dirty="0" smtClean="0">
                <a:cs typeface="Arial" charset="0"/>
              </a:rPr>
              <a:t>Two definitions</a:t>
            </a:r>
          </a:p>
        </p:txBody>
      </p:sp>
      <p:sp>
        <p:nvSpPr>
          <p:cNvPr id="4" name="Slide Number Placeholder 3"/>
          <p:cNvSpPr>
            <a:spLocks noGrp="1"/>
          </p:cNvSpPr>
          <p:nvPr>
            <p:ph type="sldNum" sz="quarter" idx="12"/>
          </p:nvPr>
        </p:nvSpPr>
        <p:spPr/>
        <p:txBody>
          <a:bodyPr/>
          <a:lstStyle/>
          <a:p>
            <a:pPr>
              <a:defRPr/>
            </a:pPr>
            <a:fld id="{1EBD5DFC-61A5-4E47-B3F5-D18F37A67A83}" type="slidenum">
              <a:rPr lang="en-US"/>
              <a:pPr>
                <a:defRPr/>
              </a:pPr>
              <a:t>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fade">
                                      <p:cBhvr>
                                        <p:cTn id="7" dur="2000"/>
                                        <p:tgtEl>
                                          <p:spTgt spid="95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5235">
                                            <p:txEl>
                                              <p:pRg st="1" end="1"/>
                                            </p:txEl>
                                          </p:spTgt>
                                        </p:tgtEl>
                                        <p:attrNameLst>
                                          <p:attrName>style.visibility</p:attrName>
                                        </p:attrNameLst>
                                      </p:cBhvr>
                                      <p:to>
                                        <p:strVal val="visible"/>
                                      </p:to>
                                    </p:set>
                                    <p:animEffect transition="in" filter="fade">
                                      <p:cBhvr>
                                        <p:cTn id="12" dur="2000"/>
                                        <p:tgtEl>
                                          <p:spTgt spid="952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5235">
                                            <p:txEl>
                                              <p:pRg st="2" end="2"/>
                                            </p:txEl>
                                          </p:spTgt>
                                        </p:tgtEl>
                                        <p:attrNameLst>
                                          <p:attrName>style.visibility</p:attrName>
                                        </p:attrNameLst>
                                      </p:cBhvr>
                                      <p:to>
                                        <p:strVal val="visible"/>
                                      </p:to>
                                    </p:set>
                                    <p:animEffect transition="in" filter="fade">
                                      <p:cBhvr>
                                        <p:cTn id="17" dur="2000"/>
                                        <p:tgtEl>
                                          <p:spTgt spid="952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2" y="203730"/>
            <a:ext cx="8004175" cy="1193271"/>
          </a:xfrm>
        </p:spPr>
        <p:txBody>
          <a:bodyPr/>
          <a:lstStyle/>
          <a:p>
            <a:pPr eaLnBrk="1" hangingPunct="1">
              <a:defRPr/>
            </a:pPr>
            <a:r>
              <a:rPr lang="en-US" sz="3200" dirty="0" smtClean="0"/>
              <a:t>Threats to Good Rubrics</a:t>
            </a:r>
          </a:p>
        </p:txBody>
      </p:sp>
      <p:graphicFrame>
        <p:nvGraphicFramePr>
          <p:cNvPr id="4" name="Table 3"/>
          <p:cNvGraphicFramePr>
            <a:graphicFrameLocks noGrp="1"/>
          </p:cNvGraphicFramePr>
          <p:nvPr/>
        </p:nvGraphicFramePr>
        <p:xfrm>
          <a:off x="1524000" y="1524001"/>
          <a:ext cx="6096000" cy="3346980"/>
        </p:xfrm>
        <a:graphic>
          <a:graphicData uri="http://schemas.openxmlformats.org/drawingml/2006/table">
            <a:tbl>
              <a:tblPr/>
              <a:tblGrid>
                <a:gridCol w="1219200"/>
                <a:gridCol w="1219200"/>
                <a:gridCol w="1219200"/>
                <a:gridCol w="1219200"/>
                <a:gridCol w="1219200"/>
              </a:tblGrid>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WOW</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Most</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Some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None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1</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2</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3</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4</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5" name="Slide Number Placeholder 4"/>
          <p:cNvSpPr>
            <a:spLocks noGrp="1"/>
          </p:cNvSpPr>
          <p:nvPr>
            <p:ph type="sldNum" sz="quarter" idx="12"/>
          </p:nvPr>
        </p:nvSpPr>
        <p:spPr/>
        <p:txBody>
          <a:bodyPr/>
          <a:lstStyle/>
          <a:p>
            <a:pPr>
              <a:defRPr/>
            </a:pPr>
            <a:fld id="{EAEF1F97-95C4-477E-976C-6730652891E0}" type="slidenum">
              <a:rPr lang="en-US"/>
              <a:pPr>
                <a:defRPr/>
              </a:pPr>
              <a:t>40</a:t>
            </a:fld>
            <a:endParaRPr lang="en-US" dirty="0"/>
          </a:p>
        </p:txBody>
      </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2" y="203730"/>
            <a:ext cx="8004175" cy="1193271"/>
          </a:xfrm>
        </p:spPr>
        <p:txBody>
          <a:bodyPr/>
          <a:lstStyle/>
          <a:p>
            <a:pPr eaLnBrk="1" hangingPunct="1">
              <a:defRPr/>
            </a:pPr>
            <a:r>
              <a:rPr lang="en-US" sz="2800" dirty="0" smtClean="0"/>
              <a:t>Threat 1 – Lack of clarity about the task and its components</a:t>
            </a:r>
          </a:p>
        </p:txBody>
      </p:sp>
      <p:graphicFrame>
        <p:nvGraphicFramePr>
          <p:cNvPr id="4" name="Table 3"/>
          <p:cNvGraphicFramePr>
            <a:graphicFrameLocks noGrp="1"/>
          </p:cNvGraphicFramePr>
          <p:nvPr/>
        </p:nvGraphicFramePr>
        <p:xfrm>
          <a:off x="1524000" y="1524001"/>
          <a:ext cx="6096000" cy="3346980"/>
        </p:xfrm>
        <a:graphic>
          <a:graphicData uri="http://schemas.openxmlformats.org/drawingml/2006/table">
            <a:tbl>
              <a:tblPr/>
              <a:tblGrid>
                <a:gridCol w="1219200"/>
                <a:gridCol w="1219200"/>
                <a:gridCol w="1219200"/>
                <a:gridCol w="1219200"/>
                <a:gridCol w="1219200"/>
              </a:tblGrid>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WOW</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Most</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Some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None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1</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2</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3</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4</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5" name="Slide Number Placeholder 4"/>
          <p:cNvSpPr>
            <a:spLocks noGrp="1"/>
          </p:cNvSpPr>
          <p:nvPr>
            <p:ph type="sldNum" sz="quarter" idx="12"/>
          </p:nvPr>
        </p:nvSpPr>
        <p:spPr/>
        <p:txBody>
          <a:bodyPr/>
          <a:lstStyle/>
          <a:p>
            <a:pPr>
              <a:defRPr/>
            </a:pPr>
            <a:fld id="{EAEF1F97-95C4-477E-976C-6730652891E0}" type="slidenum">
              <a:rPr lang="en-US"/>
              <a:pPr>
                <a:defRPr/>
              </a:pPr>
              <a:t>41</a:t>
            </a:fld>
            <a:endParaRPr lang="en-US" dirty="0"/>
          </a:p>
        </p:txBody>
      </p:sp>
      <p:sp>
        <p:nvSpPr>
          <p:cNvPr id="6" name="Down Arrow 5"/>
          <p:cNvSpPr/>
          <p:nvPr/>
        </p:nvSpPr>
        <p:spPr bwMode="auto">
          <a:xfrm>
            <a:off x="3018693" y="2434167"/>
            <a:ext cx="685800" cy="2116667"/>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00400" y="3111501"/>
            <a:ext cx="304800" cy="461665"/>
          </a:xfrm>
          <a:prstGeom prst="rect">
            <a:avLst/>
          </a:prstGeom>
          <a:noFill/>
        </p:spPr>
        <p:txBody>
          <a:bodyPr wrap="square" rtlCol="0">
            <a:spAutoFit/>
          </a:bodyPr>
          <a:lstStyle/>
          <a:p>
            <a:r>
              <a:rPr lang="en-US" b="1" dirty="0" smtClean="0"/>
              <a:t>?</a:t>
            </a:r>
            <a:endParaRPr lang="en-US" b="1"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2" y="203730"/>
            <a:ext cx="8004175" cy="1193271"/>
          </a:xfrm>
        </p:spPr>
        <p:txBody>
          <a:bodyPr/>
          <a:lstStyle/>
          <a:p>
            <a:pPr eaLnBrk="1" hangingPunct="1">
              <a:defRPr/>
            </a:pPr>
            <a:r>
              <a:rPr lang="en-US" sz="2800" dirty="0" smtClean="0"/>
              <a:t>Threat 2 – Lack of clarity in rubric level descriptions</a:t>
            </a:r>
          </a:p>
        </p:txBody>
      </p:sp>
      <p:graphicFrame>
        <p:nvGraphicFramePr>
          <p:cNvPr id="4" name="Table 3"/>
          <p:cNvGraphicFramePr>
            <a:graphicFrameLocks noGrp="1"/>
          </p:cNvGraphicFramePr>
          <p:nvPr/>
        </p:nvGraphicFramePr>
        <p:xfrm>
          <a:off x="1524000" y="1524001"/>
          <a:ext cx="6096000" cy="3346980"/>
        </p:xfrm>
        <a:graphic>
          <a:graphicData uri="http://schemas.openxmlformats.org/drawingml/2006/table">
            <a:tbl>
              <a:tblPr/>
              <a:tblGrid>
                <a:gridCol w="1219200"/>
                <a:gridCol w="1219200"/>
                <a:gridCol w="1219200"/>
                <a:gridCol w="1219200"/>
                <a:gridCol w="1219200"/>
              </a:tblGrid>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WOW</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Most</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Some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None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1</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2</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3</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4</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5" name="Slide Number Placeholder 4"/>
          <p:cNvSpPr>
            <a:spLocks noGrp="1"/>
          </p:cNvSpPr>
          <p:nvPr>
            <p:ph type="sldNum" sz="quarter" idx="12"/>
          </p:nvPr>
        </p:nvSpPr>
        <p:spPr/>
        <p:txBody>
          <a:bodyPr/>
          <a:lstStyle/>
          <a:p>
            <a:pPr>
              <a:defRPr/>
            </a:pPr>
            <a:fld id="{EAEF1F97-95C4-477E-976C-6730652891E0}" type="slidenum">
              <a:rPr lang="en-US"/>
              <a:pPr>
                <a:defRPr/>
              </a:pPr>
              <a:t>42</a:t>
            </a:fld>
            <a:endParaRPr lang="en-US" dirty="0"/>
          </a:p>
        </p:txBody>
      </p:sp>
      <p:sp>
        <p:nvSpPr>
          <p:cNvPr id="7" name="TextBox 6"/>
          <p:cNvSpPr txBox="1"/>
          <p:nvPr/>
        </p:nvSpPr>
        <p:spPr>
          <a:xfrm>
            <a:off x="4114800" y="2942167"/>
            <a:ext cx="914400" cy="461665"/>
          </a:xfrm>
          <a:prstGeom prst="rect">
            <a:avLst/>
          </a:prstGeom>
          <a:solidFill>
            <a:srgbClr val="FF0000"/>
          </a:solidFill>
        </p:spPr>
        <p:txBody>
          <a:bodyPr wrap="square" rtlCol="0">
            <a:spAutoFit/>
          </a:bodyPr>
          <a:lstStyle/>
          <a:p>
            <a:r>
              <a:rPr lang="en-US" dirty="0" smtClean="0"/>
              <a:t>    </a:t>
            </a:r>
            <a:r>
              <a:rPr lang="en-US" b="1" dirty="0" smtClean="0"/>
              <a:t>?</a:t>
            </a:r>
            <a:endParaRPr lang="en-US" b="1" dirty="0"/>
          </a:p>
        </p:txBody>
      </p:sp>
      <p:sp>
        <p:nvSpPr>
          <p:cNvPr id="8" name="TextBox 7"/>
          <p:cNvSpPr txBox="1"/>
          <p:nvPr/>
        </p:nvSpPr>
        <p:spPr>
          <a:xfrm>
            <a:off x="5334000" y="2264834"/>
            <a:ext cx="914400" cy="461665"/>
          </a:xfrm>
          <a:prstGeom prst="rect">
            <a:avLst/>
          </a:prstGeom>
          <a:solidFill>
            <a:srgbClr val="FF0000"/>
          </a:solidFill>
        </p:spPr>
        <p:txBody>
          <a:bodyPr wrap="square" rtlCol="0">
            <a:spAutoFit/>
          </a:bodyPr>
          <a:lstStyle/>
          <a:p>
            <a:r>
              <a:rPr lang="en-US" dirty="0" smtClean="0"/>
              <a:t>    </a:t>
            </a:r>
            <a:r>
              <a:rPr lang="en-US" b="1" dirty="0" smtClean="0"/>
              <a:t>?</a:t>
            </a:r>
            <a:endParaRPr lang="en-US" b="1" dirty="0"/>
          </a:p>
        </p:txBody>
      </p:sp>
      <p:sp>
        <p:nvSpPr>
          <p:cNvPr id="9" name="TextBox 8"/>
          <p:cNvSpPr txBox="1"/>
          <p:nvPr/>
        </p:nvSpPr>
        <p:spPr>
          <a:xfrm>
            <a:off x="6477000" y="3619501"/>
            <a:ext cx="914400" cy="461665"/>
          </a:xfrm>
          <a:prstGeom prst="rect">
            <a:avLst/>
          </a:prstGeom>
          <a:solidFill>
            <a:srgbClr val="FF0000"/>
          </a:solidFill>
        </p:spPr>
        <p:txBody>
          <a:bodyPr wrap="square" rtlCol="0">
            <a:spAutoFit/>
          </a:bodyPr>
          <a:lstStyle/>
          <a:p>
            <a:r>
              <a:rPr lang="en-US" dirty="0" smtClean="0"/>
              <a:t>    </a:t>
            </a:r>
            <a:r>
              <a:rPr lang="en-US" b="1" dirty="0" smtClean="0"/>
              <a:t>?</a:t>
            </a:r>
            <a:endParaRPr lang="en-US" b="1" dirty="0"/>
          </a:p>
        </p:txBody>
      </p:sp>
      <p:sp>
        <p:nvSpPr>
          <p:cNvPr id="10" name="TextBox 9"/>
          <p:cNvSpPr txBox="1"/>
          <p:nvPr/>
        </p:nvSpPr>
        <p:spPr>
          <a:xfrm>
            <a:off x="2895600" y="4296834"/>
            <a:ext cx="914400" cy="461665"/>
          </a:xfrm>
          <a:prstGeom prst="rect">
            <a:avLst/>
          </a:prstGeom>
          <a:solidFill>
            <a:srgbClr val="FF0000"/>
          </a:solidFill>
        </p:spPr>
        <p:txBody>
          <a:bodyPr wrap="square" rtlCol="0">
            <a:spAutoFit/>
          </a:bodyPr>
          <a:lstStyle/>
          <a:p>
            <a:r>
              <a:rPr lang="en-US" dirty="0" smtClean="0"/>
              <a:t>    </a:t>
            </a:r>
            <a:r>
              <a:rPr lang="en-US" b="1" dirty="0" smtClean="0"/>
              <a:t>?</a:t>
            </a:r>
            <a:endParaRPr lang="en-US" b="1"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2" y="203730"/>
            <a:ext cx="8004175" cy="1193271"/>
          </a:xfrm>
        </p:spPr>
        <p:txBody>
          <a:bodyPr/>
          <a:lstStyle/>
          <a:p>
            <a:pPr eaLnBrk="1" hangingPunct="1">
              <a:defRPr/>
            </a:pPr>
            <a:r>
              <a:rPr lang="en-US" sz="2800" dirty="0" smtClean="0"/>
              <a:t>Threat 3 – Scale Twist</a:t>
            </a:r>
          </a:p>
        </p:txBody>
      </p:sp>
      <p:graphicFrame>
        <p:nvGraphicFramePr>
          <p:cNvPr id="4" name="Table 3"/>
          <p:cNvGraphicFramePr>
            <a:graphicFrameLocks noGrp="1"/>
          </p:cNvGraphicFramePr>
          <p:nvPr/>
        </p:nvGraphicFramePr>
        <p:xfrm>
          <a:off x="1524000" y="1524001"/>
          <a:ext cx="6096000" cy="3346980"/>
        </p:xfrm>
        <a:graphic>
          <a:graphicData uri="http://schemas.openxmlformats.org/drawingml/2006/table">
            <a:tbl>
              <a:tblPr/>
              <a:tblGrid>
                <a:gridCol w="1219200"/>
                <a:gridCol w="1219200"/>
                <a:gridCol w="1219200"/>
                <a:gridCol w="1219200"/>
                <a:gridCol w="1219200"/>
              </a:tblGrid>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WOW</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Most</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Some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None</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1</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2</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3</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693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Trait 4</a:t>
                      </a: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T="38100" marB="38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
        <p:nvSpPr>
          <p:cNvPr id="5" name="Slide Number Placeholder 4"/>
          <p:cNvSpPr>
            <a:spLocks noGrp="1"/>
          </p:cNvSpPr>
          <p:nvPr>
            <p:ph type="sldNum" sz="quarter" idx="12"/>
          </p:nvPr>
        </p:nvSpPr>
        <p:spPr/>
        <p:txBody>
          <a:bodyPr/>
          <a:lstStyle/>
          <a:p>
            <a:pPr>
              <a:defRPr/>
            </a:pPr>
            <a:fld id="{EAEF1F97-95C4-477E-976C-6730652891E0}" type="slidenum">
              <a:rPr lang="en-US"/>
              <a:pPr>
                <a:defRPr/>
              </a:pPr>
              <a:t>43</a:t>
            </a:fld>
            <a:endParaRPr lang="en-US" dirty="0"/>
          </a:p>
        </p:txBody>
      </p:sp>
      <p:sp>
        <p:nvSpPr>
          <p:cNvPr id="12" name="Left-Right Arrow 11"/>
          <p:cNvSpPr/>
          <p:nvPr/>
        </p:nvSpPr>
        <p:spPr bwMode="auto">
          <a:xfrm>
            <a:off x="2743200" y="2180167"/>
            <a:ext cx="4876800" cy="762000"/>
          </a:xfrm>
          <a:prstGeom prst="lef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4" name="TextBox 13"/>
          <p:cNvSpPr txBox="1"/>
          <p:nvPr/>
        </p:nvSpPr>
        <p:spPr>
          <a:xfrm>
            <a:off x="2819402" y="2310429"/>
            <a:ext cx="990600" cy="400110"/>
          </a:xfrm>
          <a:prstGeom prst="rect">
            <a:avLst/>
          </a:prstGeom>
          <a:noFill/>
        </p:spPr>
        <p:txBody>
          <a:bodyPr wrap="square" rtlCol="0">
            <a:spAutoFit/>
          </a:bodyPr>
          <a:lstStyle/>
          <a:p>
            <a:r>
              <a:rPr lang="en-US" sz="2000" dirty="0" smtClean="0"/>
              <a:t>apples</a:t>
            </a:r>
            <a:endParaRPr lang="en-US" sz="2000" dirty="0"/>
          </a:p>
        </p:txBody>
      </p:sp>
      <p:sp>
        <p:nvSpPr>
          <p:cNvPr id="15" name="TextBox 14"/>
          <p:cNvSpPr txBox="1"/>
          <p:nvPr/>
        </p:nvSpPr>
        <p:spPr>
          <a:xfrm>
            <a:off x="6588368" y="2303910"/>
            <a:ext cx="1031632" cy="400110"/>
          </a:xfrm>
          <a:prstGeom prst="rect">
            <a:avLst/>
          </a:prstGeom>
          <a:noFill/>
        </p:spPr>
        <p:txBody>
          <a:bodyPr wrap="square" rtlCol="0">
            <a:spAutoFit/>
          </a:bodyPr>
          <a:lstStyle/>
          <a:p>
            <a:r>
              <a:rPr lang="en-US" sz="2000" dirty="0" smtClean="0"/>
              <a:t>oranges</a:t>
            </a:r>
            <a:endParaRPr lang="en-US" sz="2000" dirty="0"/>
          </a:p>
        </p:txBody>
      </p:sp>
      <p:sp>
        <p:nvSpPr>
          <p:cNvPr id="16" name="Left-Right Arrow 15"/>
          <p:cNvSpPr/>
          <p:nvPr/>
        </p:nvSpPr>
        <p:spPr bwMode="auto">
          <a:xfrm>
            <a:off x="2743200" y="3534833"/>
            <a:ext cx="4876800" cy="762000"/>
          </a:xfrm>
          <a:prstGeom prst="leftRightArrow">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2784231" y="3717192"/>
            <a:ext cx="1752600" cy="338554"/>
          </a:xfrm>
          <a:prstGeom prst="rect">
            <a:avLst/>
          </a:prstGeom>
          <a:noFill/>
        </p:spPr>
        <p:txBody>
          <a:bodyPr wrap="square" rtlCol="0">
            <a:spAutoFit/>
          </a:bodyPr>
          <a:lstStyle/>
          <a:p>
            <a:r>
              <a:rPr lang="en-US" sz="1600" dirty="0" smtClean="0"/>
              <a:t>Really good apple</a:t>
            </a:r>
            <a:endParaRPr lang="en-US" sz="1600" dirty="0"/>
          </a:p>
        </p:txBody>
      </p:sp>
      <p:sp>
        <p:nvSpPr>
          <p:cNvPr id="18" name="TextBox 17"/>
          <p:cNvSpPr txBox="1"/>
          <p:nvPr/>
        </p:nvSpPr>
        <p:spPr>
          <a:xfrm>
            <a:off x="6060830" y="3697654"/>
            <a:ext cx="1559171" cy="338554"/>
          </a:xfrm>
          <a:prstGeom prst="rect">
            <a:avLst/>
          </a:prstGeom>
          <a:noFill/>
        </p:spPr>
        <p:txBody>
          <a:bodyPr wrap="square" rtlCol="0">
            <a:spAutoFit/>
          </a:bodyPr>
          <a:lstStyle/>
          <a:p>
            <a:r>
              <a:rPr lang="en-US" sz="1600" dirty="0" smtClean="0"/>
              <a:t>Really bad apple</a:t>
            </a:r>
            <a:endParaRPr lang="en-US" sz="1600"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838200" y="190500"/>
            <a:ext cx="7315200" cy="1397000"/>
          </a:xfrm>
        </p:spPr>
        <p:txBody>
          <a:bodyPr/>
          <a:lstStyle/>
          <a:p>
            <a:pPr eaLnBrk="1" hangingPunct="1">
              <a:defRPr/>
            </a:pPr>
            <a:r>
              <a:rPr lang="en-US" sz="3200" dirty="0" smtClean="0"/>
              <a:t>Rubric Development Process</a:t>
            </a:r>
          </a:p>
        </p:txBody>
      </p:sp>
      <p:sp>
        <p:nvSpPr>
          <p:cNvPr id="118787" name="Rectangle 1027"/>
          <p:cNvSpPr>
            <a:spLocks noGrp="1" noChangeArrowheads="1"/>
          </p:cNvSpPr>
          <p:nvPr>
            <p:ph idx="1"/>
          </p:nvPr>
        </p:nvSpPr>
        <p:spPr>
          <a:xfrm>
            <a:off x="838200" y="1672167"/>
            <a:ext cx="7543800" cy="3471333"/>
          </a:xfrm>
        </p:spPr>
        <p:txBody>
          <a:bodyPr/>
          <a:lstStyle/>
          <a:p>
            <a:pPr marL="514350" indent="-514350" eaLnBrk="1" hangingPunct="1">
              <a:lnSpc>
                <a:spcPct val="90000"/>
              </a:lnSpc>
              <a:buFont typeface="+mj-lt"/>
              <a:buAutoNum type="arabicPeriod"/>
              <a:defRPr/>
            </a:pPr>
            <a:r>
              <a:rPr lang="en-US" sz="2800" dirty="0"/>
              <a:t>Gather samples of student work</a:t>
            </a:r>
          </a:p>
          <a:p>
            <a:pPr marL="514350" indent="-514350" eaLnBrk="1" hangingPunct="1">
              <a:lnSpc>
                <a:spcPct val="90000"/>
              </a:lnSpc>
              <a:buFont typeface="+mj-lt"/>
              <a:buAutoNum type="arabicPeriod"/>
              <a:defRPr/>
            </a:pPr>
            <a:r>
              <a:rPr lang="en-US" sz="2800" dirty="0"/>
              <a:t>Sort student work into groups and write down the reasons for how it is sorted</a:t>
            </a:r>
          </a:p>
          <a:p>
            <a:pPr marL="514350" indent="-514350" eaLnBrk="1" hangingPunct="1">
              <a:lnSpc>
                <a:spcPct val="90000"/>
              </a:lnSpc>
              <a:buFont typeface="+mj-lt"/>
              <a:buAutoNum type="arabicPeriod"/>
              <a:defRPr/>
            </a:pPr>
            <a:r>
              <a:rPr lang="en-US" sz="2800" dirty="0"/>
              <a:t>Cluster the reasons into </a:t>
            </a:r>
            <a:r>
              <a:rPr lang="en-US" sz="2800" dirty="0" smtClean="0"/>
              <a:t>traits</a:t>
            </a:r>
            <a:endParaRPr lang="en-US" sz="2800" dirty="0"/>
          </a:p>
          <a:p>
            <a:pPr marL="514350" indent="-514350" eaLnBrk="1" hangingPunct="1">
              <a:lnSpc>
                <a:spcPct val="90000"/>
              </a:lnSpc>
              <a:buFont typeface="+mj-lt"/>
              <a:buAutoNum type="arabicPeriod"/>
              <a:defRPr/>
            </a:pPr>
            <a:r>
              <a:rPr lang="en-US" sz="2800" dirty="0"/>
              <a:t>Write a value-neutral definition of each </a:t>
            </a:r>
            <a:r>
              <a:rPr lang="en-US" sz="2800" dirty="0" smtClean="0"/>
              <a:t>trait</a:t>
            </a:r>
          </a:p>
        </p:txBody>
      </p:sp>
      <p:sp>
        <p:nvSpPr>
          <p:cNvPr id="4" name="Slide Number Placeholder 3"/>
          <p:cNvSpPr>
            <a:spLocks noGrp="1"/>
          </p:cNvSpPr>
          <p:nvPr>
            <p:ph type="sldNum" sz="quarter" idx="12"/>
          </p:nvPr>
        </p:nvSpPr>
        <p:spPr/>
        <p:txBody>
          <a:bodyPr/>
          <a:lstStyle/>
          <a:p>
            <a:pPr>
              <a:defRPr/>
            </a:pPr>
            <a:fld id="{C17FFEC8-78C0-4101-97E9-D29FB47C6C48}" type="slidenum">
              <a:rPr lang="en-US"/>
              <a:pPr>
                <a:defRPr/>
              </a:pPr>
              <a:t>44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fade">
                                      <p:cBhvr>
                                        <p:cTn id="7" dur="2000"/>
                                        <p:tgtEl>
                                          <p:spTgt spid="118787">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animEffect transition="in" filter="fade">
                                      <p:cBhvr>
                                        <p:cTn id="11" dur="2000"/>
                                        <p:tgtEl>
                                          <p:spTgt spid="118787">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animEffect transition="in" filter="fade">
                                      <p:cBhvr>
                                        <p:cTn id="15" dur="2000"/>
                                        <p:tgtEl>
                                          <p:spTgt spid="118787">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animEffect transition="in" filter="fade">
                                      <p:cBhvr>
                                        <p:cTn id="19" dur="20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838200" y="190500"/>
            <a:ext cx="7315200" cy="1270000"/>
          </a:xfrm>
        </p:spPr>
        <p:txBody>
          <a:bodyPr/>
          <a:lstStyle/>
          <a:p>
            <a:pPr eaLnBrk="1" hangingPunct="1">
              <a:defRPr/>
            </a:pPr>
            <a:r>
              <a:rPr lang="en-US" sz="3200" dirty="0" smtClean="0"/>
              <a:t>Rubric Development Process</a:t>
            </a:r>
          </a:p>
        </p:txBody>
      </p:sp>
      <p:sp>
        <p:nvSpPr>
          <p:cNvPr id="118787" name="Rectangle 1027"/>
          <p:cNvSpPr>
            <a:spLocks noGrp="1" noChangeArrowheads="1"/>
          </p:cNvSpPr>
          <p:nvPr>
            <p:ph idx="1"/>
          </p:nvPr>
        </p:nvSpPr>
        <p:spPr>
          <a:xfrm>
            <a:off x="838200" y="1651000"/>
            <a:ext cx="7467600" cy="3238500"/>
          </a:xfrm>
        </p:spPr>
        <p:txBody>
          <a:bodyPr/>
          <a:lstStyle/>
          <a:p>
            <a:pPr marL="514350" indent="-514350" eaLnBrk="1" hangingPunct="1">
              <a:lnSpc>
                <a:spcPct val="90000"/>
              </a:lnSpc>
              <a:buFont typeface="+mj-lt"/>
              <a:buAutoNum type="arabicPeriod" startAt="5"/>
              <a:defRPr/>
            </a:pPr>
            <a:r>
              <a:rPr lang="en-US" sz="2800" dirty="0" smtClean="0"/>
              <a:t>Find samples of student work that illustrate each quality level for each trait or overall</a:t>
            </a:r>
          </a:p>
          <a:p>
            <a:pPr marL="514350" indent="-514350" eaLnBrk="1" hangingPunct="1">
              <a:lnSpc>
                <a:spcPct val="90000"/>
              </a:lnSpc>
              <a:buFont typeface="+mj-lt"/>
              <a:buAutoNum type="arabicPeriod" startAt="5"/>
              <a:defRPr/>
            </a:pPr>
            <a:r>
              <a:rPr lang="en-US" sz="2800" dirty="0" smtClean="0"/>
              <a:t>Write value-neutral descriptions of each quality level for each trait or overall</a:t>
            </a:r>
          </a:p>
          <a:p>
            <a:pPr marL="514350" indent="-514350" eaLnBrk="1" hangingPunct="1">
              <a:lnSpc>
                <a:spcPct val="90000"/>
              </a:lnSpc>
              <a:buFont typeface="+mj-lt"/>
              <a:buAutoNum type="arabicPeriod" startAt="5"/>
              <a:defRPr/>
            </a:pPr>
            <a:r>
              <a:rPr lang="en-US" sz="2800" dirty="0" smtClean="0"/>
              <a:t>Evaluate your rubric using the Meta-rubric</a:t>
            </a:r>
          </a:p>
          <a:p>
            <a:pPr marL="514350" indent="-514350" eaLnBrk="1" hangingPunct="1">
              <a:lnSpc>
                <a:spcPct val="90000"/>
              </a:lnSpc>
              <a:buFont typeface="+mj-lt"/>
              <a:buAutoNum type="arabicPeriod" startAt="5"/>
              <a:defRPr/>
            </a:pPr>
            <a:r>
              <a:rPr lang="en-US" sz="2800" dirty="0" smtClean="0"/>
              <a:t>Test it out with students, revise as needed</a:t>
            </a:r>
          </a:p>
        </p:txBody>
      </p:sp>
      <p:sp>
        <p:nvSpPr>
          <p:cNvPr id="4" name="Slide Number Placeholder 3"/>
          <p:cNvSpPr>
            <a:spLocks noGrp="1"/>
          </p:cNvSpPr>
          <p:nvPr>
            <p:ph type="sldNum" sz="quarter" idx="12"/>
          </p:nvPr>
        </p:nvSpPr>
        <p:spPr/>
        <p:txBody>
          <a:bodyPr/>
          <a:lstStyle/>
          <a:p>
            <a:pPr>
              <a:defRPr/>
            </a:pPr>
            <a:fld id="{E4B7FFF6-7556-4C8A-9788-977CCDCF7A8B}" type="slidenum">
              <a:rPr lang="en-US"/>
              <a:pPr>
                <a:defRPr/>
              </a:pPr>
              <a:t>45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fade">
                                      <p:cBhvr>
                                        <p:cTn id="7" dur="2000"/>
                                        <p:tgtEl>
                                          <p:spTgt spid="118787">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animEffect transition="in" filter="fade">
                                      <p:cBhvr>
                                        <p:cTn id="11" dur="2000"/>
                                        <p:tgtEl>
                                          <p:spTgt spid="118787">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animEffect transition="in" filter="fade">
                                      <p:cBhvr>
                                        <p:cTn id="15" dur="2000"/>
                                        <p:tgtEl>
                                          <p:spTgt spid="118787">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animEffect transition="in" filter="fade">
                                      <p:cBhvr>
                                        <p:cTn id="19" dur="20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30"/>
            <a:ext cx="7467600" cy="1193271"/>
          </a:xfrm>
        </p:spPr>
        <p:txBody>
          <a:bodyPr/>
          <a:lstStyle/>
          <a:p>
            <a:pPr>
              <a:defRPr/>
            </a:pPr>
            <a:r>
              <a:rPr lang="en-US" sz="3600" dirty="0" smtClean="0"/>
              <a:t>Scoring Guides</a:t>
            </a:r>
          </a:p>
        </p:txBody>
      </p:sp>
      <p:sp>
        <p:nvSpPr>
          <p:cNvPr id="3" name="Content Placeholder 2"/>
          <p:cNvSpPr>
            <a:spLocks noGrp="1"/>
          </p:cNvSpPr>
          <p:nvPr>
            <p:ph idx="1"/>
          </p:nvPr>
        </p:nvSpPr>
        <p:spPr>
          <a:xfrm>
            <a:off x="838200" y="1481667"/>
            <a:ext cx="7467600" cy="3746500"/>
          </a:xfrm>
        </p:spPr>
        <p:txBody>
          <a:bodyPr/>
          <a:lstStyle/>
          <a:p>
            <a:pPr>
              <a:defRPr/>
            </a:pPr>
            <a:r>
              <a:rPr lang="en-US" sz="2800" dirty="0" smtClean="0"/>
              <a:t>Not just a Rubric (it’s a rubric plus…)</a:t>
            </a:r>
          </a:p>
          <a:p>
            <a:pPr>
              <a:defRPr/>
            </a:pPr>
            <a:r>
              <a:rPr lang="en-US" sz="2800" dirty="0" smtClean="0"/>
              <a:t>Instructions for use in scoring</a:t>
            </a:r>
          </a:p>
          <a:p>
            <a:pPr>
              <a:defRPr/>
            </a:pPr>
            <a:r>
              <a:rPr lang="en-US" sz="2800" dirty="0" smtClean="0"/>
              <a:t>Anchor papers</a:t>
            </a:r>
          </a:p>
          <a:p>
            <a:pPr lvl="1">
              <a:defRPr/>
            </a:pPr>
            <a:r>
              <a:rPr lang="en-US" sz="2400" dirty="0" smtClean="0"/>
              <a:t>Anon ex: student work (anonymous) each level</a:t>
            </a:r>
          </a:p>
          <a:p>
            <a:pPr lvl="1">
              <a:defRPr/>
            </a:pPr>
            <a:r>
              <a:rPr lang="en-US" sz="2400" dirty="0" smtClean="0"/>
              <a:t>Annotated</a:t>
            </a:r>
          </a:p>
          <a:p>
            <a:pPr>
              <a:defRPr/>
            </a:pPr>
            <a:r>
              <a:rPr lang="en-US" sz="2800" dirty="0" smtClean="0"/>
              <a:t>May have to be developed after some initial use of the rubric</a:t>
            </a:r>
          </a:p>
        </p:txBody>
      </p:sp>
      <p:sp>
        <p:nvSpPr>
          <p:cNvPr id="4" name="Slide Number Placeholder 3"/>
          <p:cNvSpPr>
            <a:spLocks noGrp="1"/>
          </p:cNvSpPr>
          <p:nvPr>
            <p:ph type="sldNum" sz="quarter" idx="12"/>
          </p:nvPr>
        </p:nvSpPr>
        <p:spPr/>
        <p:txBody>
          <a:bodyPr/>
          <a:lstStyle/>
          <a:p>
            <a:pPr>
              <a:defRPr/>
            </a:pPr>
            <a:fld id="{28DDB4E0-FDFF-435A-9D72-21BD00F750BC}" type="slidenum">
              <a:rPr lang="en-US"/>
              <a:pPr>
                <a:defRPr/>
              </a:pPr>
              <a:t>46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par>
                          <p:cTn id="22" fill="hold">
                            <p:stCondLst>
                              <p:cond delay="4000"/>
                            </p:stCondLst>
                            <p:childTnLst>
                              <p:par>
                                <p:cTn id="23" presetID="10"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30"/>
            <a:ext cx="8004176" cy="1193271"/>
          </a:xfrm>
        </p:spPr>
        <p:txBody>
          <a:bodyPr/>
          <a:lstStyle/>
          <a:p>
            <a:pPr>
              <a:defRPr/>
            </a:pPr>
            <a:r>
              <a:rPr lang="en-US" sz="3600" dirty="0" smtClean="0"/>
              <a:t>Scoring Process</a:t>
            </a:r>
          </a:p>
        </p:txBody>
      </p:sp>
      <p:sp>
        <p:nvSpPr>
          <p:cNvPr id="3" name="Content Placeholder 2"/>
          <p:cNvSpPr>
            <a:spLocks noGrp="1"/>
          </p:cNvSpPr>
          <p:nvPr>
            <p:ph idx="1"/>
          </p:nvPr>
        </p:nvSpPr>
        <p:spPr>
          <a:xfrm>
            <a:off x="838200" y="1460500"/>
            <a:ext cx="7467600" cy="3767667"/>
          </a:xfrm>
        </p:spPr>
        <p:txBody>
          <a:bodyPr/>
          <a:lstStyle/>
          <a:p>
            <a:pPr>
              <a:defRPr/>
            </a:pPr>
            <a:r>
              <a:rPr lang="en-US" sz="2400" dirty="0" smtClean="0"/>
              <a:t>Common Assessments = multiple human scorers</a:t>
            </a:r>
          </a:p>
          <a:p>
            <a:pPr>
              <a:defRPr/>
            </a:pPr>
            <a:r>
              <a:rPr lang="en-US" sz="2400" dirty="0" smtClean="0"/>
              <a:t>Human scorers must be trained in the correct, consistent application of the rubric / scoring guide</a:t>
            </a:r>
          </a:p>
          <a:p>
            <a:pPr>
              <a:defRPr/>
            </a:pPr>
            <a:r>
              <a:rPr lang="en-US" sz="2400" dirty="0" smtClean="0"/>
              <a:t>Although more resource intensive, it is useful to have items scored by more than one person, with a process to resolve differences of opinion</a:t>
            </a:r>
          </a:p>
          <a:p>
            <a:pPr>
              <a:defRPr/>
            </a:pPr>
            <a:r>
              <a:rPr lang="en-US" sz="2400" dirty="0" smtClean="0"/>
              <a:t>At a minimum, some student work should be scored by more than one person</a:t>
            </a:r>
          </a:p>
        </p:txBody>
      </p:sp>
      <p:sp>
        <p:nvSpPr>
          <p:cNvPr id="4" name="Slide Number Placeholder 3"/>
          <p:cNvSpPr>
            <a:spLocks noGrp="1"/>
          </p:cNvSpPr>
          <p:nvPr>
            <p:ph type="sldNum" sz="quarter" idx="12"/>
          </p:nvPr>
        </p:nvSpPr>
        <p:spPr/>
        <p:txBody>
          <a:bodyPr/>
          <a:lstStyle/>
          <a:p>
            <a:pPr>
              <a:defRPr/>
            </a:pPr>
            <a:fld id="{6E0383D0-BB23-426A-B6DF-E28FF1CAF086}" type="slidenum">
              <a:rPr lang="en-US"/>
              <a:pPr>
                <a:defRPr/>
              </a:pPr>
              <a:t>47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30"/>
            <a:ext cx="7467600" cy="1193271"/>
          </a:xfrm>
        </p:spPr>
        <p:txBody>
          <a:bodyPr/>
          <a:lstStyle/>
          <a:p>
            <a:pPr>
              <a:defRPr/>
            </a:pPr>
            <a:r>
              <a:rPr lang="en-US" sz="3600" dirty="0" smtClean="0"/>
              <a:t>Inter-rater Reliability (IRR)</a:t>
            </a:r>
          </a:p>
        </p:txBody>
      </p:sp>
      <p:sp>
        <p:nvSpPr>
          <p:cNvPr id="3" name="Content Placeholder 2"/>
          <p:cNvSpPr>
            <a:spLocks noGrp="1"/>
          </p:cNvSpPr>
          <p:nvPr>
            <p:ph idx="1"/>
          </p:nvPr>
        </p:nvSpPr>
        <p:spPr>
          <a:xfrm>
            <a:off x="838200" y="1587500"/>
            <a:ext cx="7391400" cy="3640667"/>
          </a:xfrm>
        </p:spPr>
        <p:txBody>
          <a:bodyPr/>
          <a:lstStyle/>
          <a:p>
            <a:pPr>
              <a:defRPr/>
            </a:pPr>
            <a:r>
              <a:rPr lang="en-US" sz="2800" dirty="0" smtClean="0"/>
              <a:t>The scoring of student work is unbiased, i.e., the score assigned to the work does NOT depend on who did the scoring</a:t>
            </a:r>
          </a:p>
          <a:p>
            <a:pPr>
              <a:defRPr/>
            </a:pPr>
            <a:r>
              <a:rPr lang="en-US" sz="2800" dirty="0" smtClean="0"/>
              <a:t>The technical term for this is Inter-Rater Reliability (IRR)</a:t>
            </a:r>
          </a:p>
          <a:p>
            <a:pPr>
              <a:defRPr/>
            </a:pPr>
            <a:r>
              <a:rPr lang="en-US" sz="2800" dirty="0" smtClean="0"/>
              <a:t>Requires multiple scores for at least some student responses</a:t>
            </a:r>
          </a:p>
        </p:txBody>
      </p:sp>
      <p:sp>
        <p:nvSpPr>
          <p:cNvPr id="4" name="Slide Number Placeholder 3"/>
          <p:cNvSpPr>
            <a:spLocks noGrp="1"/>
          </p:cNvSpPr>
          <p:nvPr>
            <p:ph type="sldNum" sz="quarter" idx="12"/>
          </p:nvPr>
        </p:nvSpPr>
        <p:spPr/>
        <p:txBody>
          <a:bodyPr/>
          <a:lstStyle/>
          <a:p>
            <a:pPr>
              <a:defRPr/>
            </a:pPr>
            <a:fld id="{57741192-FCE6-4C41-B9E3-63B06A90425C}" type="slidenum">
              <a:rPr lang="en-US"/>
              <a:pPr>
                <a:defRPr/>
              </a:pPr>
              <a:t>48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30"/>
            <a:ext cx="7467600" cy="1193271"/>
          </a:xfrm>
        </p:spPr>
        <p:txBody>
          <a:bodyPr/>
          <a:lstStyle/>
          <a:p>
            <a:pPr>
              <a:defRPr/>
            </a:pPr>
            <a:r>
              <a:rPr lang="en-US" sz="3600" dirty="0" smtClean="0"/>
              <a:t>Inter-rater Reliability (IRR)</a:t>
            </a:r>
          </a:p>
        </p:txBody>
      </p:sp>
      <p:sp>
        <p:nvSpPr>
          <p:cNvPr id="3" name="Content Placeholder 2"/>
          <p:cNvSpPr>
            <a:spLocks noGrp="1"/>
          </p:cNvSpPr>
          <p:nvPr>
            <p:ph idx="1"/>
          </p:nvPr>
        </p:nvSpPr>
        <p:spPr>
          <a:xfrm>
            <a:off x="838200" y="1587500"/>
            <a:ext cx="7391400" cy="3640667"/>
          </a:xfrm>
        </p:spPr>
        <p:txBody>
          <a:bodyPr/>
          <a:lstStyle/>
          <a:p>
            <a:pPr>
              <a:defRPr/>
            </a:pPr>
            <a:r>
              <a:rPr lang="en-US" sz="2800" dirty="0" smtClean="0"/>
              <a:t>Good rubrics and scoring guides</a:t>
            </a:r>
          </a:p>
          <a:p>
            <a:pPr>
              <a:defRPr/>
            </a:pPr>
            <a:r>
              <a:rPr lang="en-US" sz="2800" dirty="0" smtClean="0"/>
              <a:t>Scorers trained in the use of the scoring guides</a:t>
            </a:r>
          </a:p>
          <a:p>
            <a:pPr>
              <a:defRPr/>
            </a:pPr>
            <a:r>
              <a:rPr lang="en-US" sz="2800" dirty="0" smtClean="0"/>
              <a:t>A process for calibrating scorers</a:t>
            </a:r>
          </a:p>
          <a:p>
            <a:pPr>
              <a:defRPr/>
            </a:pPr>
            <a:r>
              <a:rPr lang="en-US" sz="2800" dirty="0" smtClean="0"/>
              <a:t>A scoring process to resolve discrepancies</a:t>
            </a:r>
          </a:p>
        </p:txBody>
      </p:sp>
      <p:sp>
        <p:nvSpPr>
          <p:cNvPr id="4" name="Slide Number Placeholder 3"/>
          <p:cNvSpPr>
            <a:spLocks noGrp="1"/>
          </p:cNvSpPr>
          <p:nvPr>
            <p:ph type="sldNum" sz="quarter" idx="12"/>
          </p:nvPr>
        </p:nvSpPr>
        <p:spPr/>
        <p:txBody>
          <a:bodyPr/>
          <a:lstStyle/>
          <a:p>
            <a:pPr>
              <a:defRPr/>
            </a:pPr>
            <a:fld id="{57741192-FCE6-4C41-B9E3-63B06A90425C}" type="slidenum">
              <a:rPr lang="en-US"/>
              <a:pPr>
                <a:defRPr/>
              </a:pPr>
              <a:t>49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508000"/>
            <a:ext cx="7086600" cy="952500"/>
          </a:xfrm>
        </p:spPr>
        <p:txBody>
          <a:bodyPr/>
          <a:lstStyle/>
          <a:p>
            <a:pPr eaLnBrk="1" hangingPunct="1">
              <a:defRPr/>
            </a:pPr>
            <a:r>
              <a:rPr lang="en-US" sz="3600" dirty="0"/>
              <a:t>The Issue is Bias</a:t>
            </a:r>
          </a:p>
        </p:txBody>
      </p:sp>
      <p:sp>
        <p:nvSpPr>
          <p:cNvPr id="59395" name="Rectangle 3"/>
          <p:cNvSpPr>
            <a:spLocks noGrp="1" noChangeArrowheads="1"/>
          </p:cNvSpPr>
          <p:nvPr>
            <p:ph idx="1"/>
          </p:nvPr>
        </p:nvSpPr>
        <p:spPr>
          <a:xfrm>
            <a:off x="838201" y="1651000"/>
            <a:ext cx="7288214" cy="3492500"/>
          </a:xfrm>
        </p:spPr>
        <p:txBody>
          <a:bodyPr/>
          <a:lstStyle/>
          <a:p>
            <a:pPr eaLnBrk="1" hangingPunct="1">
              <a:defRPr/>
            </a:pPr>
            <a:r>
              <a:rPr lang="en-US" dirty="0">
                <a:ea typeface="Arial" charset="0"/>
                <a:cs typeface="Arial" charset="0"/>
              </a:rPr>
              <a:t>Use rubrics and scoring guides to have more objective and transparent criteria</a:t>
            </a:r>
          </a:p>
          <a:p>
            <a:pPr eaLnBrk="1" hangingPunct="1">
              <a:defRPr/>
            </a:pPr>
            <a:r>
              <a:rPr lang="en-US" dirty="0">
                <a:ea typeface="Arial" charset="0"/>
                <a:cs typeface="Arial" charset="0"/>
              </a:rPr>
              <a:t>Use criteria to make quality work visible to students</a:t>
            </a:r>
          </a:p>
        </p:txBody>
      </p:sp>
      <p:sp>
        <p:nvSpPr>
          <p:cNvPr id="4" name="Slide Number Placeholder 3"/>
          <p:cNvSpPr>
            <a:spLocks noGrp="1"/>
          </p:cNvSpPr>
          <p:nvPr>
            <p:ph type="sldNum" sz="quarter" idx="12"/>
          </p:nvPr>
        </p:nvSpPr>
        <p:spPr/>
        <p:txBody>
          <a:bodyPr/>
          <a:lstStyle/>
          <a:p>
            <a:pPr>
              <a:defRPr/>
            </a:pPr>
            <a:fld id="{D6C0E7E4-A891-4709-9170-CD63999F40C2}" type="slidenum">
              <a:rPr lang="en-US"/>
              <a:pPr>
                <a:defRPr/>
              </a:pPr>
              <a:t>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2000"/>
                                        <p:tgtEl>
                                          <p:spTgt spid="59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fade">
                                      <p:cBhvr>
                                        <p:cTn id="12" dur="20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38200" y="508000"/>
            <a:ext cx="7239000" cy="952500"/>
          </a:xfrm>
        </p:spPr>
        <p:txBody>
          <a:bodyPr/>
          <a:lstStyle/>
          <a:p>
            <a:pPr eaLnBrk="1" hangingPunct="1">
              <a:defRPr/>
            </a:pPr>
            <a:r>
              <a:rPr lang="en-US" sz="3600" dirty="0">
                <a:ea typeface="+mj-ea"/>
                <a:cs typeface="+mj-cs"/>
              </a:rPr>
              <a:t>Acknowledgments</a:t>
            </a:r>
          </a:p>
        </p:txBody>
      </p:sp>
      <p:sp>
        <p:nvSpPr>
          <p:cNvPr id="114691" name="Rectangle 3"/>
          <p:cNvSpPr>
            <a:spLocks noGrp="1" noChangeArrowheads="1"/>
          </p:cNvSpPr>
          <p:nvPr>
            <p:ph idx="1"/>
          </p:nvPr>
        </p:nvSpPr>
        <p:spPr>
          <a:xfrm>
            <a:off x="838202" y="1587500"/>
            <a:ext cx="7391399" cy="3556000"/>
          </a:xfrm>
        </p:spPr>
        <p:txBody>
          <a:bodyPr/>
          <a:lstStyle/>
          <a:p>
            <a:pPr algn="ctr" eaLnBrk="1" hangingPunct="1">
              <a:buFont typeface="Wingdings" pitchFamily="2" charset="2"/>
              <a:buNone/>
              <a:defRPr/>
            </a:pPr>
            <a:r>
              <a:rPr lang="en-US" sz="2000" dirty="0" smtClean="0">
                <a:ea typeface="+mn-ea"/>
                <a:cs typeface="+mn-cs"/>
              </a:rPr>
              <a:t>This module is based on material adapted from:</a:t>
            </a:r>
          </a:p>
          <a:p>
            <a:pPr eaLnBrk="1" hangingPunct="1">
              <a:buFont typeface="Wingdings" pitchFamily="2" charset="2"/>
              <a:buNone/>
              <a:defRPr/>
            </a:pPr>
            <a:r>
              <a:rPr lang="en-US" sz="2000" dirty="0" smtClean="0">
                <a:ea typeface="+mn-ea"/>
                <a:cs typeface="+mn-cs"/>
              </a:rPr>
              <a:t>  </a:t>
            </a:r>
          </a:p>
          <a:p>
            <a:pPr algn="ctr" eaLnBrk="1" hangingPunct="1">
              <a:buFont typeface="Wingdings" pitchFamily="2" charset="2"/>
              <a:buNone/>
              <a:defRPr/>
            </a:pPr>
            <a:r>
              <a:rPr lang="en-US" sz="2000" i="1" u="sng" dirty="0" smtClean="0">
                <a:ea typeface="+mn-ea"/>
                <a:cs typeface="+mn-cs"/>
              </a:rPr>
              <a:t>Scoring Rubrics in the Classroom</a:t>
            </a:r>
          </a:p>
          <a:p>
            <a:pPr algn="ctr" eaLnBrk="1" hangingPunct="1">
              <a:buFont typeface="Wingdings" pitchFamily="2" charset="2"/>
              <a:buNone/>
              <a:defRPr/>
            </a:pPr>
            <a:r>
              <a:rPr lang="en-US" sz="2000" dirty="0" smtClean="0">
                <a:ea typeface="+mn-ea"/>
                <a:cs typeface="+mn-cs"/>
              </a:rPr>
              <a:t>Judith Arter and Jay McTighe</a:t>
            </a:r>
          </a:p>
          <a:p>
            <a:pPr algn="ctr" eaLnBrk="1" hangingPunct="1">
              <a:buFont typeface="Wingdings" pitchFamily="2" charset="2"/>
              <a:buNone/>
              <a:defRPr/>
            </a:pPr>
            <a:r>
              <a:rPr lang="en-US" sz="2000" dirty="0" smtClean="0">
                <a:ea typeface="+mn-ea"/>
                <a:cs typeface="+mn-cs"/>
              </a:rPr>
              <a:t>Corwin Press, Thousand Oaks, CA</a:t>
            </a:r>
          </a:p>
          <a:p>
            <a:pPr algn="ctr" eaLnBrk="1" hangingPunct="1">
              <a:buFont typeface="Wingdings" pitchFamily="2" charset="2"/>
              <a:buNone/>
              <a:defRPr/>
            </a:pPr>
            <a:r>
              <a:rPr lang="en-US" sz="2000" dirty="0" smtClean="0">
                <a:ea typeface="+mn-ea"/>
                <a:cs typeface="+mn-cs"/>
              </a:rPr>
              <a:t>and</a:t>
            </a:r>
          </a:p>
          <a:p>
            <a:pPr algn="ctr" eaLnBrk="1" hangingPunct="1">
              <a:buFont typeface="Wingdings" pitchFamily="2" charset="2"/>
              <a:buNone/>
              <a:defRPr/>
            </a:pPr>
            <a:r>
              <a:rPr lang="en-US" sz="2000" dirty="0" smtClean="0">
                <a:ea typeface="+mn-ea"/>
                <a:cs typeface="+mn-cs"/>
              </a:rPr>
              <a:t>material provided by </a:t>
            </a:r>
          </a:p>
          <a:p>
            <a:pPr algn="ctr" eaLnBrk="1" hangingPunct="1">
              <a:buFont typeface="Wingdings" pitchFamily="2" charset="2"/>
              <a:buNone/>
              <a:defRPr/>
            </a:pPr>
            <a:r>
              <a:rPr lang="en-US" sz="2000" dirty="0" smtClean="0">
                <a:ea typeface="+mn-ea"/>
                <a:cs typeface="+mn-cs"/>
              </a:rPr>
              <a:t>Edward Roeber, Michigan State University</a:t>
            </a:r>
          </a:p>
        </p:txBody>
      </p:sp>
      <p:sp>
        <p:nvSpPr>
          <p:cNvPr id="4" name="Slide Number Placeholder 3"/>
          <p:cNvSpPr>
            <a:spLocks noGrp="1"/>
          </p:cNvSpPr>
          <p:nvPr>
            <p:ph type="sldNum" sz="quarter" idx="12"/>
          </p:nvPr>
        </p:nvSpPr>
        <p:spPr/>
        <p:txBody>
          <a:bodyPr/>
          <a:lstStyle/>
          <a:p>
            <a:pPr>
              <a:defRPr/>
            </a:pPr>
            <a:fld id="{1C29727C-0AD6-4357-A6BE-6EF3E0668FE3}" type="slidenum">
              <a:rPr lang="en-US"/>
              <a:pPr>
                <a:defRPr/>
              </a:pPr>
              <a:t>50</a:t>
            </a:fld>
            <a:endParaRPr lang="en-US" dirty="0"/>
          </a:p>
        </p:txBody>
      </p:sp>
    </p:spTree>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203730"/>
            <a:ext cx="8004175" cy="1193271"/>
          </a:xfrm>
        </p:spPr>
        <p:txBody>
          <a:bodyPr/>
          <a:lstStyle/>
          <a:p>
            <a:pPr>
              <a:defRPr/>
            </a:pPr>
            <a:r>
              <a:rPr lang="en-US" sz="3600" dirty="0" smtClean="0">
                <a:solidFill>
                  <a:schemeClr val="tx1"/>
                </a:solidFill>
                <a:latin typeface="Arial" charset="0"/>
              </a:rPr>
              <a:t>Series Developers</a:t>
            </a:r>
            <a:endParaRPr lang="en-US" sz="3600" dirty="0" smtClean="0"/>
          </a:p>
        </p:txBody>
      </p:sp>
      <p:sp>
        <p:nvSpPr>
          <p:cNvPr id="3" name="Content Placeholder 2"/>
          <p:cNvSpPr>
            <a:spLocks noGrp="1"/>
          </p:cNvSpPr>
          <p:nvPr>
            <p:ph idx="1"/>
          </p:nvPr>
        </p:nvSpPr>
        <p:spPr>
          <a:xfrm>
            <a:off x="838200" y="1587500"/>
            <a:ext cx="7315200" cy="3640667"/>
          </a:xfrm>
        </p:spPr>
        <p:txBody>
          <a:bodyPr/>
          <a:lstStyle/>
          <a:p>
            <a:pPr>
              <a:defRPr/>
            </a:pPr>
            <a:r>
              <a:rPr lang="en-US" sz="2400" dirty="0" smtClean="0">
                <a:effectLst>
                  <a:outerShdw blurRad="50800" dist="38100" algn="tr" rotWithShape="0">
                    <a:prstClr val="black">
                      <a:alpha val="40000"/>
                    </a:prstClr>
                  </a:outerShdw>
                </a:effectLst>
              </a:rPr>
              <a:t>Kathy Dewsbury White, Ingham ISD</a:t>
            </a:r>
          </a:p>
          <a:p>
            <a:pPr>
              <a:defRPr/>
            </a:pPr>
            <a:r>
              <a:rPr lang="en-US" sz="2400" dirty="0" smtClean="0">
                <a:effectLst>
                  <a:outerShdw blurRad="50800" dist="38100" algn="tr" rotWithShape="0">
                    <a:prstClr val="black">
                      <a:alpha val="40000"/>
                    </a:prstClr>
                  </a:outerShdw>
                </a:effectLst>
              </a:rPr>
              <a:t>Bruce Fay, Wayne RESA</a:t>
            </a:r>
          </a:p>
          <a:p>
            <a:pPr>
              <a:defRPr/>
            </a:pPr>
            <a:r>
              <a:rPr lang="en-US" sz="2400" dirty="0" smtClean="0">
                <a:effectLst>
                  <a:outerShdw blurRad="50800" dist="38100" algn="tr" rotWithShape="0">
                    <a:prstClr val="black">
                      <a:alpha val="40000"/>
                    </a:prstClr>
                  </a:outerShdw>
                </a:effectLst>
              </a:rPr>
              <a:t>Jim Gullen, Oakland Schools</a:t>
            </a:r>
          </a:p>
          <a:p>
            <a:pPr>
              <a:defRPr/>
            </a:pPr>
            <a:r>
              <a:rPr lang="en-US" sz="2400" dirty="0" smtClean="0">
                <a:effectLst>
                  <a:outerShdw blurRad="50800" dist="38100" algn="tr" rotWithShape="0">
                    <a:prstClr val="black">
                      <a:alpha val="40000"/>
                    </a:prstClr>
                  </a:outerShdw>
                </a:effectLst>
              </a:rPr>
              <a:t>Julie McDaniel, Oakland Schools</a:t>
            </a:r>
          </a:p>
          <a:p>
            <a:pPr>
              <a:defRPr/>
            </a:pPr>
            <a:r>
              <a:rPr lang="en-US" sz="2400" dirty="0" smtClean="0">
                <a:effectLst>
                  <a:outerShdw blurRad="50800" dist="38100" algn="tr" rotWithShape="0">
                    <a:prstClr val="black">
                      <a:alpha val="40000"/>
                    </a:prstClr>
                  </a:outerShdw>
                </a:effectLst>
              </a:rPr>
              <a:t>Edward Roeber, MSU</a:t>
            </a:r>
          </a:p>
          <a:p>
            <a:pPr>
              <a:defRPr/>
            </a:pPr>
            <a:r>
              <a:rPr lang="en-US" sz="2400" dirty="0" smtClean="0">
                <a:effectLst>
                  <a:outerShdw blurRad="50800" dist="38100" algn="tr" rotWithShape="0">
                    <a:prstClr val="black">
                      <a:alpha val="40000"/>
                    </a:prstClr>
                  </a:outerShdw>
                </a:effectLst>
              </a:rPr>
              <a:t>Ellen Vorenkamp, Wayne RESA</a:t>
            </a:r>
          </a:p>
          <a:p>
            <a:pPr>
              <a:defRPr/>
            </a:pPr>
            <a:r>
              <a:rPr lang="en-US" sz="2400" dirty="0" smtClean="0">
                <a:effectLst>
                  <a:outerShdw blurRad="50800" dist="38100" algn="tr" rotWithShape="0">
                    <a:prstClr val="black">
                      <a:alpha val="40000"/>
                    </a:prstClr>
                  </a:outerShdw>
                </a:effectLst>
              </a:rPr>
              <a:t>Kim Young, Ionia County ISD/MDE</a:t>
            </a:r>
            <a:endParaRPr lang="en-US" sz="2400" dirty="0" smtClean="0"/>
          </a:p>
        </p:txBody>
      </p:sp>
      <p:sp>
        <p:nvSpPr>
          <p:cNvPr id="4" name="Slide Number Placeholder 3"/>
          <p:cNvSpPr>
            <a:spLocks noGrp="1"/>
          </p:cNvSpPr>
          <p:nvPr>
            <p:ph type="sldNum" sz="quarter" idx="12"/>
          </p:nvPr>
        </p:nvSpPr>
        <p:spPr/>
        <p:txBody>
          <a:bodyPr/>
          <a:lstStyle/>
          <a:p>
            <a:pPr>
              <a:defRPr/>
            </a:pPr>
            <a:fld id="{3F035D89-8EE8-4411-9CBE-AA1D29B3B0B5}" type="slidenum">
              <a:rPr lang="en-US"/>
              <a:pPr>
                <a:defRPr/>
              </a:pPr>
              <a:t>51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203730"/>
            <a:ext cx="8004175" cy="1299103"/>
          </a:xfrm>
        </p:spPr>
        <p:txBody>
          <a:bodyPr/>
          <a:lstStyle/>
          <a:p>
            <a:pPr>
              <a:defRPr/>
            </a:pPr>
            <a:r>
              <a:rPr lang="en-US" sz="3600" dirty="0" smtClean="0">
                <a:solidFill>
                  <a:schemeClr val="tx1"/>
                </a:solidFill>
                <a:latin typeface="Arial" charset="0"/>
              </a:rPr>
              <a:t>Development Support for the Assessment Series</a:t>
            </a:r>
            <a:endParaRPr lang="en-US" sz="3600" dirty="0" smtClean="0"/>
          </a:p>
        </p:txBody>
      </p:sp>
      <p:sp>
        <p:nvSpPr>
          <p:cNvPr id="3" name="Content Placeholder 2"/>
          <p:cNvSpPr>
            <a:spLocks noGrp="1"/>
          </p:cNvSpPr>
          <p:nvPr>
            <p:ph idx="1"/>
          </p:nvPr>
        </p:nvSpPr>
        <p:spPr>
          <a:xfrm>
            <a:off x="838200" y="1587500"/>
            <a:ext cx="7315200" cy="3640667"/>
          </a:xfrm>
        </p:spPr>
        <p:txBody>
          <a:bodyPr/>
          <a:lstStyle/>
          <a:p>
            <a:pPr eaLnBrk="1" hangingPunct="1">
              <a:defRPr/>
            </a:pPr>
            <a:r>
              <a:rPr lang="en-US" sz="2400" dirty="0" smtClean="0"/>
              <a:t>The MAC Common Assessment Development Series is funded in part by the Michigan Association of Intermediate School Administrators</a:t>
            </a:r>
          </a:p>
          <a:p>
            <a:pPr eaLnBrk="1" hangingPunct="1">
              <a:buNone/>
              <a:defRPr/>
            </a:pPr>
            <a:r>
              <a:rPr lang="en-US" sz="1000" dirty="0" smtClean="0"/>
              <a:t>  </a:t>
            </a:r>
          </a:p>
          <a:p>
            <a:pPr eaLnBrk="1" hangingPunct="1">
              <a:defRPr/>
            </a:pPr>
            <a:r>
              <a:rPr lang="en-US" sz="2400" dirty="0" smtClean="0"/>
              <a:t>In cooperation with</a:t>
            </a:r>
          </a:p>
          <a:p>
            <a:pPr lvl="1" eaLnBrk="1" hangingPunct="1">
              <a:defRPr/>
            </a:pPr>
            <a:r>
              <a:rPr lang="en-US" sz="2000" dirty="0" smtClean="0"/>
              <a:t>Michigan Department of Education</a:t>
            </a:r>
          </a:p>
          <a:p>
            <a:pPr lvl="1" eaLnBrk="1" hangingPunct="1">
              <a:defRPr/>
            </a:pPr>
            <a:r>
              <a:rPr lang="en-US" sz="2000" dirty="0" smtClean="0"/>
              <a:t>Ingham and Ionia ISDs, Oakland Schools, and Wayne RESA</a:t>
            </a:r>
          </a:p>
          <a:p>
            <a:pPr lvl="1" eaLnBrk="1" hangingPunct="1">
              <a:defRPr/>
            </a:pPr>
            <a:r>
              <a:rPr lang="en-US" sz="2000" dirty="0" smtClean="0"/>
              <a:t>Michigan State University </a:t>
            </a:r>
          </a:p>
          <a:p>
            <a:pPr>
              <a:defRPr/>
            </a:pPr>
            <a:endParaRPr lang="en-US" dirty="0" smtClean="0"/>
          </a:p>
          <a:p>
            <a:pPr>
              <a:defRPr/>
            </a:pPr>
            <a:endParaRPr lang="en-US" dirty="0" smtClean="0"/>
          </a:p>
          <a:p>
            <a:pPr>
              <a:defRPr/>
            </a:pPr>
            <a:endParaRPr lang="en-US" dirty="0" smtClean="0"/>
          </a:p>
          <a:p>
            <a:pPr>
              <a:defRPr/>
            </a:pPr>
            <a:endParaRPr lang="en-US" dirty="0" smtClean="0"/>
          </a:p>
          <a:p>
            <a:pPr eaLnBrk="1" hangingPunct="1">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293147DC-561D-41F6-AF55-D69B3A40C4FB}" type="slidenum">
              <a:rPr lang="en-US"/>
              <a:pPr>
                <a:defRPr/>
              </a:pPr>
              <a:t>52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508000"/>
            <a:ext cx="7467600" cy="952500"/>
          </a:xfrm>
        </p:spPr>
        <p:txBody>
          <a:bodyPr/>
          <a:lstStyle/>
          <a:p>
            <a:pPr eaLnBrk="1" hangingPunct="1">
              <a:defRPr/>
            </a:pPr>
            <a:r>
              <a:rPr lang="en-US" sz="3600" dirty="0" smtClean="0"/>
              <a:t>What is a Rubric?</a:t>
            </a:r>
          </a:p>
        </p:txBody>
      </p:sp>
      <p:sp>
        <p:nvSpPr>
          <p:cNvPr id="43011" name="Rectangle 3"/>
          <p:cNvSpPr>
            <a:spLocks noGrp="1" noChangeArrowheads="1"/>
          </p:cNvSpPr>
          <p:nvPr>
            <p:ph idx="1"/>
          </p:nvPr>
        </p:nvSpPr>
        <p:spPr>
          <a:xfrm>
            <a:off x="838200" y="1621895"/>
            <a:ext cx="7315200" cy="3436938"/>
          </a:xfrm>
        </p:spPr>
        <p:txBody>
          <a:bodyPr/>
          <a:lstStyle/>
          <a:p>
            <a:pPr eaLnBrk="1" hangingPunct="1">
              <a:buFont typeface="Wingdings" charset="2"/>
              <a:buNone/>
              <a:defRPr/>
            </a:pPr>
            <a:r>
              <a:rPr lang="en-US" sz="2800" dirty="0" smtClean="0">
                <a:cs typeface="Arial" charset="0"/>
              </a:rPr>
              <a:t>“…</a:t>
            </a:r>
            <a:r>
              <a:rPr lang="en-US" sz="2800" i="1" dirty="0" smtClean="0">
                <a:cs typeface="Arial" charset="0"/>
              </a:rPr>
              <a:t>guidelines, rules, or principles by which student responses, products, or performances are judged.  They describe what to look for in student performances or products to judge quality</a:t>
            </a:r>
            <a:r>
              <a:rPr lang="en-US" sz="2800" dirty="0" smtClean="0">
                <a:cs typeface="Arial" charset="0"/>
              </a:rPr>
              <a:t>.”</a:t>
            </a:r>
          </a:p>
          <a:p>
            <a:pPr eaLnBrk="1" hangingPunct="1">
              <a:buFont typeface="Wingdings" charset="2"/>
              <a:buNone/>
              <a:defRPr/>
            </a:pPr>
            <a:r>
              <a:rPr lang="en-US" sz="2400" i="1" dirty="0" smtClean="0">
                <a:cs typeface="Arial" charset="0"/>
              </a:rPr>
              <a:t>    </a:t>
            </a:r>
            <a:r>
              <a:rPr lang="en-US" sz="2000" i="1" u="sng" dirty="0" smtClean="0"/>
              <a:t>Scoring Rubrics in the Classroom, </a:t>
            </a:r>
            <a:r>
              <a:rPr lang="en-US" sz="2000" dirty="0" smtClean="0"/>
              <a:t>Judith Arter and Jay McTighe, page 4</a:t>
            </a:r>
            <a:endParaRPr lang="en-US" sz="2400" dirty="0" smtClean="0"/>
          </a:p>
        </p:txBody>
      </p:sp>
      <p:sp>
        <p:nvSpPr>
          <p:cNvPr id="4" name="Slide Number Placeholder 3"/>
          <p:cNvSpPr>
            <a:spLocks noGrp="1"/>
          </p:cNvSpPr>
          <p:nvPr>
            <p:ph type="sldNum" sz="quarter" idx="12"/>
          </p:nvPr>
        </p:nvSpPr>
        <p:spPr/>
        <p:txBody>
          <a:bodyPr/>
          <a:lstStyle/>
          <a:p>
            <a:pPr>
              <a:defRPr/>
            </a:pPr>
            <a:fld id="{DD0FA8D5-5551-429F-906B-093729B9A108}" type="slidenum">
              <a:rPr lang="en-US"/>
              <a:pPr>
                <a:defRPr/>
              </a:pPr>
              <a:t>6</a:t>
            </a:fld>
            <a:endParaRPr lang="en-US" dirty="0"/>
          </a:p>
        </p:txBody>
      </p:sp>
      <p:sp>
        <p:nvSpPr>
          <p:cNvPr id="80897" name="Rectangle 1"/>
          <p:cNvSpPr>
            <a:spLocks noChangeArrowheads="1"/>
          </p:cNvSpPr>
          <p:nvPr/>
        </p:nvSpPr>
        <p:spPr bwMode="auto">
          <a:xfrm>
            <a:off x="0" y="693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2000"/>
                                        <p:tgtEl>
                                          <p:spTgt spid="43011">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animEffect transition="in" filter="fade">
                                      <p:cBhvr>
                                        <p:cTn id="11" dur="50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uiExpand="1"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48167"/>
            <a:ext cx="8077200" cy="1439333"/>
          </a:xfrm>
        </p:spPr>
        <p:txBody>
          <a:bodyPr/>
          <a:lstStyle/>
          <a:p>
            <a:pPr eaLnBrk="1" hangingPunct="1">
              <a:defRPr/>
            </a:pPr>
            <a:r>
              <a:rPr lang="en-US" sz="3600" dirty="0" smtClean="0"/>
              <a:t>Items that Require a</a:t>
            </a:r>
            <a:br>
              <a:rPr lang="en-US" sz="3600" dirty="0" smtClean="0"/>
            </a:br>
            <a:r>
              <a:rPr lang="en-US" sz="3600" dirty="0" smtClean="0"/>
              <a:t>Scoring Guide</a:t>
            </a:r>
          </a:p>
        </p:txBody>
      </p:sp>
      <p:sp>
        <p:nvSpPr>
          <p:cNvPr id="60419" name="Rectangle 3"/>
          <p:cNvSpPr>
            <a:spLocks noGrp="1" noChangeArrowheads="1"/>
          </p:cNvSpPr>
          <p:nvPr>
            <p:ph idx="1"/>
          </p:nvPr>
        </p:nvSpPr>
        <p:spPr>
          <a:xfrm>
            <a:off x="838200" y="1841500"/>
            <a:ext cx="7315200" cy="3132667"/>
          </a:xfrm>
        </p:spPr>
        <p:txBody>
          <a:bodyPr/>
          <a:lstStyle/>
          <a:p>
            <a:pPr eaLnBrk="1" hangingPunct="1">
              <a:defRPr/>
            </a:pPr>
            <a:r>
              <a:rPr lang="en-US" dirty="0" smtClean="0">
                <a:cs typeface="Arial" charset="0"/>
              </a:rPr>
              <a:t>Anything that isn’t multiple choice</a:t>
            </a:r>
          </a:p>
          <a:p>
            <a:pPr eaLnBrk="1" hangingPunct="1">
              <a:defRPr/>
            </a:pPr>
            <a:r>
              <a:rPr lang="en-US" dirty="0" smtClean="0">
                <a:cs typeface="Arial" charset="0"/>
              </a:rPr>
              <a:t>If a human scorer needs to make a decision about a score, a rubric or scoring guide is needed</a:t>
            </a:r>
            <a:endParaRPr lang="en-US" sz="4000" dirty="0" smtClean="0">
              <a:cs typeface="Arial" charset="0"/>
            </a:endParaRPr>
          </a:p>
        </p:txBody>
      </p:sp>
      <p:sp>
        <p:nvSpPr>
          <p:cNvPr id="4" name="Slide Number Placeholder 3"/>
          <p:cNvSpPr>
            <a:spLocks noGrp="1"/>
          </p:cNvSpPr>
          <p:nvPr>
            <p:ph type="sldNum" sz="quarter" idx="12"/>
          </p:nvPr>
        </p:nvSpPr>
        <p:spPr/>
        <p:txBody>
          <a:bodyPr/>
          <a:lstStyle/>
          <a:p>
            <a:pPr>
              <a:defRPr/>
            </a:pPr>
            <a:fld id="{BC30B87C-E7E2-414E-8249-8789772B26DA}" type="slidenum">
              <a:rPr lang="en-US"/>
              <a:pPr>
                <a:defRPr/>
              </a:pPr>
              <a:t>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fade">
                                      <p:cBhvr>
                                        <p:cTn id="7" dur="2000"/>
                                        <p:tgtEl>
                                          <p:spTgt spid="60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fade">
                                      <p:cBhvr>
                                        <p:cTn id="12" dur="20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2" y="203730"/>
            <a:ext cx="8004175" cy="1193271"/>
          </a:xfrm>
        </p:spPr>
        <p:txBody>
          <a:bodyPr/>
          <a:lstStyle/>
          <a:p>
            <a:pPr eaLnBrk="1" hangingPunct="1">
              <a:defRPr/>
            </a:pPr>
            <a:r>
              <a:rPr lang="en-US" sz="3600" dirty="0">
                <a:ea typeface="+mj-ea"/>
                <a:cs typeface="+mj-cs"/>
              </a:rPr>
              <a:t>Where Do Rubrics Fit?</a:t>
            </a:r>
          </a:p>
        </p:txBody>
      </p:sp>
      <p:sp>
        <p:nvSpPr>
          <p:cNvPr id="66563" name="Rectangle 3"/>
          <p:cNvSpPr>
            <a:spLocks noGrp="1" noChangeArrowheads="1"/>
          </p:cNvSpPr>
          <p:nvPr>
            <p:ph idx="1"/>
          </p:nvPr>
        </p:nvSpPr>
        <p:spPr>
          <a:xfrm>
            <a:off x="1169988" y="1621897"/>
            <a:ext cx="6983412" cy="3267604"/>
          </a:xfrm>
        </p:spPr>
        <p:txBody>
          <a:bodyPr/>
          <a:lstStyle/>
          <a:p>
            <a:pPr eaLnBrk="1" hangingPunct="1">
              <a:lnSpc>
                <a:spcPct val="90000"/>
              </a:lnSpc>
              <a:buFont typeface="Wingdings" charset="2"/>
              <a:buNone/>
              <a:defRPr/>
            </a:pPr>
            <a:endParaRPr lang="en-US" sz="2800" dirty="0" smtClean="0">
              <a:ea typeface="Arial" charset="0"/>
              <a:cs typeface="Arial" charset="0"/>
            </a:endParaRPr>
          </a:p>
          <a:p>
            <a:pPr algn="ctr" eaLnBrk="1" hangingPunct="1">
              <a:lnSpc>
                <a:spcPct val="90000"/>
              </a:lnSpc>
              <a:buFont typeface="Wingdings" charset="2"/>
              <a:buNone/>
              <a:defRPr/>
            </a:pPr>
            <a:r>
              <a:rPr lang="en-US" dirty="0" smtClean="0">
                <a:ea typeface="Arial" charset="0"/>
                <a:cs typeface="Arial" charset="0"/>
              </a:rPr>
              <a:t>Almost Everywhere!</a:t>
            </a:r>
          </a:p>
        </p:txBody>
      </p:sp>
      <p:sp>
        <p:nvSpPr>
          <p:cNvPr id="4" name="Slide Number Placeholder 3"/>
          <p:cNvSpPr>
            <a:spLocks noGrp="1"/>
          </p:cNvSpPr>
          <p:nvPr>
            <p:ph type="sldNum" sz="quarter" idx="12"/>
          </p:nvPr>
        </p:nvSpPr>
        <p:spPr/>
        <p:txBody>
          <a:bodyPr/>
          <a:lstStyle/>
          <a:p>
            <a:pPr>
              <a:defRPr/>
            </a:pPr>
            <a:fld id="{EAC66309-2C0B-4D22-B738-6B408E8A8632}" type="slidenum">
              <a:rPr lang="en-US"/>
              <a:pPr>
                <a:defRPr/>
              </a:pPr>
              <a:t>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63">
                                            <p:txEl>
                                              <p:pRg st="1" end="1"/>
                                            </p:txEl>
                                          </p:spTgt>
                                        </p:tgtEl>
                                        <p:attrNameLst>
                                          <p:attrName>style.visibility</p:attrName>
                                        </p:attrNameLst>
                                      </p:cBhvr>
                                      <p:to>
                                        <p:strVal val="visible"/>
                                      </p:to>
                                    </p:set>
                                    <p:animEffect transition="in" filter="fade">
                                      <p:cBhvr>
                                        <p:cTn id="7" dur="2000"/>
                                        <p:tgtEl>
                                          <p:spTgt spid="665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blindfolded goddess,blindfolds,females,government,justice,lady justice,law,legal systems,people,persons,scales of justice,swords,women"/>
          <p:cNvPicPr>
            <a:picLocks noChangeAspect="1" noChangeArrowheads="1"/>
          </p:cNvPicPr>
          <p:nvPr/>
        </p:nvPicPr>
        <p:blipFill>
          <a:blip r:embed="rId3" cstate="print"/>
          <a:srcRect/>
          <a:stretch>
            <a:fillRect/>
          </a:stretch>
        </p:blipFill>
        <p:spPr bwMode="auto">
          <a:xfrm>
            <a:off x="2133600" y="952500"/>
            <a:ext cx="5105400" cy="42545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pPr>
              <a:defRPr/>
            </a:pPr>
            <a:fld id="{3B04A41F-FBBE-49ED-BC3D-F24946CDAC96}" type="slidenum">
              <a:rPr lang="en-US"/>
              <a:pPr>
                <a:defRPr/>
              </a:pPr>
              <a:t>9</a:t>
            </a:fld>
            <a:endParaRPr lang="en-US" dirty="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MAC Theme 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 Theme 1.thmx</Template>
  <TotalTime>2458</TotalTime>
  <Words>3411</Words>
  <Application>Microsoft Office PowerPoint</Application>
  <PresentationFormat>On-screen Show (16:10)</PresentationFormat>
  <Paragraphs>465</Paragraphs>
  <Slides>52</Slides>
  <Notes>52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MAC Theme 1</vt:lpstr>
      <vt:lpstr>Slide 1</vt:lpstr>
      <vt:lpstr>Narrated By:</vt:lpstr>
      <vt:lpstr>In This Module</vt:lpstr>
      <vt:lpstr>Subjectivity in Scoring</vt:lpstr>
      <vt:lpstr>The Issue is Bias</vt:lpstr>
      <vt:lpstr>What is a Rubric?</vt:lpstr>
      <vt:lpstr>Items that Require a Scoring Guide</vt:lpstr>
      <vt:lpstr>Where Do Rubrics Fit?</vt:lpstr>
      <vt:lpstr>Slide 9</vt:lpstr>
      <vt:lpstr>Scoring an Assessment Item</vt:lpstr>
      <vt:lpstr>First Consider…</vt:lpstr>
      <vt:lpstr>Checklists</vt:lpstr>
      <vt:lpstr>Performance Lists</vt:lpstr>
      <vt:lpstr>Rubric</vt:lpstr>
      <vt:lpstr>Reliability of Rubric and Scoring Guide</vt:lpstr>
      <vt:lpstr>Varieties of Rubrics</vt:lpstr>
      <vt:lpstr>Rubric Properties</vt:lpstr>
      <vt:lpstr>Rubric Properties</vt:lpstr>
      <vt:lpstr>Rubric Properties</vt:lpstr>
      <vt:lpstr>Rubric Properties</vt:lpstr>
      <vt:lpstr>Rubric Properties</vt:lpstr>
      <vt:lpstr>Rubric Types</vt:lpstr>
      <vt:lpstr>Holistic Rubrics - Strengths</vt:lpstr>
      <vt:lpstr>Holistic Rubrics - Limitations</vt:lpstr>
      <vt:lpstr>Analytic Rubrics – Strengths</vt:lpstr>
      <vt:lpstr>Analytic Rubrics – Limitations</vt:lpstr>
      <vt:lpstr>Generic Rubrics – Strengths</vt:lpstr>
      <vt:lpstr>Generic Rubrics – Strengths</vt:lpstr>
      <vt:lpstr>Generic Rubrics – Limitations</vt:lpstr>
      <vt:lpstr>Task-Specific Rubrics – Strengths</vt:lpstr>
      <vt:lpstr>Task-Specific Rubrics – Limitations</vt:lpstr>
      <vt:lpstr>The Rubric Designer’s Task</vt:lpstr>
      <vt:lpstr>How Good Are Your Rubrics?</vt:lpstr>
      <vt:lpstr>A Trait-Analytic Rubric for Evaluating Rubrics (Deb Wahlstrom)</vt:lpstr>
      <vt:lpstr>M-R Trait 1 – Content/Coverage</vt:lpstr>
      <vt:lpstr>M-R Trait 2 – Clarity &amp; Detail</vt:lpstr>
      <vt:lpstr>M-R Trait 3 – Usability &amp; Practicality</vt:lpstr>
      <vt:lpstr>M-R Trait 4 – Technical Quality</vt:lpstr>
      <vt:lpstr>Developing Your Own Rubrics</vt:lpstr>
      <vt:lpstr>Threats to Good Rubrics</vt:lpstr>
      <vt:lpstr>Threat 1 – Lack of clarity about the task and its components</vt:lpstr>
      <vt:lpstr>Threat 2 – Lack of clarity in rubric level descriptions</vt:lpstr>
      <vt:lpstr>Threat 3 – Scale Twist</vt:lpstr>
      <vt:lpstr>Rubric Development Process</vt:lpstr>
      <vt:lpstr>Rubric Development Process</vt:lpstr>
      <vt:lpstr>Scoring Guides</vt:lpstr>
      <vt:lpstr>Scoring Process</vt:lpstr>
      <vt:lpstr>Inter-rater Reliability (IRR)</vt:lpstr>
      <vt:lpstr>Inter-rater Reliability (IRR)</vt:lpstr>
      <vt:lpstr>Acknowledgments</vt:lpstr>
      <vt:lpstr>Series Developers</vt:lpstr>
      <vt:lpstr>Development Support for the Assessment Series</vt:lpstr>
    </vt:vector>
  </TitlesOfParts>
  <Company>RESA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CAD-PD Module 12</dc:title>
  <dc:subject>Rubrics and Scoring Guides</dc:subject>
  <dc:creator>Bruce R. Fay, PhD</dc:creator>
  <cp:lastModifiedBy>RESA TV Studio</cp:lastModifiedBy>
  <cp:revision>210</cp:revision>
  <cp:lastPrinted>1601-01-01T00:00:00Z</cp:lastPrinted>
  <dcterms:created xsi:type="dcterms:W3CDTF">2010-12-03T10:46:56Z</dcterms:created>
  <dcterms:modified xsi:type="dcterms:W3CDTF">2011-06-30T14:28:14Z</dcterms:modified>
</cp:coreProperties>
</file>