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</p:sldMasterIdLst>
  <p:notesMasterIdLst>
    <p:notesMasterId r:id="rId31"/>
  </p:notesMasterIdLst>
  <p:handoutMasterIdLst>
    <p:handoutMasterId r:id="rId32"/>
  </p:handoutMasterIdLst>
  <p:sldIdLst>
    <p:sldId id="892" r:id="rId2"/>
    <p:sldId id="845" r:id="rId3"/>
    <p:sldId id="893" r:id="rId4"/>
    <p:sldId id="894" r:id="rId5"/>
    <p:sldId id="897" r:id="rId6"/>
    <p:sldId id="939" r:id="rId7"/>
    <p:sldId id="900" r:id="rId8"/>
    <p:sldId id="940" r:id="rId9"/>
    <p:sldId id="901" r:id="rId10"/>
    <p:sldId id="919" r:id="rId11"/>
    <p:sldId id="920" r:id="rId12"/>
    <p:sldId id="903" r:id="rId13"/>
    <p:sldId id="905" r:id="rId14"/>
    <p:sldId id="906" r:id="rId15"/>
    <p:sldId id="932" r:id="rId16"/>
    <p:sldId id="911" r:id="rId17"/>
    <p:sldId id="935" r:id="rId18"/>
    <p:sldId id="934" r:id="rId19"/>
    <p:sldId id="915" r:id="rId20"/>
    <p:sldId id="936" r:id="rId21"/>
    <p:sldId id="913" r:id="rId22"/>
    <p:sldId id="912" r:id="rId23"/>
    <p:sldId id="926" r:id="rId24"/>
    <p:sldId id="933" r:id="rId25"/>
    <p:sldId id="941" r:id="rId26"/>
    <p:sldId id="929" r:id="rId27"/>
    <p:sldId id="942" r:id="rId28"/>
    <p:sldId id="930" r:id="rId29"/>
    <p:sldId id="931" r:id="rId30"/>
  </p:sldIdLst>
  <p:sldSz cx="9144000" cy="5715000" type="screen16x10"/>
  <p:notesSz cx="7010400" cy="9296400"/>
  <p:custDataLst>
    <p:tags r:id="rId3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9933FF"/>
    <a:srgbClr val="000066"/>
    <a:srgbClr val="660066"/>
    <a:srgbClr val="6699FF"/>
    <a:srgbClr val="080808"/>
    <a:srgbClr val="FF0066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549" autoAdjust="0"/>
  </p:normalViewPr>
  <p:slideViewPr>
    <p:cSldViewPr>
      <p:cViewPr varScale="1">
        <p:scale>
          <a:sx n="66" d="100"/>
          <a:sy n="66" d="100"/>
        </p:scale>
        <p:origin x="-960" y="-8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88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B4A49A-473E-4E78-A012-070D2C9F322D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C16A13-6D62-4CEF-83FC-2B8B11962487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9FD212B4-7742-4A52-9DAA-CABB6909106B}" type="parTrans" cxnId="{51A2A266-3ED8-4460-AD2C-42385699E3C5}">
      <dgm:prSet/>
      <dgm:spPr/>
      <dgm:t>
        <a:bodyPr/>
        <a:lstStyle/>
        <a:p>
          <a:endParaRPr lang="en-US"/>
        </a:p>
      </dgm:t>
    </dgm:pt>
    <dgm:pt modelId="{D4BB9F73-84E2-4853-813F-6FD635EE796D}" type="sibTrans" cxnId="{51A2A266-3ED8-4460-AD2C-42385699E3C5}">
      <dgm:prSet/>
      <dgm:spPr/>
      <dgm:t>
        <a:bodyPr/>
        <a:lstStyle/>
        <a:p>
          <a:endParaRPr lang="en-US"/>
        </a:p>
      </dgm:t>
    </dgm:pt>
    <dgm:pt modelId="{488D670D-5039-49DB-B2FE-79C010CC6BC6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62B588BD-D729-4D53-9737-2871155BA64B}" type="parTrans" cxnId="{6529E639-D3C6-4D29-AA2F-5E017CE2BB10}">
      <dgm:prSet/>
      <dgm:spPr/>
      <dgm:t>
        <a:bodyPr/>
        <a:lstStyle/>
        <a:p>
          <a:endParaRPr lang="en-US"/>
        </a:p>
      </dgm:t>
    </dgm:pt>
    <dgm:pt modelId="{8323232D-F6D2-4455-A80C-DCAFA04F0F0E}" type="sibTrans" cxnId="{6529E639-D3C6-4D29-AA2F-5E017CE2BB10}">
      <dgm:prSet/>
      <dgm:spPr/>
      <dgm:t>
        <a:bodyPr/>
        <a:lstStyle/>
        <a:p>
          <a:endParaRPr lang="en-US"/>
        </a:p>
      </dgm:t>
    </dgm:pt>
    <dgm:pt modelId="{8F33CA4E-5918-4BCA-8755-07185DA4206E}">
      <dgm:prSet phldrT="[Text]"/>
      <dgm:spPr/>
      <dgm:t>
        <a:bodyPr/>
        <a:lstStyle/>
        <a:p>
          <a:r>
            <a:rPr lang="en-US" dirty="0" smtClean="0"/>
            <a:t>I</a:t>
          </a:r>
          <a:endParaRPr lang="en-US" dirty="0"/>
        </a:p>
      </dgm:t>
    </dgm:pt>
    <dgm:pt modelId="{6AD0525A-EB55-495E-B4BE-23E0596145A2}" type="parTrans" cxnId="{BD8B29AB-A802-4A67-92B9-306B6F0BFAF2}">
      <dgm:prSet/>
      <dgm:spPr/>
      <dgm:t>
        <a:bodyPr/>
        <a:lstStyle/>
        <a:p>
          <a:endParaRPr lang="en-US"/>
        </a:p>
      </dgm:t>
    </dgm:pt>
    <dgm:pt modelId="{3EBAF37E-1E02-439E-BFCA-07750711C87A}" type="sibTrans" cxnId="{BD8B29AB-A802-4A67-92B9-306B6F0BFAF2}">
      <dgm:prSet/>
      <dgm:spPr/>
      <dgm:t>
        <a:bodyPr/>
        <a:lstStyle/>
        <a:p>
          <a:endParaRPr lang="en-US"/>
        </a:p>
      </dgm:t>
    </dgm:pt>
    <dgm:pt modelId="{9DDA71BC-BE34-4D16-AF7A-56A079650D22}" type="pres">
      <dgm:prSet presAssocID="{D7B4A49A-473E-4E78-A012-070D2C9F322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165884-732E-4662-86D3-1FCFA14D38B0}" type="pres">
      <dgm:prSet presAssocID="{4EC16A13-6D62-4CEF-83FC-2B8B1196248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B04B2-EDFE-4A9F-8EA9-EB1F6B8EBB5E}" type="pres">
      <dgm:prSet presAssocID="{4EC16A13-6D62-4CEF-83FC-2B8B11962487}" presName="spNode" presStyleCnt="0"/>
      <dgm:spPr/>
    </dgm:pt>
    <dgm:pt modelId="{3EA97167-D18C-4BCE-9B12-02785D0DFAE4}" type="pres">
      <dgm:prSet presAssocID="{D4BB9F73-84E2-4853-813F-6FD635EE796D}" presName="sibTrans" presStyleLbl="sibTrans1D1" presStyleIdx="0" presStyleCnt="3"/>
      <dgm:spPr/>
      <dgm:t>
        <a:bodyPr/>
        <a:lstStyle/>
        <a:p>
          <a:endParaRPr lang="en-US"/>
        </a:p>
      </dgm:t>
    </dgm:pt>
    <dgm:pt modelId="{49C06EC6-41B1-4C46-BB66-F9CBDDA296D4}" type="pres">
      <dgm:prSet presAssocID="{488D670D-5039-49DB-B2FE-79C010CC6BC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9AC181-90B6-40BB-B2B3-BC41E66D3A28}" type="pres">
      <dgm:prSet presAssocID="{488D670D-5039-49DB-B2FE-79C010CC6BC6}" presName="spNode" presStyleCnt="0"/>
      <dgm:spPr/>
    </dgm:pt>
    <dgm:pt modelId="{F151E94F-46ED-433F-8C4D-3D58A8119260}" type="pres">
      <dgm:prSet presAssocID="{8323232D-F6D2-4455-A80C-DCAFA04F0F0E}" presName="sibTrans" presStyleLbl="sibTrans1D1" presStyleIdx="1" presStyleCnt="3"/>
      <dgm:spPr/>
      <dgm:t>
        <a:bodyPr/>
        <a:lstStyle/>
        <a:p>
          <a:endParaRPr lang="en-US"/>
        </a:p>
      </dgm:t>
    </dgm:pt>
    <dgm:pt modelId="{0DD248C8-7746-4238-B079-6201B0872613}" type="pres">
      <dgm:prSet presAssocID="{8F33CA4E-5918-4BCA-8755-07185DA4206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E8493-36B7-43D1-B048-29384B8B3C71}" type="pres">
      <dgm:prSet presAssocID="{8F33CA4E-5918-4BCA-8755-07185DA4206E}" presName="spNode" presStyleCnt="0"/>
      <dgm:spPr/>
    </dgm:pt>
    <dgm:pt modelId="{11ADF8D0-C354-4DCC-A371-FC6020A54719}" type="pres">
      <dgm:prSet presAssocID="{3EBAF37E-1E02-439E-BFCA-07750711C87A}" presName="sibTrans" presStyleLbl="sibTrans1D1" presStyleIdx="2" presStyleCnt="3"/>
      <dgm:spPr/>
      <dgm:t>
        <a:bodyPr/>
        <a:lstStyle/>
        <a:p>
          <a:endParaRPr lang="en-US"/>
        </a:p>
      </dgm:t>
    </dgm:pt>
  </dgm:ptLst>
  <dgm:cxnLst>
    <dgm:cxn modelId="{51A2A266-3ED8-4460-AD2C-42385699E3C5}" srcId="{D7B4A49A-473E-4E78-A012-070D2C9F322D}" destId="{4EC16A13-6D62-4CEF-83FC-2B8B11962487}" srcOrd="0" destOrd="0" parTransId="{9FD212B4-7742-4A52-9DAA-CABB6909106B}" sibTransId="{D4BB9F73-84E2-4853-813F-6FD635EE796D}"/>
    <dgm:cxn modelId="{BD8B29AB-A802-4A67-92B9-306B6F0BFAF2}" srcId="{D7B4A49A-473E-4E78-A012-070D2C9F322D}" destId="{8F33CA4E-5918-4BCA-8755-07185DA4206E}" srcOrd="2" destOrd="0" parTransId="{6AD0525A-EB55-495E-B4BE-23E0596145A2}" sibTransId="{3EBAF37E-1E02-439E-BFCA-07750711C87A}"/>
    <dgm:cxn modelId="{6529E639-D3C6-4D29-AA2F-5E017CE2BB10}" srcId="{D7B4A49A-473E-4E78-A012-070D2C9F322D}" destId="{488D670D-5039-49DB-B2FE-79C010CC6BC6}" srcOrd="1" destOrd="0" parTransId="{62B588BD-D729-4D53-9737-2871155BA64B}" sibTransId="{8323232D-F6D2-4455-A80C-DCAFA04F0F0E}"/>
    <dgm:cxn modelId="{9F225716-E117-4BB4-9CC0-424D5D5D3962}" type="presOf" srcId="{3EBAF37E-1E02-439E-BFCA-07750711C87A}" destId="{11ADF8D0-C354-4DCC-A371-FC6020A54719}" srcOrd="0" destOrd="0" presId="urn:microsoft.com/office/officeart/2005/8/layout/cycle6"/>
    <dgm:cxn modelId="{10CD8168-288C-4557-A322-818FBAAABC69}" type="presOf" srcId="{8F33CA4E-5918-4BCA-8755-07185DA4206E}" destId="{0DD248C8-7746-4238-B079-6201B0872613}" srcOrd="0" destOrd="0" presId="urn:microsoft.com/office/officeart/2005/8/layout/cycle6"/>
    <dgm:cxn modelId="{37A44CCB-40E0-4D26-8EB4-901359364283}" type="presOf" srcId="{D4BB9F73-84E2-4853-813F-6FD635EE796D}" destId="{3EA97167-D18C-4BCE-9B12-02785D0DFAE4}" srcOrd="0" destOrd="0" presId="urn:microsoft.com/office/officeart/2005/8/layout/cycle6"/>
    <dgm:cxn modelId="{F36DAC8D-DB69-417C-905E-F0172AA1ACE8}" type="presOf" srcId="{4EC16A13-6D62-4CEF-83FC-2B8B11962487}" destId="{6D165884-732E-4662-86D3-1FCFA14D38B0}" srcOrd="0" destOrd="0" presId="urn:microsoft.com/office/officeart/2005/8/layout/cycle6"/>
    <dgm:cxn modelId="{D6EC7471-C809-4BB5-8251-E502BE71FFB9}" type="presOf" srcId="{D7B4A49A-473E-4E78-A012-070D2C9F322D}" destId="{9DDA71BC-BE34-4D16-AF7A-56A079650D22}" srcOrd="0" destOrd="0" presId="urn:microsoft.com/office/officeart/2005/8/layout/cycle6"/>
    <dgm:cxn modelId="{D4300A99-0ADE-428A-BB6E-10BDAFC6D933}" type="presOf" srcId="{488D670D-5039-49DB-B2FE-79C010CC6BC6}" destId="{49C06EC6-41B1-4C46-BB66-F9CBDDA296D4}" srcOrd="0" destOrd="0" presId="urn:microsoft.com/office/officeart/2005/8/layout/cycle6"/>
    <dgm:cxn modelId="{1024D23A-5468-4BF7-AB5F-215206A0E520}" type="presOf" srcId="{8323232D-F6D2-4455-A80C-DCAFA04F0F0E}" destId="{F151E94F-46ED-433F-8C4D-3D58A8119260}" srcOrd="0" destOrd="0" presId="urn:microsoft.com/office/officeart/2005/8/layout/cycle6"/>
    <dgm:cxn modelId="{465DC69C-C9F2-4584-9308-BA1192C953EA}" type="presParOf" srcId="{9DDA71BC-BE34-4D16-AF7A-56A079650D22}" destId="{6D165884-732E-4662-86D3-1FCFA14D38B0}" srcOrd="0" destOrd="0" presId="urn:microsoft.com/office/officeart/2005/8/layout/cycle6"/>
    <dgm:cxn modelId="{77C05F98-6FB5-4FFE-90CE-4FD3A856CA60}" type="presParOf" srcId="{9DDA71BC-BE34-4D16-AF7A-56A079650D22}" destId="{F14B04B2-EDFE-4A9F-8EA9-EB1F6B8EBB5E}" srcOrd="1" destOrd="0" presId="urn:microsoft.com/office/officeart/2005/8/layout/cycle6"/>
    <dgm:cxn modelId="{B8ADF08D-37D8-4D77-B907-4D58C0F7F643}" type="presParOf" srcId="{9DDA71BC-BE34-4D16-AF7A-56A079650D22}" destId="{3EA97167-D18C-4BCE-9B12-02785D0DFAE4}" srcOrd="2" destOrd="0" presId="urn:microsoft.com/office/officeart/2005/8/layout/cycle6"/>
    <dgm:cxn modelId="{1E413E51-714F-463E-BF41-3F189850091E}" type="presParOf" srcId="{9DDA71BC-BE34-4D16-AF7A-56A079650D22}" destId="{49C06EC6-41B1-4C46-BB66-F9CBDDA296D4}" srcOrd="3" destOrd="0" presId="urn:microsoft.com/office/officeart/2005/8/layout/cycle6"/>
    <dgm:cxn modelId="{28A6983F-2ABA-4134-BE67-F817FF60A233}" type="presParOf" srcId="{9DDA71BC-BE34-4D16-AF7A-56A079650D22}" destId="{AD9AC181-90B6-40BB-B2B3-BC41E66D3A28}" srcOrd="4" destOrd="0" presId="urn:microsoft.com/office/officeart/2005/8/layout/cycle6"/>
    <dgm:cxn modelId="{D721843F-9117-4857-8C88-FB4ED8295EE0}" type="presParOf" srcId="{9DDA71BC-BE34-4D16-AF7A-56A079650D22}" destId="{F151E94F-46ED-433F-8C4D-3D58A8119260}" srcOrd="5" destOrd="0" presId="urn:microsoft.com/office/officeart/2005/8/layout/cycle6"/>
    <dgm:cxn modelId="{A60F5DA2-73A4-4D17-841E-C51D0971AA5B}" type="presParOf" srcId="{9DDA71BC-BE34-4D16-AF7A-56A079650D22}" destId="{0DD248C8-7746-4238-B079-6201B0872613}" srcOrd="6" destOrd="0" presId="urn:microsoft.com/office/officeart/2005/8/layout/cycle6"/>
    <dgm:cxn modelId="{2CC82639-9C0B-46A5-8117-F61CBE9FD8E3}" type="presParOf" srcId="{9DDA71BC-BE34-4D16-AF7A-56A079650D22}" destId="{77BE8493-36B7-43D1-B048-29384B8B3C71}" srcOrd="7" destOrd="0" presId="urn:microsoft.com/office/officeart/2005/8/layout/cycle6"/>
    <dgm:cxn modelId="{B92A5A7E-A5DE-45F0-9293-A6B30BFDC672}" type="presParOf" srcId="{9DDA71BC-BE34-4D16-AF7A-56A079650D22}" destId="{11ADF8D0-C354-4DCC-A371-FC6020A54719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165884-732E-4662-86D3-1FCFA14D38B0}">
      <dsp:nvSpPr>
        <dsp:cNvPr id="0" name=""/>
        <dsp:cNvSpPr/>
      </dsp:nvSpPr>
      <dsp:spPr>
        <a:xfrm>
          <a:off x="595498" y="329"/>
          <a:ext cx="485402" cy="3155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</a:t>
          </a:r>
          <a:endParaRPr lang="en-US" sz="1300" kern="1200" dirty="0"/>
        </a:p>
      </dsp:txBody>
      <dsp:txXfrm>
        <a:off x="595498" y="329"/>
        <a:ext cx="485402" cy="315511"/>
      </dsp:txXfrm>
    </dsp:sp>
    <dsp:sp modelId="{3EA97167-D18C-4BCE-9B12-02785D0DFAE4}">
      <dsp:nvSpPr>
        <dsp:cNvPr id="0" name=""/>
        <dsp:cNvSpPr/>
      </dsp:nvSpPr>
      <dsp:spPr>
        <a:xfrm>
          <a:off x="417365" y="158085"/>
          <a:ext cx="841669" cy="841669"/>
        </a:xfrm>
        <a:custGeom>
          <a:avLst/>
          <a:gdLst/>
          <a:ahLst/>
          <a:cxnLst/>
          <a:rect l="0" t="0" r="0" b="0"/>
          <a:pathLst>
            <a:path>
              <a:moveTo>
                <a:pt x="667063" y="79552"/>
              </a:moveTo>
              <a:arcTo wR="420834" hR="420834" stAng="18348581" swAng="364734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C06EC6-41B1-4C46-BB66-F9CBDDA296D4}">
      <dsp:nvSpPr>
        <dsp:cNvPr id="0" name=""/>
        <dsp:cNvSpPr/>
      </dsp:nvSpPr>
      <dsp:spPr>
        <a:xfrm>
          <a:off x="959952" y="631581"/>
          <a:ext cx="485402" cy="3155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</a:t>
          </a:r>
          <a:endParaRPr lang="en-US" sz="1300" kern="1200" dirty="0"/>
        </a:p>
      </dsp:txBody>
      <dsp:txXfrm>
        <a:off x="959952" y="631581"/>
        <a:ext cx="485402" cy="315511"/>
      </dsp:txXfrm>
    </dsp:sp>
    <dsp:sp modelId="{F151E94F-46ED-433F-8C4D-3D58A8119260}">
      <dsp:nvSpPr>
        <dsp:cNvPr id="0" name=""/>
        <dsp:cNvSpPr/>
      </dsp:nvSpPr>
      <dsp:spPr>
        <a:xfrm>
          <a:off x="417365" y="158085"/>
          <a:ext cx="841669" cy="841669"/>
        </a:xfrm>
        <a:custGeom>
          <a:avLst/>
          <a:gdLst/>
          <a:ahLst/>
          <a:cxnLst/>
          <a:rect l="0" t="0" r="0" b="0"/>
          <a:pathLst>
            <a:path>
              <a:moveTo>
                <a:pt x="621097" y="790965"/>
              </a:moveTo>
              <a:arcTo wR="420834" hR="420834" stAng="3695037" swAng="340992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248C8-7746-4238-B079-6201B0872613}">
      <dsp:nvSpPr>
        <dsp:cNvPr id="0" name=""/>
        <dsp:cNvSpPr/>
      </dsp:nvSpPr>
      <dsp:spPr>
        <a:xfrm>
          <a:off x="231044" y="631581"/>
          <a:ext cx="485402" cy="3155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</a:t>
          </a:r>
          <a:endParaRPr lang="en-US" sz="1300" kern="1200" dirty="0"/>
        </a:p>
      </dsp:txBody>
      <dsp:txXfrm>
        <a:off x="231044" y="631581"/>
        <a:ext cx="485402" cy="315511"/>
      </dsp:txXfrm>
    </dsp:sp>
    <dsp:sp modelId="{11ADF8D0-C354-4DCC-A371-FC6020A54719}">
      <dsp:nvSpPr>
        <dsp:cNvPr id="0" name=""/>
        <dsp:cNvSpPr/>
      </dsp:nvSpPr>
      <dsp:spPr>
        <a:xfrm>
          <a:off x="417365" y="158085"/>
          <a:ext cx="841669" cy="841669"/>
        </a:xfrm>
        <a:custGeom>
          <a:avLst/>
          <a:gdLst/>
          <a:ahLst/>
          <a:cxnLst/>
          <a:rect l="0" t="0" r="0" b="0"/>
          <a:pathLst>
            <a:path>
              <a:moveTo>
                <a:pt x="2787" y="469194"/>
              </a:moveTo>
              <a:arcTo wR="420834" hR="420834" stAng="10404079" swAng="364734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B2EC69BC-8F2D-49C5-8175-7B79FA19CE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5963" y="696913"/>
            <a:ext cx="55784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7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7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BAB110-F6B6-42EB-869F-80D7412D20C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5963" y="696913"/>
            <a:ext cx="5578475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MAC CAD-PD Mod-7R-V </a:t>
            </a:r>
            <a:r>
              <a:rPr lang="en-US" smtClean="0"/>
              <a:t>BRF 20110630-0748.pptx</a:t>
            </a:r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686D1D-2DCE-484D-991F-793E63A34D6B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5963" y="696913"/>
            <a:ext cx="5578475" cy="3486150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4A68CB-A403-4A23-8FE1-B90401DF6998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5963" y="696913"/>
            <a:ext cx="5578475" cy="3486150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0E685D-80F3-4245-B2AF-AA0C97358734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5963" y="696913"/>
            <a:ext cx="5578475" cy="3486150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FD2D48-47AA-4791-B18B-439099847C88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696913"/>
            <a:ext cx="55784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AB110-F6B6-42EB-869F-80D7412D20C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460500"/>
            <a:ext cx="8824912" cy="4274344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</p:grpSp>
      <p:sp>
        <p:nvSpPr>
          <p:cNvPr id="4802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587500"/>
            <a:ext cx="7772400" cy="1447271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02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2000"/>
            <a:ext cx="6781800" cy="14605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4" y="5204354"/>
            <a:ext cx="1901825" cy="39687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5204354"/>
            <a:ext cx="2895600" cy="39687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90BA6-7ABA-492C-818E-9AB2DB98D2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8D42F-06BF-4F09-829A-C3B241EAF7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5" y="203730"/>
            <a:ext cx="2097087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4" y="203730"/>
            <a:ext cx="6138863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0A433D-DE69-4161-949B-37E66F20C2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1142C6-58CE-49D1-8DD5-C465E73DA5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40D1A0-3060-4AC5-B314-2E2D24E852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4" y="1587500"/>
            <a:ext cx="3927475" cy="349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9" y="1587500"/>
            <a:ext cx="3927475" cy="349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2091D-B709-4DA0-A9F9-F8E068751C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31259D-F6D6-4F35-80F2-4C97B23CBF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D9387D-F744-4B9A-99CD-E87C61AB93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9B9227-97F5-48BA-9888-CFD2B2204D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CC6AA-CB7F-4C07-A554-01F7944239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1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3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7674AC-254B-444A-B48B-0B896CDD2E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524000"/>
            <a:ext cx="8824912" cy="4191000"/>
            <a:chOff x="201" y="1152"/>
            <a:chExt cx="5559" cy="3168"/>
          </a:xfrm>
        </p:grpSpPr>
        <p:sp>
          <p:nvSpPr>
            <p:cNvPr id="4792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4792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4792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4792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4792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4792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4792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4792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</p:grpSp>
      <p:sp>
        <p:nvSpPr>
          <p:cNvPr id="4792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4" y="5204354"/>
            <a:ext cx="1901825" cy="39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92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5204354"/>
            <a:ext cx="2895600" cy="39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92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9" y="5204354"/>
            <a:ext cx="1901825" cy="39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119CCCF-ECB0-476F-9C68-75C54C2BAC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792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2" y="203730"/>
            <a:ext cx="8385175" cy="1193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92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587500"/>
            <a:ext cx="8007350" cy="349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1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ransition spd="slow"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96333"/>
            <a:ext cx="7696200" cy="50165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Michigan Assessment Consortium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3600" dirty="0" smtClean="0"/>
              <a:t>Common Assessment Development Series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Writing the Test Blueprint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838200" y="1079502"/>
            <a:ext cx="609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1066800" y="3525575"/>
            <a:ext cx="6172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n-ea"/>
                <a:cs typeface="Arial"/>
              </a:rPr>
              <a:t>Module 7</a:t>
            </a:r>
          </a:p>
        </p:txBody>
      </p:sp>
      <p:sp>
        <p:nvSpPr>
          <p:cNvPr id="5" name="Rectangle 4"/>
          <p:cNvSpPr/>
          <p:nvPr/>
        </p:nvSpPr>
        <p:spPr>
          <a:xfrm>
            <a:off x="7391400" y="5143502"/>
            <a:ext cx="14559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2CF1224D-29CF-4932-AC17-62DC6428EA48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/>
              <a:t>1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1" y="444500"/>
            <a:ext cx="7315200" cy="804333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Result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502833"/>
            <a:ext cx="7391400" cy="3640667"/>
          </a:xfrm>
          <a:noFill/>
        </p:spPr>
        <p:txBody>
          <a:bodyPr/>
          <a:lstStyle/>
          <a:p>
            <a:r>
              <a:rPr lang="en-US" sz="28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Creating tests that are useful requires them to be …</a:t>
            </a:r>
          </a:p>
          <a:p>
            <a:pPr lvl="1"/>
            <a:r>
              <a:rPr lang="en-US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Reliable</a:t>
            </a:r>
          </a:p>
          <a:p>
            <a:pPr lvl="1"/>
            <a:r>
              <a:rPr lang="en-US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Free of bias</a:t>
            </a:r>
          </a:p>
          <a:p>
            <a:pPr lvl="1"/>
            <a:r>
              <a:rPr lang="en-US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Fair</a:t>
            </a:r>
          </a:p>
          <a:p>
            <a:pPr lvl="1"/>
            <a:r>
              <a:rPr lang="en-US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Used in valid ways</a:t>
            </a:r>
          </a:p>
          <a:p>
            <a:r>
              <a:rPr lang="en-US" sz="28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Close the loop</a:t>
            </a:r>
          </a:p>
          <a:p>
            <a:pPr lvl="1">
              <a:buFont typeface="Wingdings" charset="2"/>
              <a:buNone/>
            </a:pPr>
            <a:endParaRPr lang="en-US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5E37-36DB-4971-93A8-F12A1364E9B3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6" descr="j023646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1778000"/>
            <a:ext cx="3352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5CB48-C05E-40FE-ADA3-4CD60D88B41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508000"/>
            <a:ext cx="7315200" cy="889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a typeface="+mj-ea"/>
                <a:cs typeface="+mj-cs"/>
              </a:rPr>
              <a:t>What is a Test Blueprint?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7500"/>
            <a:ext cx="7315200" cy="3640667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a typeface="+mn-ea"/>
                <a:cs typeface="+mn-cs"/>
              </a:rPr>
              <a:t>Plan for constructing </a:t>
            </a:r>
            <a:r>
              <a:rPr lang="en-US" sz="2800" dirty="0" smtClean="0">
                <a:ea typeface="+mn-ea"/>
                <a:cs typeface="+mn-cs"/>
              </a:rPr>
              <a:t>a common </a:t>
            </a:r>
            <a:r>
              <a:rPr lang="en-US" sz="2800" dirty="0">
                <a:ea typeface="+mn-ea"/>
                <a:cs typeface="+mn-cs"/>
              </a:rPr>
              <a:t>assessment</a:t>
            </a:r>
          </a:p>
          <a:p>
            <a:pPr lvl="1">
              <a:defRPr/>
            </a:pPr>
            <a:r>
              <a:rPr lang="en-US" dirty="0"/>
              <a:t>Learning targets</a:t>
            </a:r>
          </a:p>
          <a:p>
            <a:pPr lvl="1">
              <a:defRPr/>
            </a:pPr>
            <a:r>
              <a:rPr lang="en-US" dirty="0"/>
              <a:t>Levels of complexity</a:t>
            </a:r>
          </a:p>
          <a:p>
            <a:pPr lvl="1">
              <a:defRPr/>
            </a:pPr>
            <a:r>
              <a:rPr lang="en-US" dirty="0"/>
              <a:t>Importance</a:t>
            </a:r>
          </a:p>
          <a:p>
            <a:pPr>
              <a:defRPr/>
            </a:pPr>
            <a:r>
              <a:rPr lang="en-US" sz="2800" dirty="0">
                <a:ea typeface="+mn-ea"/>
                <a:cs typeface="+mn-cs"/>
              </a:rPr>
              <a:t>Common assessments work best </a:t>
            </a:r>
            <a:r>
              <a:rPr lang="en-US" sz="2800" dirty="0" smtClean="0">
                <a:ea typeface="+mn-ea"/>
                <a:cs typeface="+mn-cs"/>
              </a:rPr>
              <a:t>within a </a:t>
            </a:r>
            <a:r>
              <a:rPr lang="en-US" sz="2800" dirty="0">
                <a:ea typeface="+mn-ea"/>
                <a:cs typeface="+mn-cs"/>
              </a:rPr>
              <a:t>collegial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1F77-21D2-42B9-808B-E385307DB25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762003" y="381000"/>
            <a:ext cx="7848601" cy="1016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Targets</a:t>
            </a:r>
          </a:p>
        </p:txBody>
      </p:sp>
      <p:sp>
        <p:nvSpPr>
          <p:cNvPr id="30723" name="Rectangle 6"/>
          <p:cNvSpPr>
            <a:spLocks noGrp="1" noRot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r>
              <a:rPr lang="en-US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State and national standards</a:t>
            </a:r>
          </a:p>
          <a:p>
            <a:r>
              <a:rPr lang="en-US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Local decisions</a:t>
            </a:r>
          </a:p>
          <a:p>
            <a:pPr lvl="1"/>
            <a:r>
              <a:rPr lang="en-US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What to emphasize?</a:t>
            </a:r>
          </a:p>
          <a:p>
            <a:pPr lvl="1"/>
            <a:r>
              <a:rPr lang="en-US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How to teach and assess?</a:t>
            </a:r>
          </a:p>
        </p:txBody>
      </p:sp>
      <p:sp>
        <p:nvSpPr>
          <p:cNvPr id="4" name="Rectangle 3"/>
          <p:cNvSpPr/>
          <p:nvPr/>
        </p:nvSpPr>
        <p:spPr>
          <a:xfrm>
            <a:off x="7391400" y="5143502"/>
            <a:ext cx="14559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2CF1224D-29CF-4932-AC17-62DC6428EA48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/>
              <a:t>13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838201" y="381000"/>
            <a:ext cx="7696200" cy="1016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Cognitive Complexity</a:t>
            </a:r>
          </a:p>
        </p:txBody>
      </p:sp>
      <p:sp>
        <p:nvSpPr>
          <p:cNvPr id="31747" name="Rectangle 6"/>
          <p:cNvSpPr>
            <a:spLocks noGrp="1" noRot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Norm Webb (1997) Depth of Knowledge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Recall (level 1)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Skill or concept use or application (level 2)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Strategic thinking (level 3)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Extended thinking (level 4)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First task – clarify level of complexity of the content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7391400" y="5143502"/>
            <a:ext cx="14559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2CF1224D-29CF-4932-AC17-62DC6428EA48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/>
              <a:t>14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81000"/>
            <a:ext cx="7467600" cy="1079500"/>
          </a:xfrm>
        </p:spPr>
        <p:txBody>
          <a:bodyPr/>
          <a:lstStyle/>
          <a:p>
            <a:r>
              <a:rPr lang="en-US" sz="3600" dirty="0" smtClean="0"/>
              <a:t>Basic Example with</a:t>
            </a:r>
            <a:br>
              <a:rPr lang="en-US" sz="3600" dirty="0" smtClean="0"/>
            </a:br>
            <a:r>
              <a:rPr lang="en-US" sz="3600" dirty="0" smtClean="0"/>
              <a:t>5 Targets and 3 Levels</a:t>
            </a:r>
            <a:endParaRPr lang="en-US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1593849"/>
          <a:ext cx="8388348" cy="3422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029"/>
                <a:gridCol w="699029"/>
                <a:gridCol w="699029"/>
                <a:gridCol w="699029"/>
                <a:gridCol w="699029"/>
                <a:gridCol w="699029"/>
                <a:gridCol w="699029"/>
                <a:gridCol w="699029"/>
                <a:gridCol w="699029"/>
                <a:gridCol w="699029"/>
                <a:gridCol w="699029"/>
                <a:gridCol w="699029"/>
              </a:tblGrid>
              <a:tr h="37942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Webb (1997) Depth of Knowledge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</a:tr>
              <a:tr h="37942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Recall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Use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Extended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bg2"/>
                          </a:solidFill>
                          <a:latin typeface="Calibri"/>
                        </a:rPr>
                        <a:t>Target Totals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42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</a:tr>
              <a:tr h="37942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4617B"/>
                          </a:solidFill>
                          <a:latin typeface="Calibri"/>
                        </a:rPr>
                        <a:t>Learning Target Codes</a:t>
                      </a:r>
                    </a:p>
                  </a:txBody>
                  <a:tcPr marL="12700" marR="12700" marT="10583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Target 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</a:tr>
              <a:tr h="3794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Target 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12700" marR="12700" marT="10583" marB="0" anchor="ctr"/>
                </a:tc>
              </a:tr>
              <a:tr h="3794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Target 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</a:tr>
              <a:tr h="3794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Target 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</a:tr>
              <a:tr h="3794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Target 5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2700" marR="12700" marT="10583" marB="0" anchor="ctr"/>
                </a:tc>
              </a:tr>
              <a:tr h="3872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bg2"/>
                          </a:solidFill>
                          <a:latin typeface="Calibri"/>
                        </a:rPr>
                        <a:t>DOK</a:t>
                      </a:r>
                      <a:br>
                        <a:rPr lang="en-US" sz="1000" b="1" i="0" u="none" strike="noStrike" dirty="0">
                          <a:solidFill>
                            <a:schemeClr val="bg2"/>
                          </a:solidFill>
                          <a:latin typeface="Calibri"/>
                        </a:rPr>
                      </a:br>
                      <a:r>
                        <a:rPr lang="en-US" sz="1000" b="1" i="0" u="none" strike="noStrike" dirty="0">
                          <a:solidFill>
                            <a:schemeClr val="bg2"/>
                          </a:solidFill>
                          <a:latin typeface="Calibri"/>
                        </a:rPr>
                        <a:t>Totals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12700" marR="12700" marT="10583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F25B-CE5C-4F0E-B9B6-5176CAA73C8E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315200" cy="960438"/>
          </a:xfrm>
        </p:spPr>
        <p:txBody>
          <a:bodyPr/>
          <a:lstStyle/>
          <a:p>
            <a:r>
              <a:rPr lang="en-US" sz="3600" dirty="0" smtClean="0"/>
              <a:t>Basic Example with</a:t>
            </a:r>
            <a:br>
              <a:rPr lang="en-US" sz="3600" dirty="0" smtClean="0"/>
            </a:br>
            <a:r>
              <a:rPr lang="en-US" sz="3600" dirty="0" smtClean="0"/>
              <a:t>5 Targets and 3 Levels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1645445"/>
          <a:ext cx="8007348" cy="365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</a:tblGrid>
              <a:tr h="34669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Webb (1997) Depth of Knowledge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</a:tr>
              <a:tr h="34669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Recall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Use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Strategic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Extended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Target Totals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69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</a:tr>
              <a:tr h="41698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rgbClr val="04617B"/>
                          </a:solidFill>
                          <a:latin typeface="Calibri"/>
                        </a:rPr>
                        <a:t>Learning Target Codes</a:t>
                      </a:r>
                    </a:p>
                  </a:txBody>
                  <a:tcPr marL="12700" marR="12700" marT="10583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baseline="0" dirty="0">
                          <a:solidFill>
                            <a:srgbClr val="FF0000"/>
                          </a:solidFill>
                          <a:latin typeface="Calibri"/>
                        </a:rPr>
                        <a:t>Target 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rgbClr val="FF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rgbClr val="FF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rgbClr val="FF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</a:tr>
              <a:tr h="416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Target 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B05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B05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12700" marR="12700" marT="10583" marB="0" anchor="ctr"/>
                </a:tc>
              </a:tr>
              <a:tr h="416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Target 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B05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B05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</a:tr>
              <a:tr h="416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Target 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B05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B05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</a:tr>
              <a:tr h="416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Target 5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B05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B05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2700" marR="12700" marT="10583" marB="0" anchor="ctr"/>
                </a:tc>
              </a:tr>
              <a:tr h="53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DOK</a:t>
                      </a:r>
                      <a:br>
                        <a:rPr lang="en-US" sz="1300" b="1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</a:br>
                      <a:r>
                        <a:rPr lang="en-US" sz="1300" b="1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Totals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B05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B05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rgbClr val="00B0F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rgbClr val="00B0F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12700" marR="12700" marT="10583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F5F0C-FDFA-47BF-82C8-6F0D80FCEC70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500"/>
            <a:ext cx="7315200" cy="1185333"/>
          </a:xfrm>
        </p:spPr>
        <p:txBody>
          <a:bodyPr/>
          <a:lstStyle/>
          <a:p>
            <a:r>
              <a:rPr lang="en-US" sz="3200" dirty="0" smtClean="0"/>
              <a:t>20 item test for 5 targets and</a:t>
            </a:r>
            <a:br>
              <a:rPr lang="en-US" sz="3200" dirty="0" smtClean="0"/>
            </a:br>
            <a:r>
              <a:rPr lang="en-US" sz="3200" dirty="0" smtClean="0"/>
              <a:t>3 levels worth 30 points total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1651001"/>
          <a:ext cx="8007348" cy="365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</a:tblGrid>
              <a:tr h="346696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Webb (1997) Depth of Knowledge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</a:tr>
              <a:tr h="346696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Recall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Use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Strategic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Extended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Target Totals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696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</a:tr>
              <a:tr h="41698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rgbClr val="04617B"/>
                          </a:solidFill>
                          <a:latin typeface="Calibri"/>
                        </a:rPr>
                        <a:t>Learning Target Codes</a:t>
                      </a:r>
                    </a:p>
                  </a:txBody>
                  <a:tcPr marL="12700" marR="12700" marT="10583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Target 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</a:tr>
              <a:tr h="416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Target 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12700" marR="12700" marT="10583" marB="0" anchor="ctr"/>
                </a:tc>
              </a:tr>
              <a:tr h="416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Target 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chemeClr val="bg2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>
                    <a:solidFill>
                      <a:schemeClr val="accent3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>
                    <a:solidFill>
                      <a:schemeClr val="accent3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</a:tr>
              <a:tr h="416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Target 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</a:tr>
              <a:tr h="416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Target 5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>
                    <a:solidFill>
                      <a:srgbClr val="0BD0D9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>
                    <a:solidFill>
                      <a:srgbClr val="0BD0D9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>
                    <a:solidFill>
                      <a:srgbClr val="FFFF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>
                    <a:solidFill>
                      <a:srgbClr val="FFFF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2700" marR="12700" marT="10583" marB="0" anchor="ctr"/>
                </a:tc>
              </a:tr>
              <a:tr h="5339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baseline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DOK</a:t>
                      </a:r>
                      <a:br>
                        <a:rPr lang="en-US" sz="1300" b="1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</a:br>
                      <a:r>
                        <a:rPr lang="en-US" sz="1300" b="1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Totals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12700" marR="12700" marT="10583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952F-9B61-473A-8BEE-75F6C4729865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17500"/>
            <a:ext cx="7315200" cy="1079500"/>
          </a:xfrm>
        </p:spPr>
        <p:txBody>
          <a:bodyPr/>
          <a:lstStyle/>
          <a:p>
            <a:r>
              <a:rPr lang="en-US" sz="3200" dirty="0" smtClean="0"/>
              <a:t>Is This Reasonable?</a:t>
            </a:r>
            <a:br>
              <a:rPr lang="en-US" sz="3200" dirty="0" smtClean="0"/>
            </a:br>
            <a:r>
              <a:rPr lang="en-US" sz="3200" dirty="0" smtClean="0"/>
              <a:t>Rule of Thumb Criteria…</a:t>
            </a:r>
            <a:endParaRPr 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7500"/>
            <a:ext cx="8007350" cy="3725333"/>
          </a:xfrm>
        </p:spPr>
        <p:txBody>
          <a:bodyPr/>
          <a:lstStyle/>
          <a:p>
            <a:r>
              <a:rPr lang="en-US" sz="2400" dirty="0" smtClean="0"/>
              <a:t>At least 3 items per target (5 is better) for reliability</a:t>
            </a:r>
          </a:p>
          <a:p>
            <a:r>
              <a:rPr lang="en-US" sz="2400" dirty="0" smtClean="0"/>
              <a:t>Appropriate distribution of items over targets</a:t>
            </a:r>
          </a:p>
          <a:p>
            <a:pPr>
              <a:buNone/>
            </a:pPr>
            <a:r>
              <a:rPr lang="en-US" sz="2400" dirty="0" smtClean="0"/>
              <a:t>         </a:t>
            </a:r>
            <a:r>
              <a:rPr lang="en-US" sz="2000" dirty="0" smtClean="0"/>
              <a:t>(1 &amp; 2 have more items, but fewer points than 3 &amp; 5)</a:t>
            </a:r>
            <a:endParaRPr lang="en-US" sz="2800" dirty="0" smtClean="0"/>
          </a:p>
          <a:p>
            <a:r>
              <a:rPr lang="en-US" sz="2400" dirty="0" smtClean="0"/>
              <a:t>Levels of complexity (depth of knowledge) are appropriate for targets and instruction</a:t>
            </a:r>
          </a:p>
          <a:p>
            <a:r>
              <a:rPr lang="en-US" sz="2400" dirty="0" smtClean="0"/>
              <a:t>Appropriate distribution of items over levels of complexity</a:t>
            </a:r>
          </a:p>
          <a:p>
            <a:pPr>
              <a:buFont typeface="Wingdings" charset="2"/>
              <a:buNone/>
            </a:pPr>
            <a:r>
              <a:rPr lang="en-US" sz="2000" dirty="0" smtClean="0"/>
              <a:t>	     (All items are NOT at the lowest or highest level)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1759-A0FD-4ACA-ABA8-B2D67CA39F8E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444500"/>
            <a:ext cx="7315200" cy="9525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Professional Judgment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9761"/>
            <a:ext cx="7315200" cy="3492500"/>
          </a:xfrm>
        </p:spPr>
        <p:txBody>
          <a:bodyPr/>
          <a:lstStyle/>
          <a:p>
            <a:r>
              <a:rPr lang="en-US" sz="2800" dirty="0" smtClean="0"/>
              <a:t>Yes!</a:t>
            </a:r>
          </a:p>
          <a:p>
            <a:r>
              <a:rPr lang="en-US" sz="2800" dirty="0" smtClean="0"/>
              <a:t>Improves with experience</a:t>
            </a:r>
          </a:p>
          <a:p>
            <a:r>
              <a:rPr lang="en-US" sz="2800" dirty="0" smtClean="0"/>
              <a:t>Collective decisions</a:t>
            </a:r>
          </a:p>
          <a:p>
            <a:r>
              <a:rPr lang="en-US" sz="2800" dirty="0" smtClean="0"/>
              <a:t>Reflection regarding methods and results</a:t>
            </a:r>
            <a:endParaRPr lang="en-US" sz="28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6038-4A99-4E9D-83D0-667FA673F730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4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6833"/>
            <a:ext cx="7467600" cy="1016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Narrated By: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0" dirty="0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064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153833"/>
            <a:ext cx="6781800" cy="148166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sz="3600" dirty="0" smtClean="0"/>
              <a:t>Bruce Fay</a:t>
            </a:r>
            <a:br>
              <a:rPr lang="en-US" sz="3600" dirty="0" smtClean="0"/>
            </a:br>
            <a:r>
              <a:rPr lang="en-US" sz="3600" dirty="0" smtClean="0"/>
              <a:t>Wayne RESA</a:t>
            </a:r>
            <a:endParaRPr lang="en-US" sz="3600" dirty="0" smtClean="0">
              <a:latin typeface="Arial Black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91400" y="5143502"/>
            <a:ext cx="14559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2CF1224D-29CF-4932-AC17-62DC6428EA48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r"/>
              <a:t>2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54000"/>
            <a:ext cx="7467600" cy="1143000"/>
          </a:xfrm>
        </p:spPr>
        <p:txBody>
          <a:bodyPr/>
          <a:lstStyle/>
          <a:p>
            <a:r>
              <a:rPr lang="en-US" sz="3600" dirty="0" smtClean="0"/>
              <a:t>Basic Example Recap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1460502"/>
          <a:ext cx="8007348" cy="372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  <a:gridCol w="667279"/>
              </a:tblGrid>
              <a:tr h="408290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Webb (1997) Depth of Knowledge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</a:tr>
              <a:tr h="408290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Recall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Use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Strategic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Extended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Target Totals</a:t>
                      </a: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8290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baseline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Points</a:t>
                      </a:r>
                    </a:p>
                  </a:txBody>
                  <a:tcPr marL="12700" marR="12700" marT="10583" marB="0" anchor="ctr"/>
                </a:tc>
              </a:tr>
              <a:tr h="41698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rgbClr val="04617B"/>
                          </a:solidFill>
                          <a:latin typeface="Calibri"/>
                        </a:rPr>
                        <a:t>Learning Target Codes</a:t>
                      </a:r>
                    </a:p>
                  </a:txBody>
                  <a:tcPr marL="12700" marR="12700" marT="10583" marB="0" vert="vert27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Target 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</a:tr>
              <a:tr h="416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Target 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12700" marR="12700" marT="10583" marB="0" anchor="ctr"/>
                </a:tc>
              </a:tr>
              <a:tr h="416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Target 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</a:tr>
              <a:tr h="416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Target 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</a:tr>
              <a:tr h="416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Target 5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2700" marR="12700" marT="10583" marB="0" anchor="ctr"/>
                </a:tc>
              </a:tr>
              <a:tr h="4169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baseline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DOK</a:t>
                      </a:r>
                      <a:br>
                        <a:rPr lang="en-US" sz="1300" b="1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</a:br>
                      <a:r>
                        <a:rPr lang="en-US" sz="1300" b="1" i="0" u="none" strike="noStrike" baseline="0" dirty="0">
                          <a:solidFill>
                            <a:schemeClr val="bg2"/>
                          </a:solidFill>
                          <a:latin typeface="Calibri"/>
                        </a:rPr>
                        <a:t>Totals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12700" marR="12700" marT="10583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03A2A-6486-4F1E-8B90-EA328A6263FC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402167"/>
            <a:ext cx="7620000" cy="1100667"/>
          </a:xfrm>
        </p:spPr>
        <p:txBody>
          <a:bodyPr/>
          <a:lstStyle/>
          <a:p>
            <a:r>
              <a:rPr lang="en-US" sz="3200" dirty="0" smtClean="0"/>
              <a:t>Some Added Sophistication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/>
              <a:t>(keeping track of item types)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2167"/>
            <a:ext cx="7620000" cy="3471333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800" dirty="0" smtClean="0"/>
              <a:t>Appropriate match to learning targets and associated levels of complexity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800" dirty="0" smtClean="0"/>
              <a:t>Balanced use within tests and across tests over time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800" dirty="0" smtClean="0"/>
              <a:t>Other test related materials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800" dirty="0" smtClean="0"/>
              <a:t>Same or separate spreadsheet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E241-BA90-405E-89D1-B983CCB69436}" type="slidenum">
              <a:rPr lang="en-US"/>
              <a:pPr/>
              <a:t>21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86833"/>
            <a:ext cx="7620000" cy="8255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Common Item </a:t>
            </a:r>
            <a:r>
              <a:rPr lang="en-US" sz="3600" dirty="0" smtClean="0"/>
              <a:t>Types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0500"/>
            <a:ext cx="8305800" cy="376766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500" dirty="0" smtClean="0"/>
              <a:t>Selected-response (multiple-choice)</a:t>
            </a:r>
          </a:p>
          <a:p>
            <a:pPr>
              <a:spcAft>
                <a:spcPts val="0"/>
              </a:spcAft>
            </a:pPr>
            <a:r>
              <a:rPr lang="en-US" sz="2500" dirty="0" smtClean="0"/>
              <a:t>Constructed-response (fill-in-the-blank or short answer)</a:t>
            </a:r>
          </a:p>
          <a:p>
            <a:pPr>
              <a:spcAft>
                <a:spcPts val="0"/>
              </a:spcAft>
            </a:pPr>
            <a:r>
              <a:rPr lang="en-US" sz="2500" dirty="0" smtClean="0"/>
              <a:t>Extended-response (outline, essay, etc.)</a:t>
            </a:r>
          </a:p>
          <a:p>
            <a:pPr>
              <a:spcAft>
                <a:spcPts val="0"/>
              </a:spcAft>
            </a:pPr>
            <a:r>
              <a:rPr lang="en-US" sz="2500" dirty="0" smtClean="0"/>
              <a:t>Matching</a:t>
            </a:r>
          </a:p>
          <a:p>
            <a:pPr>
              <a:spcAft>
                <a:spcPts val="0"/>
              </a:spcAft>
            </a:pPr>
            <a:r>
              <a:rPr lang="en-US" sz="2500" dirty="0" smtClean="0"/>
              <a:t>Sort/arrange a list in order</a:t>
            </a:r>
          </a:p>
          <a:p>
            <a:pPr>
              <a:spcAft>
                <a:spcPts val="0"/>
              </a:spcAft>
            </a:pPr>
            <a:r>
              <a:rPr lang="en-US" sz="2500" dirty="0" smtClean="0"/>
              <a:t>Performance tasks</a:t>
            </a:r>
          </a:p>
          <a:p>
            <a:pPr>
              <a:spcAft>
                <a:spcPts val="0"/>
              </a:spcAft>
            </a:pPr>
            <a:r>
              <a:rPr lang="en-US" sz="2500" dirty="0" smtClean="0"/>
              <a:t>Projects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6E7F1-F5BD-4163-A82D-FB355E85F64B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7" descr="View Detail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905000"/>
            <a:ext cx="3276600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FD88-4C80-49E2-957C-51F9D1ABA1AA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87EC-8B74-4209-A70C-6780059AFC8F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603252" y="486833"/>
          <a:ext cx="8007348" cy="5009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279"/>
                <a:gridCol w="628121"/>
                <a:gridCol w="706437"/>
                <a:gridCol w="667279"/>
                <a:gridCol w="667279"/>
                <a:gridCol w="626005"/>
                <a:gridCol w="838200"/>
                <a:gridCol w="537632"/>
                <a:gridCol w="667279"/>
                <a:gridCol w="667279"/>
                <a:gridCol w="667279"/>
                <a:gridCol w="667279"/>
              </a:tblGrid>
              <a:tr h="639636"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Item </a:t>
                      </a:r>
                      <a:r>
                        <a:rPr lang="en-US" sz="13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Type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12700" marR="12700" marT="10583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12700" marR="12700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12700" marR="12700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12700" marR="12700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Depth of Knowledge </a:t>
                      </a:r>
                      <a:r>
                        <a:rPr lang="en-US" sz="13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Level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12700" marR="12700" marT="10583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12700" marR="12700" marT="9525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12700" marR="12700" marT="9525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12700" marR="12700" marT="9525" marB="0" anchor="ctr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Row </a:t>
                      </a:r>
                      <a:r>
                        <a:rPr lang="en-US" sz="13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Totals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12700" marR="12700" marT="10583" marB="0" anchor="ctr">
                    <a:solidFill>
                      <a:schemeClr val="tx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12700" marR="12700" marT="9525" marB="0" anchor="ctr"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430061"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S-R</a:t>
                      </a:r>
                    </a:p>
                  </a:txBody>
                  <a:tcPr marL="12700" marR="12700" marT="1058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C-R</a:t>
                      </a:r>
                    </a:p>
                  </a:txBody>
                  <a:tcPr marL="12700" marR="12700" marT="1058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C-R</a:t>
                      </a:r>
                    </a:p>
                  </a:txBody>
                  <a:tcPr marL="12700" marR="12700" marT="1058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err="1" smtClean="0">
                          <a:solidFill>
                            <a:schemeClr val="tx1"/>
                          </a:solidFill>
                          <a:latin typeface="Calibri"/>
                        </a:rPr>
                        <a:t>Perf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2700" marR="12700" marT="10583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(cell entries are points)</a:t>
                      </a:r>
                    </a:p>
                  </a:txBody>
                  <a:tcPr marL="12700" marR="12700" marT="10583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9525" marB="0" anchor="ctr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(points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per)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2700" marR="12700" marT="10583" marB="0" anchor="ctr">
                    <a:solidFill>
                      <a:schemeClr val="bg2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12700" marR="12700" marT="9525" marB="0" anchor="ctr">
                    <a:solidFill>
                      <a:schemeClr val="bg2">
                        <a:lumMod val="50000"/>
                        <a:lumOff val="50000"/>
                      </a:schemeClr>
                    </a:solidFill>
                  </a:tcPr>
                </a:tc>
              </a:tr>
              <a:tr h="416983"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Brief</a:t>
                      </a:r>
                    </a:p>
                  </a:txBody>
                  <a:tcPr marL="12700" marR="12700" marT="1058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Extended</a:t>
                      </a:r>
                    </a:p>
                  </a:txBody>
                  <a:tcPr marL="12700" marR="12700" marT="1058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Recall</a:t>
                      </a:r>
                    </a:p>
                  </a:txBody>
                  <a:tcPr marL="12700" marR="12700" marT="10583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Use</a:t>
                      </a:r>
                    </a:p>
                  </a:txBody>
                  <a:tcPr marL="12700" marR="12700" marT="10583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Strategic</a:t>
                      </a:r>
                    </a:p>
                  </a:txBody>
                  <a:tcPr marL="12700" marR="12700" marT="10583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Extended</a:t>
                      </a:r>
                    </a:p>
                  </a:txBody>
                  <a:tcPr marL="12700" marR="12700" marT="10583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Item</a:t>
                      </a:r>
                    </a:p>
                  </a:txBody>
                  <a:tcPr marL="12700" marR="12700" marT="10583" marB="0" anchor="ctr">
                    <a:solidFill>
                      <a:schemeClr val="bg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Target</a:t>
                      </a:r>
                    </a:p>
                  </a:txBody>
                  <a:tcPr marL="12700" marR="12700" marT="10583" marB="0" anchor="ctr">
                    <a:solidFill>
                      <a:schemeClr val="bg2">
                        <a:lumMod val="50000"/>
                        <a:lumOff val="50000"/>
                      </a:schemeClr>
                    </a:solidFill>
                  </a:tcPr>
                </a:tc>
              </a:tr>
              <a:tr h="329672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chemeClr val="bg2"/>
                          </a:solidFill>
                          <a:latin typeface="Calibri"/>
                        </a:rPr>
                        <a:t>Learning Target Codes</a:t>
                      </a:r>
                    </a:p>
                  </a:txBody>
                  <a:tcPr marL="12700" marR="12700" marT="10583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1.1.1.1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296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1.1.1.1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296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1.1.1.1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2700" marR="12700" marT="10583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296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1.2.3.4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96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1.2.3.4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2700" marR="12700" marT="1058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96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etc.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ctr"/>
                </a:tc>
              </a:tr>
              <a:tr h="620183"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Column Totals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ctr">
                    <a:solidFill>
                      <a:schemeClr val="tx1"/>
                    </a:solidFill>
                  </a:tcPr>
                </a:tc>
              </a:tr>
              <a:tr h="924983">
                <a:tc>
                  <a:txBody>
                    <a:bodyPr/>
                    <a:lstStyle/>
                    <a:p>
                      <a:pPr algn="ctr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Item &amp; </a:t>
                      </a:r>
                      <a:r>
                        <a:rPr lang="en-US" sz="13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point totals</a:t>
                      </a:r>
                      <a:endParaRPr lang="en-US" sz="13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 of items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 of points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12700" marR="12700" marT="1058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3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2700" marR="12700" marT="10583" marB="0" anchor="ctr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620000" cy="1016000"/>
          </a:xfrm>
        </p:spPr>
        <p:txBody>
          <a:bodyPr/>
          <a:lstStyle/>
          <a:p>
            <a:r>
              <a:rPr lang="en-US" sz="3600" dirty="0" smtClean="0"/>
              <a:t>Complete Test Specification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7500"/>
            <a:ext cx="7315200" cy="3556000"/>
          </a:xfrm>
        </p:spPr>
        <p:txBody>
          <a:bodyPr/>
          <a:lstStyle/>
          <a:p>
            <a:r>
              <a:rPr lang="en-US" sz="2800" dirty="0" smtClean="0"/>
              <a:t>Basic – Learning Targets with number of items and points for each</a:t>
            </a:r>
          </a:p>
          <a:p>
            <a:r>
              <a:rPr lang="en-US" sz="2800" dirty="0" smtClean="0"/>
              <a:t>Intermediate – Explicit representation of items, item types, and points for each Learning Target</a:t>
            </a:r>
          </a:p>
          <a:p>
            <a:r>
              <a:rPr lang="en-US" sz="2800" dirty="0" smtClean="0"/>
              <a:t>Make it work for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42C6-58CE-49D1-8DD5-C465E73DA55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1" y="444500"/>
            <a:ext cx="7391400" cy="952500"/>
          </a:xfrm>
          <a:noFill/>
        </p:spPr>
        <p:txBody>
          <a:bodyPr/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</a:p>
        </p:txBody>
      </p:sp>
      <p:sp>
        <p:nvSpPr>
          <p:cNvPr id="440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524000"/>
            <a:ext cx="8007350" cy="3619500"/>
          </a:xfrm>
          <a:noFill/>
        </p:spPr>
        <p:txBody>
          <a:bodyPr/>
          <a:lstStyle/>
          <a:p>
            <a:r>
              <a:rPr lang="en-US" sz="28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Purpose</a:t>
            </a:r>
          </a:p>
          <a:p>
            <a:r>
              <a:rPr lang="en-US" sz="28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Establish parameters</a:t>
            </a:r>
          </a:p>
          <a:p>
            <a:r>
              <a:rPr lang="en-US" sz="28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Outcomes</a:t>
            </a:r>
          </a:p>
          <a:p>
            <a:r>
              <a:rPr lang="en-US" sz="28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Learning targets to be measured</a:t>
            </a:r>
          </a:p>
          <a:p>
            <a:r>
              <a:rPr lang="en-US" sz="28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Number and type of items</a:t>
            </a:r>
          </a:p>
          <a:p>
            <a:r>
              <a:rPr lang="en-US" sz="28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Explicit map / shared document</a:t>
            </a:r>
            <a:endParaRPr lang="en-US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E2F31-EFF7-4AC2-A0A4-EF7FF30FEC60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444500"/>
            <a:ext cx="7391400" cy="952500"/>
          </a:xfrm>
        </p:spPr>
        <p:txBody>
          <a:bodyPr/>
          <a:lstStyle/>
          <a:p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2833"/>
            <a:ext cx="7315200" cy="3810000"/>
          </a:xfrm>
        </p:spPr>
        <p:txBody>
          <a:bodyPr/>
          <a:lstStyle/>
          <a:p>
            <a:r>
              <a:rPr lang="en-US" sz="24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Professional discussion and decisions</a:t>
            </a:r>
          </a:p>
          <a:p>
            <a:r>
              <a:rPr lang="en-US" sz="24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Common means shared…</a:t>
            </a:r>
          </a:p>
          <a:p>
            <a:pPr lvl="1"/>
            <a:r>
              <a:rPr lang="en-US" sz="24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Purpose</a:t>
            </a:r>
          </a:p>
          <a:p>
            <a:pPr lvl="1"/>
            <a:r>
              <a:rPr lang="en-US" sz="24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Effort</a:t>
            </a:r>
          </a:p>
          <a:p>
            <a:pPr lvl="1"/>
            <a:r>
              <a:rPr lang="en-US" sz="24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Use</a:t>
            </a:r>
          </a:p>
          <a:p>
            <a:pPr lvl="1"/>
            <a:r>
              <a:rPr lang="en-US" sz="24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Understanding</a:t>
            </a:r>
          </a:p>
          <a:p>
            <a:r>
              <a:rPr lang="en-US" sz="2400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The Test Blueprint … Simple but critical to your success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42C6-58CE-49D1-8DD5-C465E73DA55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3" y="317500"/>
            <a:ext cx="7315201" cy="10795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Series Developers</a:t>
            </a: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7500"/>
            <a:ext cx="8007350" cy="3640667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Kathy Dewsbury White, Ingham ISD</a:t>
            </a:r>
            <a:endParaRPr lang="en-US" sz="2400" dirty="0" smtClean="0"/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Bruce Fay, Wayne RESA</a:t>
            </a:r>
            <a:endParaRPr lang="en-US" sz="2400" dirty="0" smtClean="0"/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Jim </a:t>
            </a:r>
            <a:r>
              <a:rPr lang="en-US" sz="2400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Gullen</a:t>
            </a: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Oakland Schools</a:t>
            </a:r>
            <a:endParaRPr lang="en-US" sz="2400" dirty="0" smtClean="0"/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Julie McDaniel, Oakland Schools</a:t>
            </a:r>
            <a:endParaRPr lang="en-US" sz="2400" dirty="0" smtClean="0"/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Edward Roeber, MSU</a:t>
            </a:r>
            <a:endParaRPr lang="en-US" sz="2400" dirty="0" smtClean="0"/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Ellen </a:t>
            </a:r>
            <a:r>
              <a:rPr lang="en-US" sz="2400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Vorenkamp</a:t>
            </a: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, Wayne RESA</a:t>
            </a:r>
            <a:endParaRPr lang="en-US" sz="2400" dirty="0" smtClean="0"/>
          </a:p>
          <a:p>
            <a:pPr>
              <a:defRPr/>
            </a:pPr>
            <a:r>
              <a:rPr lang="en-US" sz="24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Kim Young, Ionia County ISD/MDE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C3E6-1D77-4215-B2C4-76E465E3D6DD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317500"/>
            <a:ext cx="7391400" cy="10795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Development Support</a:t>
            </a: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7500"/>
            <a:ext cx="8007350" cy="3683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The MAC Common Assessment Development Series is funded in part by the Michigan Association of Intermediate School Administrators</a:t>
            </a:r>
          </a:p>
          <a:p>
            <a:pPr eaLnBrk="1" hangingPunct="1"/>
            <a:r>
              <a:rPr lang="en-US" sz="2400" dirty="0" smtClean="0"/>
              <a:t>In cooperation with</a:t>
            </a:r>
          </a:p>
          <a:p>
            <a:pPr lvl="1" eaLnBrk="1" hangingPunct="1"/>
            <a:r>
              <a:rPr lang="en-US" sz="2400" dirty="0" smtClean="0"/>
              <a:t>Michigan Department of Education</a:t>
            </a:r>
          </a:p>
          <a:p>
            <a:pPr lvl="1" eaLnBrk="1" hangingPunct="1"/>
            <a:r>
              <a:rPr lang="en-US" sz="2400" dirty="0" smtClean="0"/>
              <a:t>Ingham and Ionia ISDs, Oakland Schools, and Wayne RESA</a:t>
            </a:r>
          </a:p>
          <a:p>
            <a:pPr lvl="1" eaLnBrk="1" hangingPunct="1"/>
            <a:r>
              <a:rPr lang="en-US" sz="2400" dirty="0" smtClean="0"/>
              <a:t>Michigan State University </a:t>
            </a:r>
          </a:p>
          <a:p>
            <a:endParaRPr lang="en-US" sz="2400" dirty="0" smtClean="0"/>
          </a:p>
          <a:p>
            <a:endParaRPr lang="en-US" sz="2400" dirty="0" smtClean="0">
              <a:effectLst/>
            </a:endParaRP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50DB-1205-4D0E-97EC-E534FFD90844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17500"/>
            <a:ext cx="7391400" cy="12700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In This Module, You Will Learn About: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9833"/>
            <a:ext cx="7315200" cy="3175000"/>
          </a:xfrm>
        </p:spPr>
        <p:txBody>
          <a:bodyPr/>
          <a:lstStyle/>
          <a:p>
            <a:r>
              <a:rPr lang="en-US" dirty="0" smtClean="0"/>
              <a:t>Test blueprints…what they are and why you need them</a:t>
            </a:r>
          </a:p>
          <a:p>
            <a:r>
              <a:rPr lang="en-US" dirty="0" smtClean="0"/>
              <a:t>The components of a test blueprint</a:t>
            </a:r>
          </a:p>
          <a:p>
            <a:r>
              <a:rPr lang="en-US" dirty="0" smtClean="0"/>
              <a:t>Criteria for a good test blueprint</a:t>
            </a:r>
          </a:p>
          <a:p>
            <a:r>
              <a:rPr lang="en-US" dirty="0" smtClean="0"/>
              <a:t>Test blueprint example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224D-29CF-4932-AC17-62DC6428EA48}" type="slidenum">
              <a:rPr lang="en-US"/>
              <a:pPr/>
              <a:t>3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990600" y="1418167"/>
            <a:ext cx="7772400" cy="1947333"/>
          </a:xfrm>
        </p:spPr>
        <p:txBody>
          <a:bodyPr/>
          <a:lstStyle/>
          <a:p>
            <a:r>
              <a:rPr lang="en-US" sz="3600" dirty="0" smtClean="0"/>
              <a:t>“If you don't know where you're going, any road will take you there.”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990600" y="3556000"/>
            <a:ext cx="7467600" cy="1587500"/>
          </a:xfrm>
        </p:spPr>
        <p:txBody>
          <a:bodyPr/>
          <a:lstStyle/>
          <a:p>
            <a:pPr algn="r">
              <a:buFont typeface="Wingdings" charset="2"/>
              <a:buNone/>
            </a:pPr>
            <a:r>
              <a:rPr lang="en-US" sz="2800" b="1" dirty="0" smtClean="0"/>
              <a:t>George Harrison (1943 - 2001)</a:t>
            </a:r>
            <a:endParaRPr lang="en-US" sz="2800" dirty="0" smtClean="0"/>
          </a:p>
          <a:p>
            <a:pPr algn="r">
              <a:buFont typeface="Wingdings" charset="2"/>
              <a:buNone/>
            </a:pPr>
            <a:r>
              <a:rPr lang="en-US" sz="2800" i="1" dirty="0" smtClean="0"/>
              <a:t>"Any Road", Brainwashed, 2002</a:t>
            </a:r>
          </a:p>
          <a:p>
            <a:pPr algn="r">
              <a:buFont typeface="Wingdings" charset="2"/>
              <a:buNone/>
            </a:pPr>
            <a:r>
              <a:rPr lang="en-US" sz="2000" dirty="0" smtClean="0"/>
              <a:t>Adapted from Lewis Carroll</a:t>
            </a:r>
          </a:p>
          <a:p>
            <a:pPr>
              <a:buFont typeface="Wingdings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8000"/>
            <a:ext cx="7391400" cy="889000"/>
          </a:xfrm>
        </p:spPr>
        <p:txBody>
          <a:bodyPr/>
          <a:lstStyle/>
          <a:p>
            <a:r>
              <a:rPr lang="en-US" sz="3600" dirty="0" smtClean="0"/>
              <a:t>Assessment with a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02833"/>
            <a:ext cx="8077200" cy="3556000"/>
          </a:xfrm>
        </p:spPr>
        <p:txBody>
          <a:bodyPr/>
          <a:lstStyle/>
          <a:p>
            <a:pPr>
              <a:buNone/>
            </a:pPr>
            <a:r>
              <a:rPr lang="en-US" sz="2800" i="1" dirty="0" smtClean="0"/>
              <a:t>	</a:t>
            </a:r>
            <a:r>
              <a:rPr lang="en-US" sz="2400" i="1" dirty="0" smtClean="0"/>
              <a:t>Educational assessment is not something incidental to teaching and learning. It is an equal partner with curriculum and instruction.  </a:t>
            </a:r>
          </a:p>
          <a:p>
            <a:pPr>
              <a:buNone/>
            </a:pPr>
            <a:r>
              <a:rPr lang="en-US" sz="2400" i="1" dirty="0" smtClean="0"/>
              <a:t>	It is the critical “3</a:t>
            </a:r>
            <a:r>
              <a:rPr lang="en-US" sz="2400" i="1" baseline="30000" dirty="0" smtClean="0"/>
              <a:t>rd</a:t>
            </a:r>
            <a:r>
              <a:rPr lang="en-US" sz="2400" i="1" dirty="0" smtClean="0"/>
              <a:t> leg” through which both students and teachers receive feedback about the effectiveness of  the teaching and learning process in achieving desired learning outcomes. Assessment closes the loop.</a:t>
            </a:r>
          </a:p>
          <a:p>
            <a:pPr>
              <a:buFont typeface="Wingdings" charset="2"/>
              <a:buNone/>
            </a:pPr>
            <a:endParaRPr lang="en-US" sz="28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B072-AB42-49F0-9129-600D6EF1F316}" type="slidenum">
              <a:rPr lang="en-US"/>
              <a:pPr/>
              <a:t>5</a:t>
            </a:fld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315200" cy="1193271"/>
          </a:xfrm>
        </p:spPr>
        <p:txBody>
          <a:bodyPr/>
          <a:lstStyle/>
          <a:p>
            <a:pPr algn="ctr"/>
            <a:r>
              <a:rPr lang="en-US" sz="3600" dirty="0" smtClean="0"/>
              <a:t>Closed–Loop Systems </a:t>
            </a:r>
            <a:r>
              <a:rPr lang="en-US" sz="2800" dirty="0" smtClean="0"/>
              <a:t>(Feedback) </a:t>
            </a:r>
            <a:endParaRPr lang="en-US" sz="3600" dirty="0" smtClean="0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505200" y="2286000"/>
            <a:ext cx="2590800" cy="1206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charset="0"/>
            </a:endParaRPr>
          </a:p>
          <a:p>
            <a:r>
              <a:rPr lang="en-US">
                <a:latin typeface="Calibri" charset="0"/>
              </a:rPr>
              <a:t>Home Heating System</a:t>
            </a:r>
          </a:p>
          <a:p>
            <a:r>
              <a:rPr lang="en-US">
                <a:latin typeface="Calibri" charset="0"/>
              </a:rPr>
              <a:t>(Teaching &amp; Learning)</a:t>
            </a:r>
          </a:p>
        </p:txBody>
      </p:sp>
      <p:sp>
        <p:nvSpPr>
          <p:cNvPr id="23556" name="Right Arrow 4"/>
          <p:cNvSpPr>
            <a:spLocks noChangeArrowheads="1"/>
          </p:cNvSpPr>
          <p:nvPr/>
        </p:nvSpPr>
        <p:spPr bwMode="auto">
          <a:xfrm>
            <a:off x="685800" y="2286000"/>
            <a:ext cx="2819400" cy="1206500"/>
          </a:xfrm>
          <a:prstGeom prst="rightArrow">
            <a:avLst>
              <a:gd name="adj1" fmla="val 59995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>
                <a:latin typeface="Calibri" charset="0"/>
              </a:rPr>
              <a:t>Desired Temperature</a:t>
            </a:r>
          </a:p>
          <a:p>
            <a:r>
              <a:rPr lang="en-US" dirty="0">
                <a:latin typeface="Calibri" charset="0"/>
              </a:rPr>
              <a:t>(Learning Target)</a:t>
            </a:r>
          </a:p>
        </p:txBody>
      </p:sp>
      <p:sp>
        <p:nvSpPr>
          <p:cNvPr id="9" name="Bent Arrow 8"/>
          <p:cNvSpPr/>
          <p:nvPr/>
        </p:nvSpPr>
        <p:spPr bwMode="auto">
          <a:xfrm rot="16200000">
            <a:off x="4381500" y="3302000"/>
            <a:ext cx="1143000" cy="1524000"/>
          </a:xfrm>
          <a:prstGeom prst="bentArrow">
            <a:avLst>
              <a:gd name="adj1" fmla="val 25000"/>
              <a:gd name="adj2" fmla="val 24405"/>
              <a:gd name="adj3" fmla="val 25000"/>
              <a:gd name="adj4" fmla="val 5446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0" name="Bent Arrow 9"/>
          <p:cNvSpPr/>
          <p:nvPr/>
        </p:nvSpPr>
        <p:spPr bwMode="auto">
          <a:xfrm rot="10800000">
            <a:off x="5486400" y="3280833"/>
            <a:ext cx="1524000" cy="1587500"/>
          </a:xfrm>
          <a:prstGeom prst="ben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3557" name="Right Arrow 5"/>
          <p:cNvSpPr>
            <a:spLocks noChangeArrowheads="1"/>
          </p:cNvSpPr>
          <p:nvPr/>
        </p:nvSpPr>
        <p:spPr bwMode="auto">
          <a:xfrm>
            <a:off x="6096000" y="2201333"/>
            <a:ext cx="2590800" cy="1333500"/>
          </a:xfrm>
          <a:prstGeom prst="rightArrow">
            <a:avLst>
              <a:gd name="adj1" fmla="val 55997"/>
              <a:gd name="adj2" fmla="val 4999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>
                <a:latin typeface="Calibri" charset="0"/>
              </a:rPr>
              <a:t>Actual Temperature</a:t>
            </a:r>
          </a:p>
          <a:p>
            <a:r>
              <a:rPr lang="en-US" dirty="0">
                <a:latin typeface="Calibri" charset="0"/>
              </a:rPr>
              <a:t>(Test Results)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500"/>
            <a:ext cx="7391400" cy="1079500"/>
          </a:xfrm>
        </p:spPr>
        <p:txBody>
          <a:bodyPr/>
          <a:lstStyle/>
          <a:p>
            <a:r>
              <a:rPr lang="en-US" sz="3600" dirty="0" smtClean="0"/>
              <a:t>Purposeful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391400" cy="3391959"/>
          </a:xfrm>
        </p:spPr>
        <p:txBody>
          <a:bodyPr/>
          <a:lstStyle/>
          <a:p>
            <a:r>
              <a:rPr lang="en-US" dirty="0" smtClean="0"/>
              <a:t>Requires thoughtful alignment – ensuring that the items on a test fairly represent the…</a:t>
            </a:r>
          </a:p>
          <a:p>
            <a:pPr lvl="1"/>
            <a:r>
              <a:rPr lang="en-US" dirty="0" smtClean="0"/>
              <a:t>intended (curriculum), and</a:t>
            </a:r>
          </a:p>
          <a:p>
            <a:pPr lvl="1"/>
            <a:r>
              <a:rPr lang="en-US" dirty="0" smtClean="0"/>
              <a:t>actual (instructional) learning targets</a:t>
            </a:r>
          </a:p>
          <a:p>
            <a:pPr>
              <a:buFont typeface="Wingdings" charset="2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B3746-AA81-44EB-92E8-904686814F64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3" y="317500"/>
            <a:ext cx="7467601" cy="1100667"/>
          </a:xfrm>
        </p:spPr>
        <p:txBody>
          <a:bodyPr/>
          <a:lstStyle/>
          <a:p>
            <a:r>
              <a:rPr lang="en-US" sz="3600" dirty="0" smtClean="0"/>
              <a:t>“Common”  (shared) Assessment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7500"/>
            <a:ext cx="7467600" cy="3640667"/>
          </a:xfrm>
        </p:spPr>
        <p:txBody>
          <a:bodyPr/>
          <a:lstStyle/>
          <a:p>
            <a:r>
              <a:rPr lang="en-US" sz="2800" dirty="0" smtClean="0"/>
              <a:t>Used by multiple teachers</a:t>
            </a:r>
          </a:p>
          <a:p>
            <a:r>
              <a:rPr lang="en-US" sz="2800" dirty="0" smtClean="0"/>
              <a:t>Used multiple times</a:t>
            </a:r>
          </a:p>
          <a:p>
            <a:r>
              <a:rPr lang="en-US" sz="2800" dirty="0" smtClean="0"/>
              <a:t>Based on agreed upon learning targets</a:t>
            </a:r>
          </a:p>
          <a:p>
            <a:endParaRPr lang="en-US" dirty="0" smtClean="0">
              <a:sym typeface="Wingdings" pitchFamily="2" charset="2"/>
            </a:endParaRPr>
          </a:p>
          <a:p>
            <a:pPr lvl="1">
              <a:buNone/>
            </a:pPr>
            <a:endParaRPr lang="en-US" i="1" dirty="0" smtClean="0">
              <a:sym typeface="Wingdings" pitchFamily="2" charset="2"/>
            </a:endParaRPr>
          </a:p>
          <a:p>
            <a:pPr lvl="1"/>
            <a:r>
              <a:rPr lang="en-US" i="1" dirty="0" smtClean="0">
                <a:sym typeface="Wingdings" pitchFamily="2" charset="2"/>
              </a:rPr>
              <a:t>Test what you teach, teach what you test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42C6-58CE-49D1-8DD5-C465E73DA556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3323167"/>
          <a:ext cx="1676400" cy="1058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444500"/>
            <a:ext cx="7315200" cy="9525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a typeface="+mj-ea"/>
                <a:cs typeface="+mj-cs"/>
              </a:rPr>
              <a:t>Assessing Learning Targets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2250"/>
            <a:ext cx="7391400" cy="3321844"/>
          </a:xfrm>
        </p:spPr>
        <p:txBody>
          <a:bodyPr/>
          <a:lstStyle/>
          <a:p>
            <a:pPr>
              <a:defRPr/>
            </a:pPr>
            <a:r>
              <a:rPr lang="en-US" dirty="0"/>
              <a:t>Relative importance of targets</a:t>
            </a:r>
          </a:p>
          <a:p>
            <a:pPr>
              <a:defRPr/>
            </a:pPr>
            <a:r>
              <a:rPr lang="en-US" dirty="0"/>
              <a:t>Level of cognitive complexity associated with the targets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E908B-0369-463C-9EF4-32BBBD692B5E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RIOUSMAGIC_BLACKSTONE_UUID" val="515fe073-0e19-4358-994b-b83664f619d0"/>
</p:tagLst>
</file>

<file path=ppt/theme/theme1.xml><?xml version="1.0" encoding="utf-8"?>
<a:theme xmlns:a="http://schemas.openxmlformats.org/drawingml/2006/main" name="Glass Layers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5477</TotalTime>
  <Words>1059</Words>
  <Application>Microsoft Office PowerPoint</Application>
  <PresentationFormat>On-screen Show (16:10)</PresentationFormat>
  <Paragraphs>639</Paragraphs>
  <Slides>29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Glass Layers</vt:lpstr>
      <vt:lpstr>Michigan Assessment Consortium   Common Assessment Development Series   Writing the Test Blueprint</vt:lpstr>
      <vt:lpstr>Narrated By:       </vt:lpstr>
      <vt:lpstr>In This Module, You Will Learn About:</vt:lpstr>
      <vt:lpstr>“If you don't know where you're going, any road will take you there.”</vt:lpstr>
      <vt:lpstr>Assessment with a Purpose</vt:lpstr>
      <vt:lpstr>Closed–Loop Systems (Feedback) </vt:lpstr>
      <vt:lpstr>Purposeful Assessment</vt:lpstr>
      <vt:lpstr>“Common”  (shared) Assessment</vt:lpstr>
      <vt:lpstr>Assessing Learning Targets</vt:lpstr>
      <vt:lpstr>End Result</vt:lpstr>
      <vt:lpstr>Slide 11</vt:lpstr>
      <vt:lpstr>What is a Test Blueprint?</vt:lpstr>
      <vt:lpstr>Learning Targets</vt:lpstr>
      <vt:lpstr>Cognitive Complexity</vt:lpstr>
      <vt:lpstr>Basic Example with 5 Targets and 3 Levels</vt:lpstr>
      <vt:lpstr>Basic Example with 5 Targets and 3 Levels </vt:lpstr>
      <vt:lpstr>20 item test for 5 targets and 3 levels worth 30 points total</vt:lpstr>
      <vt:lpstr>Is This Reasonable? Rule of Thumb Criteria…</vt:lpstr>
      <vt:lpstr>Professional Judgment</vt:lpstr>
      <vt:lpstr>Basic Example Recap</vt:lpstr>
      <vt:lpstr>Some Added Sophistication (keeping track of item types)</vt:lpstr>
      <vt:lpstr>Common Item Types</vt:lpstr>
      <vt:lpstr>Slide 23</vt:lpstr>
      <vt:lpstr>Slide 24</vt:lpstr>
      <vt:lpstr>Complete Test Specification</vt:lpstr>
      <vt:lpstr>Summary</vt:lpstr>
      <vt:lpstr>Summary</vt:lpstr>
      <vt:lpstr>Series Developers</vt:lpstr>
      <vt:lpstr>Development Support</vt:lpstr>
    </vt:vector>
  </TitlesOfParts>
  <Company>Wayne RESA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MME  Michigan Merit Exam</dc:title>
  <dc:creator>Kristine Erickson</dc:creator>
  <cp:lastModifiedBy>RESA TV Studio</cp:lastModifiedBy>
  <cp:revision>414</cp:revision>
  <dcterms:created xsi:type="dcterms:W3CDTF">2011-03-02T13:55:07Z</dcterms:created>
  <dcterms:modified xsi:type="dcterms:W3CDTF">2011-06-30T13:50:11Z</dcterms:modified>
</cp:coreProperties>
</file>