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31"/>
  </p:notesMasterIdLst>
  <p:handoutMasterIdLst>
    <p:handoutMasterId r:id="rId32"/>
  </p:handoutMasterIdLst>
  <p:sldIdLst>
    <p:sldId id="892" r:id="rId2"/>
    <p:sldId id="845" r:id="rId3"/>
    <p:sldId id="893" r:id="rId4"/>
    <p:sldId id="894" r:id="rId5"/>
    <p:sldId id="897" r:id="rId6"/>
    <p:sldId id="939" r:id="rId7"/>
    <p:sldId id="900" r:id="rId8"/>
    <p:sldId id="940" r:id="rId9"/>
    <p:sldId id="901" r:id="rId10"/>
    <p:sldId id="919" r:id="rId11"/>
    <p:sldId id="920" r:id="rId12"/>
    <p:sldId id="903" r:id="rId13"/>
    <p:sldId id="905" r:id="rId14"/>
    <p:sldId id="906" r:id="rId15"/>
    <p:sldId id="932" r:id="rId16"/>
    <p:sldId id="911" r:id="rId17"/>
    <p:sldId id="935" r:id="rId18"/>
    <p:sldId id="934" r:id="rId19"/>
    <p:sldId id="915" r:id="rId20"/>
    <p:sldId id="936" r:id="rId21"/>
    <p:sldId id="913" r:id="rId22"/>
    <p:sldId id="912" r:id="rId23"/>
    <p:sldId id="926" r:id="rId24"/>
    <p:sldId id="933" r:id="rId25"/>
    <p:sldId id="941" r:id="rId26"/>
    <p:sldId id="929" r:id="rId27"/>
    <p:sldId id="942" r:id="rId28"/>
    <p:sldId id="930" r:id="rId29"/>
    <p:sldId id="931" r:id="rId30"/>
  </p:sldIdLst>
  <p:sldSz cx="9144000" cy="5715000" type="screen16x10"/>
  <p:notesSz cx="7010400" cy="92964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9933FF"/>
    <a:srgbClr val="000066"/>
    <a:srgbClr val="660066"/>
    <a:srgbClr val="6699FF"/>
    <a:srgbClr val="080808"/>
    <a:srgbClr val="FF00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49" autoAdjust="0"/>
  </p:normalViewPr>
  <p:slideViewPr>
    <p:cSldViewPr>
      <p:cViewPr varScale="1">
        <p:scale>
          <a:sx n="66" d="100"/>
          <a:sy n="66" d="100"/>
        </p:scale>
        <p:origin x="-960" y="-8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8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4A49A-473E-4E78-A012-070D2C9F322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C16A13-6D62-4CEF-83FC-2B8B11962487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D212B4-7742-4A52-9DAA-CABB6909106B}" type="parTrans" cxnId="{51A2A266-3ED8-4460-AD2C-42385699E3C5}">
      <dgm:prSet/>
      <dgm:spPr/>
      <dgm:t>
        <a:bodyPr/>
        <a:lstStyle/>
        <a:p>
          <a:endParaRPr lang="en-US"/>
        </a:p>
      </dgm:t>
    </dgm:pt>
    <dgm:pt modelId="{D4BB9F73-84E2-4853-813F-6FD635EE796D}" type="sibTrans" cxnId="{51A2A266-3ED8-4460-AD2C-42385699E3C5}">
      <dgm:prSet/>
      <dgm:spPr/>
      <dgm:t>
        <a:bodyPr/>
        <a:lstStyle/>
        <a:p>
          <a:endParaRPr lang="en-US"/>
        </a:p>
      </dgm:t>
    </dgm:pt>
    <dgm:pt modelId="{488D670D-5039-49DB-B2FE-79C010CC6BC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62B588BD-D729-4D53-9737-2871155BA64B}" type="parTrans" cxnId="{6529E639-D3C6-4D29-AA2F-5E017CE2BB10}">
      <dgm:prSet/>
      <dgm:spPr/>
      <dgm:t>
        <a:bodyPr/>
        <a:lstStyle/>
        <a:p>
          <a:endParaRPr lang="en-US"/>
        </a:p>
      </dgm:t>
    </dgm:pt>
    <dgm:pt modelId="{8323232D-F6D2-4455-A80C-DCAFA04F0F0E}" type="sibTrans" cxnId="{6529E639-D3C6-4D29-AA2F-5E017CE2BB10}">
      <dgm:prSet/>
      <dgm:spPr/>
      <dgm:t>
        <a:bodyPr/>
        <a:lstStyle/>
        <a:p>
          <a:endParaRPr lang="en-US"/>
        </a:p>
      </dgm:t>
    </dgm:pt>
    <dgm:pt modelId="{8F33CA4E-5918-4BCA-8755-07185DA4206E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6AD0525A-EB55-495E-B4BE-23E0596145A2}" type="parTrans" cxnId="{BD8B29AB-A802-4A67-92B9-306B6F0BFAF2}">
      <dgm:prSet/>
      <dgm:spPr/>
      <dgm:t>
        <a:bodyPr/>
        <a:lstStyle/>
        <a:p>
          <a:endParaRPr lang="en-US"/>
        </a:p>
      </dgm:t>
    </dgm:pt>
    <dgm:pt modelId="{3EBAF37E-1E02-439E-BFCA-07750711C87A}" type="sibTrans" cxnId="{BD8B29AB-A802-4A67-92B9-306B6F0BFAF2}">
      <dgm:prSet/>
      <dgm:spPr/>
      <dgm:t>
        <a:bodyPr/>
        <a:lstStyle/>
        <a:p>
          <a:endParaRPr lang="en-US"/>
        </a:p>
      </dgm:t>
    </dgm:pt>
    <dgm:pt modelId="{9DDA71BC-BE34-4D16-AF7A-56A079650D22}" type="pres">
      <dgm:prSet presAssocID="{D7B4A49A-473E-4E78-A012-070D2C9F32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165884-732E-4662-86D3-1FCFA14D38B0}" type="pres">
      <dgm:prSet presAssocID="{4EC16A13-6D62-4CEF-83FC-2B8B119624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B04B2-EDFE-4A9F-8EA9-EB1F6B8EBB5E}" type="pres">
      <dgm:prSet presAssocID="{4EC16A13-6D62-4CEF-83FC-2B8B11962487}" presName="spNode" presStyleCnt="0"/>
      <dgm:spPr/>
    </dgm:pt>
    <dgm:pt modelId="{3EA97167-D18C-4BCE-9B12-02785D0DFAE4}" type="pres">
      <dgm:prSet presAssocID="{D4BB9F73-84E2-4853-813F-6FD635EE796D}" presName="sibTrans" presStyleLbl="sibTrans1D1" presStyleIdx="0" presStyleCnt="3"/>
      <dgm:spPr/>
      <dgm:t>
        <a:bodyPr/>
        <a:lstStyle/>
        <a:p>
          <a:endParaRPr lang="en-US"/>
        </a:p>
      </dgm:t>
    </dgm:pt>
    <dgm:pt modelId="{49C06EC6-41B1-4C46-BB66-F9CBDDA296D4}" type="pres">
      <dgm:prSet presAssocID="{488D670D-5039-49DB-B2FE-79C010CC6B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AC181-90B6-40BB-B2B3-BC41E66D3A28}" type="pres">
      <dgm:prSet presAssocID="{488D670D-5039-49DB-B2FE-79C010CC6BC6}" presName="spNode" presStyleCnt="0"/>
      <dgm:spPr/>
    </dgm:pt>
    <dgm:pt modelId="{F151E94F-46ED-433F-8C4D-3D58A8119260}" type="pres">
      <dgm:prSet presAssocID="{8323232D-F6D2-4455-A80C-DCAFA04F0F0E}" presName="sibTrans" presStyleLbl="sibTrans1D1" presStyleIdx="1" presStyleCnt="3"/>
      <dgm:spPr/>
      <dgm:t>
        <a:bodyPr/>
        <a:lstStyle/>
        <a:p>
          <a:endParaRPr lang="en-US"/>
        </a:p>
      </dgm:t>
    </dgm:pt>
    <dgm:pt modelId="{0DD248C8-7746-4238-B079-6201B0872613}" type="pres">
      <dgm:prSet presAssocID="{8F33CA4E-5918-4BCA-8755-07185DA420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E8493-36B7-43D1-B048-29384B8B3C71}" type="pres">
      <dgm:prSet presAssocID="{8F33CA4E-5918-4BCA-8755-07185DA4206E}" presName="spNode" presStyleCnt="0"/>
      <dgm:spPr/>
    </dgm:pt>
    <dgm:pt modelId="{11ADF8D0-C354-4DCC-A371-FC6020A54719}" type="pres">
      <dgm:prSet presAssocID="{3EBAF37E-1E02-439E-BFCA-07750711C87A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51A2A266-3ED8-4460-AD2C-42385699E3C5}" srcId="{D7B4A49A-473E-4E78-A012-070D2C9F322D}" destId="{4EC16A13-6D62-4CEF-83FC-2B8B11962487}" srcOrd="0" destOrd="0" parTransId="{9FD212B4-7742-4A52-9DAA-CABB6909106B}" sibTransId="{D4BB9F73-84E2-4853-813F-6FD635EE796D}"/>
    <dgm:cxn modelId="{BD8B29AB-A802-4A67-92B9-306B6F0BFAF2}" srcId="{D7B4A49A-473E-4E78-A012-070D2C9F322D}" destId="{8F33CA4E-5918-4BCA-8755-07185DA4206E}" srcOrd="2" destOrd="0" parTransId="{6AD0525A-EB55-495E-B4BE-23E0596145A2}" sibTransId="{3EBAF37E-1E02-439E-BFCA-07750711C87A}"/>
    <dgm:cxn modelId="{6529E639-D3C6-4D29-AA2F-5E017CE2BB10}" srcId="{D7B4A49A-473E-4E78-A012-070D2C9F322D}" destId="{488D670D-5039-49DB-B2FE-79C010CC6BC6}" srcOrd="1" destOrd="0" parTransId="{62B588BD-D729-4D53-9737-2871155BA64B}" sibTransId="{8323232D-F6D2-4455-A80C-DCAFA04F0F0E}"/>
    <dgm:cxn modelId="{9F225716-E117-4BB4-9CC0-424D5D5D3962}" type="presOf" srcId="{3EBAF37E-1E02-439E-BFCA-07750711C87A}" destId="{11ADF8D0-C354-4DCC-A371-FC6020A54719}" srcOrd="0" destOrd="0" presId="urn:microsoft.com/office/officeart/2005/8/layout/cycle6"/>
    <dgm:cxn modelId="{10CD8168-288C-4557-A322-818FBAAABC69}" type="presOf" srcId="{8F33CA4E-5918-4BCA-8755-07185DA4206E}" destId="{0DD248C8-7746-4238-B079-6201B0872613}" srcOrd="0" destOrd="0" presId="urn:microsoft.com/office/officeart/2005/8/layout/cycle6"/>
    <dgm:cxn modelId="{37A44CCB-40E0-4D26-8EB4-901359364283}" type="presOf" srcId="{D4BB9F73-84E2-4853-813F-6FD635EE796D}" destId="{3EA97167-D18C-4BCE-9B12-02785D0DFAE4}" srcOrd="0" destOrd="0" presId="urn:microsoft.com/office/officeart/2005/8/layout/cycle6"/>
    <dgm:cxn modelId="{F36DAC8D-DB69-417C-905E-F0172AA1ACE8}" type="presOf" srcId="{4EC16A13-6D62-4CEF-83FC-2B8B11962487}" destId="{6D165884-732E-4662-86D3-1FCFA14D38B0}" srcOrd="0" destOrd="0" presId="urn:microsoft.com/office/officeart/2005/8/layout/cycle6"/>
    <dgm:cxn modelId="{D6EC7471-C809-4BB5-8251-E502BE71FFB9}" type="presOf" srcId="{D7B4A49A-473E-4E78-A012-070D2C9F322D}" destId="{9DDA71BC-BE34-4D16-AF7A-56A079650D22}" srcOrd="0" destOrd="0" presId="urn:microsoft.com/office/officeart/2005/8/layout/cycle6"/>
    <dgm:cxn modelId="{D4300A99-0ADE-428A-BB6E-10BDAFC6D933}" type="presOf" srcId="{488D670D-5039-49DB-B2FE-79C010CC6BC6}" destId="{49C06EC6-41B1-4C46-BB66-F9CBDDA296D4}" srcOrd="0" destOrd="0" presId="urn:microsoft.com/office/officeart/2005/8/layout/cycle6"/>
    <dgm:cxn modelId="{1024D23A-5468-4BF7-AB5F-215206A0E520}" type="presOf" srcId="{8323232D-F6D2-4455-A80C-DCAFA04F0F0E}" destId="{F151E94F-46ED-433F-8C4D-3D58A8119260}" srcOrd="0" destOrd="0" presId="urn:microsoft.com/office/officeart/2005/8/layout/cycle6"/>
    <dgm:cxn modelId="{465DC69C-C9F2-4584-9308-BA1192C953EA}" type="presParOf" srcId="{9DDA71BC-BE34-4D16-AF7A-56A079650D22}" destId="{6D165884-732E-4662-86D3-1FCFA14D38B0}" srcOrd="0" destOrd="0" presId="urn:microsoft.com/office/officeart/2005/8/layout/cycle6"/>
    <dgm:cxn modelId="{77C05F98-6FB5-4FFE-90CE-4FD3A856CA60}" type="presParOf" srcId="{9DDA71BC-BE34-4D16-AF7A-56A079650D22}" destId="{F14B04B2-EDFE-4A9F-8EA9-EB1F6B8EBB5E}" srcOrd="1" destOrd="0" presId="urn:microsoft.com/office/officeart/2005/8/layout/cycle6"/>
    <dgm:cxn modelId="{B8ADF08D-37D8-4D77-B907-4D58C0F7F643}" type="presParOf" srcId="{9DDA71BC-BE34-4D16-AF7A-56A079650D22}" destId="{3EA97167-D18C-4BCE-9B12-02785D0DFAE4}" srcOrd="2" destOrd="0" presId="urn:microsoft.com/office/officeart/2005/8/layout/cycle6"/>
    <dgm:cxn modelId="{1E413E51-714F-463E-BF41-3F189850091E}" type="presParOf" srcId="{9DDA71BC-BE34-4D16-AF7A-56A079650D22}" destId="{49C06EC6-41B1-4C46-BB66-F9CBDDA296D4}" srcOrd="3" destOrd="0" presId="urn:microsoft.com/office/officeart/2005/8/layout/cycle6"/>
    <dgm:cxn modelId="{28A6983F-2ABA-4134-BE67-F817FF60A233}" type="presParOf" srcId="{9DDA71BC-BE34-4D16-AF7A-56A079650D22}" destId="{AD9AC181-90B6-40BB-B2B3-BC41E66D3A28}" srcOrd="4" destOrd="0" presId="urn:microsoft.com/office/officeart/2005/8/layout/cycle6"/>
    <dgm:cxn modelId="{D721843F-9117-4857-8C88-FB4ED8295EE0}" type="presParOf" srcId="{9DDA71BC-BE34-4D16-AF7A-56A079650D22}" destId="{F151E94F-46ED-433F-8C4D-3D58A8119260}" srcOrd="5" destOrd="0" presId="urn:microsoft.com/office/officeart/2005/8/layout/cycle6"/>
    <dgm:cxn modelId="{A60F5DA2-73A4-4D17-841E-C51D0971AA5B}" type="presParOf" srcId="{9DDA71BC-BE34-4D16-AF7A-56A079650D22}" destId="{0DD248C8-7746-4238-B079-6201B0872613}" srcOrd="6" destOrd="0" presId="urn:microsoft.com/office/officeart/2005/8/layout/cycle6"/>
    <dgm:cxn modelId="{2CC82639-9C0B-46A5-8117-F61CBE9FD8E3}" type="presParOf" srcId="{9DDA71BC-BE34-4D16-AF7A-56A079650D22}" destId="{77BE8493-36B7-43D1-B048-29384B8B3C71}" srcOrd="7" destOrd="0" presId="urn:microsoft.com/office/officeart/2005/8/layout/cycle6"/>
    <dgm:cxn modelId="{B92A5A7E-A5DE-45F0-9293-A6B30BFDC672}" type="presParOf" srcId="{9DDA71BC-BE34-4D16-AF7A-56A079650D22}" destId="{11ADF8D0-C354-4DCC-A371-FC6020A5471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165884-732E-4662-86D3-1FCFA14D38B0}">
      <dsp:nvSpPr>
        <dsp:cNvPr id="0" name=""/>
        <dsp:cNvSpPr/>
      </dsp:nvSpPr>
      <dsp:spPr>
        <a:xfrm>
          <a:off x="595498" y="329"/>
          <a:ext cx="485402" cy="315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</a:t>
          </a:r>
          <a:endParaRPr lang="en-US" sz="1300" kern="1200" dirty="0"/>
        </a:p>
      </dsp:txBody>
      <dsp:txXfrm>
        <a:off x="595498" y="329"/>
        <a:ext cx="485402" cy="315511"/>
      </dsp:txXfrm>
    </dsp:sp>
    <dsp:sp modelId="{3EA97167-D18C-4BCE-9B12-02785D0DFAE4}">
      <dsp:nvSpPr>
        <dsp:cNvPr id="0" name=""/>
        <dsp:cNvSpPr/>
      </dsp:nvSpPr>
      <dsp:spPr>
        <a:xfrm>
          <a:off x="417365" y="158085"/>
          <a:ext cx="841669" cy="841669"/>
        </a:xfrm>
        <a:custGeom>
          <a:avLst/>
          <a:gdLst/>
          <a:ahLst/>
          <a:cxnLst/>
          <a:rect l="0" t="0" r="0" b="0"/>
          <a:pathLst>
            <a:path>
              <a:moveTo>
                <a:pt x="667063" y="79552"/>
              </a:moveTo>
              <a:arcTo wR="420834" hR="420834" stAng="18348581" swAng="36473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06EC6-41B1-4C46-BB66-F9CBDDA296D4}">
      <dsp:nvSpPr>
        <dsp:cNvPr id="0" name=""/>
        <dsp:cNvSpPr/>
      </dsp:nvSpPr>
      <dsp:spPr>
        <a:xfrm>
          <a:off x="959952" y="631581"/>
          <a:ext cx="485402" cy="315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</a:t>
          </a:r>
          <a:endParaRPr lang="en-US" sz="1300" kern="1200" dirty="0"/>
        </a:p>
      </dsp:txBody>
      <dsp:txXfrm>
        <a:off x="959952" y="631581"/>
        <a:ext cx="485402" cy="315511"/>
      </dsp:txXfrm>
    </dsp:sp>
    <dsp:sp modelId="{F151E94F-46ED-433F-8C4D-3D58A8119260}">
      <dsp:nvSpPr>
        <dsp:cNvPr id="0" name=""/>
        <dsp:cNvSpPr/>
      </dsp:nvSpPr>
      <dsp:spPr>
        <a:xfrm>
          <a:off x="417365" y="158085"/>
          <a:ext cx="841669" cy="841669"/>
        </a:xfrm>
        <a:custGeom>
          <a:avLst/>
          <a:gdLst/>
          <a:ahLst/>
          <a:cxnLst/>
          <a:rect l="0" t="0" r="0" b="0"/>
          <a:pathLst>
            <a:path>
              <a:moveTo>
                <a:pt x="621097" y="790965"/>
              </a:moveTo>
              <a:arcTo wR="420834" hR="420834" stAng="3695037" swAng="34099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248C8-7746-4238-B079-6201B0872613}">
      <dsp:nvSpPr>
        <dsp:cNvPr id="0" name=""/>
        <dsp:cNvSpPr/>
      </dsp:nvSpPr>
      <dsp:spPr>
        <a:xfrm>
          <a:off x="231044" y="631581"/>
          <a:ext cx="485402" cy="315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</a:t>
          </a:r>
          <a:endParaRPr lang="en-US" sz="1300" kern="1200" dirty="0"/>
        </a:p>
      </dsp:txBody>
      <dsp:txXfrm>
        <a:off x="231044" y="631581"/>
        <a:ext cx="485402" cy="315511"/>
      </dsp:txXfrm>
    </dsp:sp>
    <dsp:sp modelId="{11ADF8D0-C354-4DCC-A371-FC6020A54719}">
      <dsp:nvSpPr>
        <dsp:cNvPr id="0" name=""/>
        <dsp:cNvSpPr/>
      </dsp:nvSpPr>
      <dsp:spPr>
        <a:xfrm>
          <a:off x="417365" y="158085"/>
          <a:ext cx="841669" cy="841669"/>
        </a:xfrm>
        <a:custGeom>
          <a:avLst/>
          <a:gdLst/>
          <a:ahLst/>
          <a:cxnLst/>
          <a:rect l="0" t="0" r="0" b="0"/>
          <a:pathLst>
            <a:path>
              <a:moveTo>
                <a:pt x="2787" y="469194"/>
              </a:moveTo>
              <a:arcTo wR="420834" hR="420834" stAng="10404079" swAng="36473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B2EC69BC-8F2D-49C5-8175-7B79FA19CE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BAB110-F6B6-42EB-869F-80D7412D2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696913"/>
            <a:ext cx="5578475" cy="34861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MAC CAD-PD Mod-7R-V </a:t>
            </a:r>
            <a:r>
              <a:rPr lang="en-US" smtClean="0"/>
              <a:t>BRF 20110630-0748.pptx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86D1D-2DCE-484D-991F-793E63A34D6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696913"/>
            <a:ext cx="5578475" cy="348615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A68CB-A403-4A23-8FE1-B90401DF699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696913"/>
            <a:ext cx="5578475" cy="34861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E685D-80F3-4245-B2AF-AA0C9735873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696913"/>
            <a:ext cx="5578475" cy="348615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D2D48-47AA-4791-B18B-439099847C8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96913"/>
            <a:ext cx="55784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AB110-F6B6-42EB-869F-80D7412D20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460500"/>
            <a:ext cx="8824912" cy="4274344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802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587500"/>
            <a:ext cx="7772400" cy="1447271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02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2000"/>
            <a:ext cx="6781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4" y="5204354"/>
            <a:ext cx="1901825" cy="3968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5204354"/>
            <a:ext cx="2895600" cy="3968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90BA6-7ABA-492C-818E-9AB2DB98D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8D42F-06BF-4F09-829A-C3B241EAF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5" y="203730"/>
            <a:ext cx="2097087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4" y="203730"/>
            <a:ext cx="6138863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A433D-DE69-4161-949B-37E66F20C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142C6-58CE-49D1-8DD5-C465E73DA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0D1A0-3060-4AC5-B314-2E2D24E85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4" y="1587500"/>
            <a:ext cx="3927475" cy="349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9" y="1587500"/>
            <a:ext cx="3927475" cy="349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2091D-B709-4DA0-A9F9-F8E068751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1259D-F6D6-4F35-80F2-4C97B23CB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9387D-F744-4B9A-99CD-E87C61AB9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B9227-97F5-48BA-9888-CFD2B2204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CC6AA-CB7F-4C07-A554-01F794423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674AC-254B-444A-B48B-0B896CDD2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524000"/>
            <a:ext cx="8824912" cy="4191000"/>
            <a:chOff x="201" y="1152"/>
            <a:chExt cx="5559" cy="3168"/>
          </a:xfrm>
        </p:grpSpPr>
        <p:sp>
          <p:nvSpPr>
            <p:cNvPr id="4792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792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79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4" y="5204354"/>
            <a:ext cx="1901825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4354"/>
            <a:ext cx="289560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9" y="5204354"/>
            <a:ext cx="1901825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19CCCF-ECB0-476F-9C68-75C54C2BAC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792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2" y="203730"/>
            <a:ext cx="8385175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92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587500"/>
            <a:ext cx="80073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96333"/>
            <a:ext cx="7696200" cy="50165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Michigan Assessment Consortium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3600" dirty="0" smtClean="0"/>
              <a:t>Common Assessment Development Series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Writing the Test Blueprint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38200" y="1079502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066800" y="3525575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Arial"/>
              </a:rPr>
              <a:t>Module 7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143502"/>
            <a:ext cx="1455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CF1224D-29CF-4932-AC17-62DC6428EA48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1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1" y="444500"/>
            <a:ext cx="7315200" cy="80433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Result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02833"/>
            <a:ext cx="7391400" cy="3640667"/>
          </a:xfrm>
          <a:noFill/>
        </p:spPr>
        <p:txBody>
          <a:bodyPr/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Creating tests that are useful requires them to be …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Reliable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Free of bias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Fair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Used in valid ways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Close the loop</a:t>
            </a:r>
          </a:p>
          <a:p>
            <a:pPr lvl="1">
              <a:buFont typeface="Wingdings" charset="2"/>
              <a:buNone/>
            </a:pP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5E37-36DB-4971-93A8-F12A1364E9B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j023646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78000"/>
            <a:ext cx="3352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CB48-C05E-40FE-ADA3-4CD60D88B41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508000"/>
            <a:ext cx="7315200" cy="889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+mj-ea"/>
                <a:cs typeface="+mj-cs"/>
              </a:rPr>
              <a:t>What is a Test Blueprint?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7315200" cy="364066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+mn-ea"/>
                <a:cs typeface="+mn-cs"/>
              </a:rPr>
              <a:t>Plan for constructing </a:t>
            </a:r>
            <a:r>
              <a:rPr lang="en-US" sz="2800" dirty="0" smtClean="0">
                <a:ea typeface="+mn-ea"/>
                <a:cs typeface="+mn-cs"/>
              </a:rPr>
              <a:t>a common </a:t>
            </a:r>
            <a:r>
              <a:rPr lang="en-US" sz="2800" dirty="0">
                <a:ea typeface="+mn-ea"/>
                <a:cs typeface="+mn-cs"/>
              </a:rPr>
              <a:t>assessment</a:t>
            </a:r>
          </a:p>
          <a:p>
            <a:pPr lvl="1">
              <a:defRPr/>
            </a:pPr>
            <a:r>
              <a:rPr lang="en-US" dirty="0"/>
              <a:t>Learning targets</a:t>
            </a:r>
          </a:p>
          <a:p>
            <a:pPr lvl="1">
              <a:defRPr/>
            </a:pPr>
            <a:r>
              <a:rPr lang="en-US" dirty="0"/>
              <a:t>Levels of complexity</a:t>
            </a:r>
          </a:p>
          <a:p>
            <a:pPr lvl="1">
              <a:defRPr/>
            </a:pPr>
            <a:r>
              <a:rPr lang="en-US" dirty="0"/>
              <a:t>Importance</a:t>
            </a:r>
          </a:p>
          <a:p>
            <a:pPr>
              <a:defRPr/>
            </a:pPr>
            <a:r>
              <a:rPr lang="en-US" sz="2800" dirty="0">
                <a:ea typeface="+mn-ea"/>
                <a:cs typeface="+mn-cs"/>
              </a:rPr>
              <a:t>Common assessments work best </a:t>
            </a:r>
            <a:r>
              <a:rPr lang="en-US" sz="2800" dirty="0" smtClean="0">
                <a:ea typeface="+mn-ea"/>
                <a:cs typeface="+mn-cs"/>
              </a:rPr>
              <a:t>within a </a:t>
            </a:r>
            <a:r>
              <a:rPr lang="en-US" sz="2800" dirty="0">
                <a:ea typeface="+mn-ea"/>
                <a:cs typeface="+mn-cs"/>
              </a:rPr>
              <a:t>collegial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1F77-21D2-42B9-808B-E385307DB25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62003" y="381000"/>
            <a:ext cx="7848601" cy="1016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Targets</a:t>
            </a:r>
          </a:p>
        </p:txBody>
      </p:sp>
      <p:sp>
        <p:nvSpPr>
          <p:cNvPr id="30723" name="Rectangle 6"/>
          <p:cNvSpPr>
            <a:spLocks noGrp="1" noRot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State and national standards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Local decisions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to emphasize?</a:t>
            </a:r>
          </a:p>
          <a:p>
            <a:pPr lvl="1"/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to teach and assess?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5143502"/>
            <a:ext cx="1455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CF1224D-29CF-4932-AC17-62DC6428EA48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13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8201" y="381000"/>
            <a:ext cx="7696200" cy="1016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Complexity</a:t>
            </a:r>
          </a:p>
        </p:txBody>
      </p:sp>
      <p:sp>
        <p:nvSpPr>
          <p:cNvPr id="31747" name="Rectangle 6"/>
          <p:cNvSpPr>
            <a:spLocks noGrp="1" noRot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Norm Webb (1997) Depth of Knowledge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Recall (level 1)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Skill or concept use or application (level 2)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Strategic thinking (level 3)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Extended thinking (level 4)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 task – clarify level of complexity of the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5143502"/>
            <a:ext cx="1455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CF1224D-29CF-4932-AC17-62DC6428EA48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14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81000"/>
            <a:ext cx="7467600" cy="1079500"/>
          </a:xfrm>
        </p:spPr>
        <p:txBody>
          <a:bodyPr/>
          <a:lstStyle/>
          <a:p>
            <a:r>
              <a:rPr lang="en-US" sz="3600" dirty="0" smtClean="0"/>
              <a:t>Basic Example with</a:t>
            </a:r>
            <a:br>
              <a:rPr lang="en-US" sz="3600" dirty="0" smtClean="0"/>
            </a:br>
            <a:r>
              <a:rPr lang="en-US" sz="3600" dirty="0" smtClean="0"/>
              <a:t>5 Targets and 3 Levels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93849"/>
          <a:ext cx="8388348" cy="342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  <a:gridCol w="699029"/>
              </a:tblGrid>
              <a:tr h="3794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Webb (1997) Depth of Knowledge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</a:tr>
              <a:tr h="3794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Target Totals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2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</a:tr>
              <a:tr h="37942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4617B"/>
                          </a:solidFill>
                          <a:latin typeface="Calibri"/>
                        </a:rPr>
                        <a:t>Learning Target Codes</a:t>
                      </a:r>
                    </a:p>
                  </a:txBody>
                  <a:tcPr marL="12700" marR="12700" marT="1058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379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2700" marR="12700" marT="10583" marB="0" anchor="ctr"/>
                </a:tc>
              </a:tr>
              <a:tr h="379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379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379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00" marR="12700" marT="10583" marB="0" anchor="ctr"/>
                </a:tc>
              </a:tr>
              <a:tr h="387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DOK</a:t>
                      </a:r>
                      <a:br>
                        <a:rPr lang="en-U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</a:br>
                      <a:r>
                        <a:rPr lang="en-U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2700" marR="12700" marT="10583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F25B-CE5C-4F0E-B9B6-5176CAA73C8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960438"/>
          </a:xfrm>
        </p:spPr>
        <p:txBody>
          <a:bodyPr/>
          <a:lstStyle/>
          <a:p>
            <a:r>
              <a:rPr lang="en-US" sz="3600" dirty="0" smtClean="0"/>
              <a:t>Basic Example with</a:t>
            </a:r>
            <a:br>
              <a:rPr lang="en-US" sz="3600" dirty="0" smtClean="0"/>
            </a:br>
            <a:r>
              <a:rPr lang="en-US" sz="3600" dirty="0" smtClean="0"/>
              <a:t>5 Targets and 3 Levels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45445"/>
          <a:ext cx="8007348" cy="365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</a:tblGrid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Webb (1997) Depth of Knowledge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</a:tr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Strategic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Target Totals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4617B"/>
                          </a:solidFill>
                          <a:latin typeface="Calibri"/>
                        </a:rPr>
                        <a:t>Learning Target Codes</a:t>
                      </a:r>
                    </a:p>
                  </a:txBody>
                  <a:tcPr marL="12700" marR="12700" marT="1058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Target 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Target 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Target 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Target 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Target 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00" marR="12700" marT="10583" marB="0" anchor="ctr"/>
                </a:tc>
              </a:tr>
              <a:tr h="5339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DOK</a:t>
                      </a:r>
                      <a:b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</a:br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B05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0B0F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0B0F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2700" marR="12700" marT="10583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F0C-FDFA-47BF-82C8-6F0D80FCEC7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500"/>
            <a:ext cx="7315200" cy="1185333"/>
          </a:xfrm>
        </p:spPr>
        <p:txBody>
          <a:bodyPr/>
          <a:lstStyle/>
          <a:p>
            <a:r>
              <a:rPr lang="en-US" sz="3200" dirty="0" smtClean="0"/>
              <a:t>20 item test for 5 targets and</a:t>
            </a:r>
            <a:br>
              <a:rPr lang="en-US" sz="3200" dirty="0" smtClean="0"/>
            </a:br>
            <a:r>
              <a:rPr lang="en-US" sz="3200" dirty="0" smtClean="0"/>
              <a:t>3 levels worth 30 points total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51001"/>
          <a:ext cx="8007348" cy="365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</a:tblGrid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Webb (1997) Depth of Knowledge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</a:tr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Strategic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Target Totals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4617B"/>
                          </a:solidFill>
                          <a:latin typeface="Calibri"/>
                        </a:rPr>
                        <a:t>Learning Target Codes</a:t>
                      </a:r>
                    </a:p>
                  </a:txBody>
                  <a:tcPr marL="12700" marR="12700" marT="1058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Target 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chemeClr val="bg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>
                    <a:solidFill>
                      <a:srgbClr val="0BD0D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>
                    <a:solidFill>
                      <a:srgbClr val="0BD0D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rgbClr val="FFFF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>
                    <a:solidFill>
                      <a:srgbClr val="FFFF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00" marR="12700" marT="10583" marB="0" anchor="ctr"/>
                </a:tc>
              </a:tr>
              <a:tr h="5339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baseline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DOK</a:t>
                      </a:r>
                      <a:b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</a:br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2700" marR="12700" marT="10583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952F-9B61-473A-8BEE-75F6C472986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17500"/>
            <a:ext cx="7315200" cy="1079500"/>
          </a:xfrm>
        </p:spPr>
        <p:txBody>
          <a:bodyPr/>
          <a:lstStyle/>
          <a:p>
            <a:r>
              <a:rPr lang="en-US" sz="3200" dirty="0" smtClean="0"/>
              <a:t>Is This Reasonable?</a:t>
            </a:r>
            <a:br>
              <a:rPr lang="en-US" sz="3200" dirty="0" smtClean="0"/>
            </a:br>
            <a:r>
              <a:rPr lang="en-US" sz="3200" dirty="0" smtClean="0"/>
              <a:t>Rule of Thumb Criteria…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8007350" cy="3725333"/>
          </a:xfrm>
        </p:spPr>
        <p:txBody>
          <a:bodyPr/>
          <a:lstStyle/>
          <a:p>
            <a:r>
              <a:rPr lang="en-US" sz="2400" dirty="0" smtClean="0"/>
              <a:t>At least 3 items per target (5 is better) for reliability</a:t>
            </a:r>
          </a:p>
          <a:p>
            <a:r>
              <a:rPr lang="en-US" sz="2400" dirty="0" smtClean="0"/>
              <a:t>Appropriate distribution of items over targets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000" dirty="0" smtClean="0"/>
              <a:t>(1 &amp; 2 have more items, but fewer points than 3 &amp; 5)</a:t>
            </a:r>
            <a:endParaRPr lang="en-US" sz="2800" dirty="0" smtClean="0"/>
          </a:p>
          <a:p>
            <a:r>
              <a:rPr lang="en-US" sz="2400" dirty="0" smtClean="0"/>
              <a:t>Levels of complexity (depth of knowledge) are appropriate for targets and instruction</a:t>
            </a:r>
          </a:p>
          <a:p>
            <a:r>
              <a:rPr lang="en-US" sz="2400" dirty="0" smtClean="0"/>
              <a:t>Appropriate distribution of items over levels of complexity</a:t>
            </a:r>
          </a:p>
          <a:p>
            <a:pPr>
              <a:buFont typeface="Wingdings" charset="2"/>
              <a:buNone/>
            </a:pPr>
            <a:r>
              <a:rPr lang="en-US" sz="2000" dirty="0" smtClean="0"/>
              <a:t>	     (All items are NOT at the lowest or highest level)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1759-A0FD-4ACA-ABA8-B2D67CA39F8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44500"/>
            <a:ext cx="7315200" cy="9525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Professional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761"/>
            <a:ext cx="7315200" cy="3492500"/>
          </a:xfrm>
        </p:spPr>
        <p:txBody>
          <a:bodyPr/>
          <a:lstStyle/>
          <a:p>
            <a:r>
              <a:rPr lang="en-US" sz="2800" dirty="0" smtClean="0"/>
              <a:t>Yes!</a:t>
            </a:r>
          </a:p>
          <a:p>
            <a:r>
              <a:rPr lang="en-US" sz="2800" dirty="0" smtClean="0"/>
              <a:t>Improves with experience</a:t>
            </a:r>
          </a:p>
          <a:p>
            <a:r>
              <a:rPr lang="en-US" sz="2800" dirty="0" smtClean="0"/>
              <a:t>Collective decisions</a:t>
            </a:r>
          </a:p>
          <a:p>
            <a:r>
              <a:rPr lang="en-US" sz="2800" dirty="0" smtClean="0"/>
              <a:t>Reflection regarding methods and results</a:t>
            </a: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038-4A99-4E9D-83D0-667FA673F73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6833"/>
            <a:ext cx="7467600" cy="1016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Narrated By: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06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153833"/>
            <a:ext cx="6781800" cy="148166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3600" dirty="0" smtClean="0"/>
              <a:t>Bruce Fay</a:t>
            </a:r>
            <a:br>
              <a:rPr lang="en-US" sz="3600" dirty="0" smtClean="0"/>
            </a:br>
            <a:r>
              <a:rPr lang="en-US" sz="3600" dirty="0" smtClean="0"/>
              <a:t>Wayne RESA</a:t>
            </a:r>
            <a:endParaRPr lang="en-US" sz="3600" dirty="0" smtClean="0">
              <a:latin typeface="Arial Black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5143502"/>
            <a:ext cx="1455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CF1224D-29CF-4932-AC17-62DC6428EA48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54000"/>
            <a:ext cx="7467600" cy="1143000"/>
          </a:xfrm>
        </p:spPr>
        <p:txBody>
          <a:bodyPr/>
          <a:lstStyle/>
          <a:p>
            <a:r>
              <a:rPr lang="en-US" sz="3600" dirty="0" smtClean="0"/>
              <a:t>Basic Example Recap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460502"/>
          <a:ext cx="8007348" cy="372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  <a:gridCol w="667279"/>
              </a:tblGrid>
              <a:tr h="40829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Webb (1997) Depth of Knowledge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</a:tr>
              <a:tr h="40829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Strategic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Target Totals</a:t>
                      </a: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290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4617B"/>
                          </a:solidFill>
                          <a:latin typeface="Calibri"/>
                        </a:rPr>
                        <a:t>Learning Target Codes</a:t>
                      </a:r>
                    </a:p>
                  </a:txBody>
                  <a:tcPr marL="12700" marR="12700" marT="1058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Target 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00" marR="12700" marT="10583" marB="0" anchor="ctr"/>
                </a:tc>
              </a:tr>
              <a:tr h="416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baseline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DOK</a:t>
                      </a:r>
                      <a:b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</a:br>
                      <a:r>
                        <a:rPr lang="en-US" sz="1300" b="1" i="0" u="none" strike="noStrike" baseline="0" dirty="0">
                          <a:solidFill>
                            <a:schemeClr val="bg2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2700" marR="12700" marT="10583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3A2A-6486-4F1E-8B90-EA328A6263F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02167"/>
            <a:ext cx="7620000" cy="1100667"/>
          </a:xfrm>
        </p:spPr>
        <p:txBody>
          <a:bodyPr/>
          <a:lstStyle/>
          <a:p>
            <a:r>
              <a:rPr lang="en-US" sz="3200" dirty="0" smtClean="0"/>
              <a:t>Some Added Sophistication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(keeping track of item types)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167"/>
            <a:ext cx="7620000" cy="347133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Appropriate match to learning targets and associated levels of complexity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Balanced use within tests and across tests over time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Other test related materials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Same or separate spreadsheet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E241-BA90-405E-89D1-B983CCB69436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6833"/>
            <a:ext cx="7620000" cy="8255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Common Item </a:t>
            </a:r>
            <a:r>
              <a:rPr lang="en-US" sz="3600" dirty="0" smtClean="0"/>
              <a:t>Types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500"/>
            <a:ext cx="8305800" cy="376766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500" dirty="0" smtClean="0"/>
              <a:t>Selected-response (multiple-choice)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Constructed-response (fill-in-the-blank or short answer)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Extended-response (outline, essay, etc.)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Matching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Sort/arrange a list in order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Performance tasks</a:t>
            </a:r>
          </a:p>
          <a:p>
            <a:pPr>
              <a:spcAft>
                <a:spcPts val="0"/>
              </a:spcAft>
            </a:pPr>
            <a:r>
              <a:rPr lang="en-US" sz="2500" dirty="0" smtClean="0"/>
              <a:t>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7F1-F5BD-4163-A82D-FB355E85F64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7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05000"/>
            <a:ext cx="32766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FD88-4C80-49E2-957C-51F9D1ABA1A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87EC-8B74-4209-A70C-6780059AFC8F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603252" y="486833"/>
          <a:ext cx="8007348" cy="500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79"/>
                <a:gridCol w="628121"/>
                <a:gridCol w="706437"/>
                <a:gridCol w="667279"/>
                <a:gridCol w="667279"/>
                <a:gridCol w="626005"/>
                <a:gridCol w="838200"/>
                <a:gridCol w="537632"/>
                <a:gridCol w="667279"/>
                <a:gridCol w="667279"/>
                <a:gridCol w="667279"/>
                <a:gridCol w="667279"/>
              </a:tblGrid>
              <a:tr h="639636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Item </a:t>
                      </a:r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Type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1058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Depth of Knowledge </a:t>
                      </a:r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Level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Row </a:t>
                      </a:r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Totals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0061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S-R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C-R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C-R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Perf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(cell entries are points)</a:t>
                      </a: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(points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per)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2700" marR="12700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</a:tr>
              <a:tr h="416983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Brief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Use</a:t>
                      </a: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Strategic</a:t>
                      </a: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0583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2700" marR="12700" marT="10583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12700" marR="12700" marT="10583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</a:tr>
              <a:tr h="3296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Learning Target Codes</a:t>
                      </a:r>
                    </a:p>
                  </a:txBody>
                  <a:tcPr marL="12700" marR="12700" marT="105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1.1.1.1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29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1.1.1.1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29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1.1.1.1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00" marR="12700" marT="1058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29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1.2.3.4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1.2.3.4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00" marR="12700" marT="105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etc.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ctr"/>
                </a:tc>
              </a:tr>
              <a:tr h="620183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Column Totals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tx1"/>
                    </a:solidFill>
                  </a:tcPr>
                </a:tc>
              </a:tr>
              <a:tr h="924983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Item &amp; 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point totals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of items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of points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2700" marR="12700" marT="105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0583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016000"/>
          </a:xfrm>
        </p:spPr>
        <p:txBody>
          <a:bodyPr/>
          <a:lstStyle/>
          <a:p>
            <a:r>
              <a:rPr lang="en-US" sz="3600" dirty="0" smtClean="0"/>
              <a:t>Complete Test Specification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7315200" cy="3556000"/>
          </a:xfrm>
        </p:spPr>
        <p:txBody>
          <a:bodyPr/>
          <a:lstStyle/>
          <a:p>
            <a:r>
              <a:rPr lang="en-US" sz="2800" dirty="0" smtClean="0"/>
              <a:t>Basic – Learning Targets with number of items and points for each</a:t>
            </a:r>
          </a:p>
          <a:p>
            <a:r>
              <a:rPr lang="en-US" sz="2800" dirty="0" smtClean="0"/>
              <a:t>Intermediate – Explicit representation of items, item types, and points for each Learning Target</a:t>
            </a:r>
          </a:p>
          <a:p>
            <a:r>
              <a:rPr lang="en-US" sz="2800" dirty="0" smtClean="0"/>
              <a:t>Make it work for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2C6-58CE-49D1-8DD5-C465E73DA55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1" y="444500"/>
            <a:ext cx="7391400" cy="952500"/>
          </a:xfrm>
          <a:noFill/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0"/>
            <a:ext cx="8007350" cy="3619500"/>
          </a:xfrm>
          <a:noFill/>
        </p:spPr>
        <p:txBody>
          <a:bodyPr/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Purpose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Establish parameters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Outcomes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Learning targets to be measured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Number and type of items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Explicit map / shared document</a:t>
            </a: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2F31-EFF7-4AC2-A0A4-EF7FF30FEC6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44500"/>
            <a:ext cx="7391400" cy="9525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833"/>
            <a:ext cx="7315200" cy="38100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Professional discussion and decisions</a:t>
            </a:r>
          </a:p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Common means shared…</a:t>
            </a:r>
          </a:p>
          <a:p>
            <a:pPr lvl="1"/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Purpose</a:t>
            </a:r>
          </a:p>
          <a:p>
            <a:pPr lvl="1"/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Use</a:t>
            </a:r>
          </a:p>
          <a:p>
            <a:pPr lvl="1"/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Understanding</a:t>
            </a:r>
          </a:p>
          <a:p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Test Blueprint … Simple but critical to your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2C6-58CE-49D1-8DD5-C465E73DA55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317500"/>
            <a:ext cx="7315201" cy="10795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Series Developers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8007350" cy="364066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Kathy Dewsbury White, Ingham ISD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Bruce Fay, Wayne RESA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Jim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Gullen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Oakland Schools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Julie McDaniel, Oakland Schools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Edward Roeber, MSU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Ellen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Vorenkamp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Wayne RESA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Kim Young, Ionia County ISD/MDE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C3E6-1D77-4215-B2C4-76E465E3D6DD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317500"/>
            <a:ext cx="7391400" cy="10795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Development Support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8007350" cy="368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MAC Common Assessment Development Series is funded in part by the Michigan Association of Intermediate School Administrators</a:t>
            </a:r>
          </a:p>
          <a:p>
            <a:pPr eaLnBrk="1" hangingPunct="1"/>
            <a:r>
              <a:rPr lang="en-US" sz="2400" dirty="0" smtClean="0"/>
              <a:t>In cooperation with</a:t>
            </a:r>
          </a:p>
          <a:p>
            <a:pPr lvl="1" eaLnBrk="1" hangingPunct="1"/>
            <a:r>
              <a:rPr lang="en-US" sz="2400" dirty="0" smtClean="0"/>
              <a:t>Michigan Department of Education</a:t>
            </a:r>
          </a:p>
          <a:p>
            <a:pPr lvl="1" eaLnBrk="1" hangingPunct="1"/>
            <a:r>
              <a:rPr lang="en-US" sz="2400" dirty="0" smtClean="0"/>
              <a:t>Ingham and Ionia ISDs, Oakland Schools, and Wayne RESA</a:t>
            </a:r>
          </a:p>
          <a:p>
            <a:pPr lvl="1" eaLnBrk="1" hangingPunct="1"/>
            <a:r>
              <a:rPr lang="en-US" sz="2400" dirty="0" smtClean="0"/>
              <a:t>Michigan State University </a:t>
            </a:r>
          </a:p>
          <a:p>
            <a:endParaRPr lang="en-US" sz="2400" dirty="0" smtClean="0"/>
          </a:p>
          <a:p>
            <a:endParaRPr lang="en-US" sz="2400" dirty="0" smtClean="0">
              <a:effectLst/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50DB-1205-4D0E-97EC-E534FFD9084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17500"/>
            <a:ext cx="7391400" cy="1270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In This Module, You Will Learn About: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833"/>
            <a:ext cx="7315200" cy="3175000"/>
          </a:xfrm>
        </p:spPr>
        <p:txBody>
          <a:bodyPr/>
          <a:lstStyle/>
          <a:p>
            <a:r>
              <a:rPr lang="en-US" dirty="0" smtClean="0"/>
              <a:t>Test blueprints…what they are and why you need them</a:t>
            </a:r>
          </a:p>
          <a:p>
            <a:r>
              <a:rPr lang="en-US" dirty="0" smtClean="0"/>
              <a:t>The components of a test blueprint</a:t>
            </a:r>
          </a:p>
          <a:p>
            <a:r>
              <a:rPr lang="en-US" dirty="0" smtClean="0"/>
              <a:t>Criteria for a good test blueprint</a:t>
            </a:r>
          </a:p>
          <a:p>
            <a:r>
              <a:rPr lang="en-US" dirty="0" smtClean="0"/>
              <a:t>Test blueprint example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224D-29CF-4932-AC17-62DC6428EA48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90600" y="1418167"/>
            <a:ext cx="7772400" cy="1947333"/>
          </a:xfrm>
        </p:spPr>
        <p:txBody>
          <a:bodyPr/>
          <a:lstStyle/>
          <a:p>
            <a:r>
              <a:rPr lang="en-US" sz="3600" dirty="0" smtClean="0"/>
              <a:t>“If you don't know where you're going, any road will take you there.”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90600" y="3556000"/>
            <a:ext cx="7467600" cy="1587500"/>
          </a:xfrm>
        </p:spPr>
        <p:txBody>
          <a:bodyPr/>
          <a:lstStyle/>
          <a:p>
            <a:pPr algn="r">
              <a:buFont typeface="Wingdings" charset="2"/>
              <a:buNone/>
            </a:pPr>
            <a:r>
              <a:rPr lang="en-US" sz="2800" b="1" dirty="0" smtClean="0"/>
              <a:t>George Harrison (1943 - 2001)</a:t>
            </a:r>
            <a:endParaRPr lang="en-US" sz="2800" dirty="0" smtClean="0"/>
          </a:p>
          <a:p>
            <a:pPr algn="r">
              <a:buFont typeface="Wingdings" charset="2"/>
              <a:buNone/>
            </a:pPr>
            <a:r>
              <a:rPr lang="en-US" sz="2800" i="1" dirty="0" smtClean="0"/>
              <a:t>"Any Road", Brainwashed, 2002</a:t>
            </a:r>
          </a:p>
          <a:p>
            <a:pPr algn="r">
              <a:buFont typeface="Wingdings" charset="2"/>
              <a:buNone/>
            </a:pPr>
            <a:r>
              <a:rPr lang="en-US" sz="2000" dirty="0" smtClean="0"/>
              <a:t>Adapted from Lewis Carroll</a:t>
            </a:r>
          </a:p>
          <a:p>
            <a:pPr>
              <a:buFont typeface="Wingdings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8000"/>
            <a:ext cx="7391400" cy="889000"/>
          </a:xfrm>
        </p:spPr>
        <p:txBody>
          <a:bodyPr/>
          <a:lstStyle/>
          <a:p>
            <a:r>
              <a:rPr lang="en-US" sz="3600" dirty="0" smtClean="0"/>
              <a:t>Assessment with a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2833"/>
            <a:ext cx="8077200" cy="3556000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400" i="1" dirty="0" smtClean="0"/>
              <a:t>Educational assessment is not something incidental to teaching and learning. It is an equal partner with curriculum and instruction.  </a:t>
            </a:r>
          </a:p>
          <a:p>
            <a:pPr>
              <a:buNone/>
            </a:pPr>
            <a:r>
              <a:rPr lang="en-US" sz="2400" i="1" dirty="0" smtClean="0"/>
              <a:t>	It is the critical “3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leg” through which both students and teachers receive feedback about the effectiveness of  the teaching and learning process in achieving desired learning outcomes. Assessment closes the loop.</a:t>
            </a:r>
          </a:p>
          <a:p>
            <a:pPr>
              <a:buFont typeface="Wingdings" charset="2"/>
              <a:buNone/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B072-AB42-49F0-9129-600D6EF1F316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93271"/>
          </a:xfrm>
        </p:spPr>
        <p:txBody>
          <a:bodyPr/>
          <a:lstStyle/>
          <a:p>
            <a:pPr algn="ctr"/>
            <a:r>
              <a:rPr lang="en-US" sz="3600" dirty="0" smtClean="0"/>
              <a:t>Closed–Loop Systems </a:t>
            </a:r>
            <a:r>
              <a:rPr lang="en-US" sz="2800" dirty="0" smtClean="0"/>
              <a:t>(Feedback) </a:t>
            </a:r>
            <a:endParaRPr lang="en-US" sz="3600" dirty="0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05200" y="2286000"/>
            <a:ext cx="2590800" cy="1206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Home Heating System</a:t>
            </a:r>
          </a:p>
          <a:p>
            <a:r>
              <a:rPr lang="en-US">
                <a:latin typeface="Calibri" charset="0"/>
              </a:rPr>
              <a:t>(Teaching &amp; Learning)</a:t>
            </a:r>
          </a:p>
        </p:txBody>
      </p:sp>
      <p:sp>
        <p:nvSpPr>
          <p:cNvPr id="23556" name="Right Arrow 4"/>
          <p:cNvSpPr>
            <a:spLocks noChangeArrowheads="1"/>
          </p:cNvSpPr>
          <p:nvPr/>
        </p:nvSpPr>
        <p:spPr bwMode="auto">
          <a:xfrm>
            <a:off x="685800" y="2286000"/>
            <a:ext cx="2819400" cy="1206500"/>
          </a:xfrm>
          <a:prstGeom prst="rightArrow">
            <a:avLst>
              <a:gd name="adj1" fmla="val 59995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Desired Temperature</a:t>
            </a:r>
          </a:p>
          <a:p>
            <a:r>
              <a:rPr lang="en-US" dirty="0">
                <a:latin typeface="Calibri" charset="0"/>
              </a:rPr>
              <a:t>(Learning Target)</a:t>
            </a:r>
          </a:p>
        </p:txBody>
      </p:sp>
      <p:sp>
        <p:nvSpPr>
          <p:cNvPr id="9" name="Bent Arrow 8"/>
          <p:cNvSpPr/>
          <p:nvPr/>
        </p:nvSpPr>
        <p:spPr bwMode="auto">
          <a:xfrm rot="16200000">
            <a:off x="4381500" y="3302000"/>
            <a:ext cx="1143000" cy="1524000"/>
          </a:xfrm>
          <a:prstGeom prst="bentArrow">
            <a:avLst>
              <a:gd name="adj1" fmla="val 25000"/>
              <a:gd name="adj2" fmla="val 24405"/>
              <a:gd name="adj3" fmla="val 25000"/>
              <a:gd name="adj4" fmla="val 544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Bent Arrow 9"/>
          <p:cNvSpPr/>
          <p:nvPr/>
        </p:nvSpPr>
        <p:spPr bwMode="auto">
          <a:xfrm rot="10800000">
            <a:off x="5486400" y="3280833"/>
            <a:ext cx="1524000" cy="1587500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3557" name="Right Arrow 5"/>
          <p:cNvSpPr>
            <a:spLocks noChangeArrowheads="1"/>
          </p:cNvSpPr>
          <p:nvPr/>
        </p:nvSpPr>
        <p:spPr bwMode="auto">
          <a:xfrm>
            <a:off x="6096000" y="2201333"/>
            <a:ext cx="2590800" cy="1333500"/>
          </a:xfrm>
          <a:prstGeom prst="rightArrow">
            <a:avLst>
              <a:gd name="adj1" fmla="val 55997"/>
              <a:gd name="adj2" fmla="val 499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Actual Temperature</a:t>
            </a:r>
          </a:p>
          <a:p>
            <a:r>
              <a:rPr lang="en-US" dirty="0">
                <a:latin typeface="Calibri" charset="0"/>
              </a:rPr>
              <a:t>(Test Results)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500"/>
            <a:ext cx="7391400" cy="1079500"/>
          </a:xfrm>
        </p:spPr>
        <p:txBody>
          <a:bodyPr/>
          <a:lstStyle/>
          <a:p>
            <a:r>
              <a:rPr lang="en-US" sz="3600" dirty="0" smtClean="0"/>
              <a:t>Purposeful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91400" cy="3391959"/>
          </a:xfrm>
        </p:spPr>
        <p:txBody>
          <a:bodyPr/>
          <a:lstStyle/>
          <a:p>
            <a:r>
              <a:rPr lang="en-US" dirty="0" smtClean="0"/>
              <a:t>Requires thoughtful alignment – ensuring that the items on a test fairly represent the…</a:t>
            </a:r>
          </a:p>
          <a:p>
            <a:pPr lvl="1"/>
            <a:r>
              <a:rPr lang="en-US" dirty="0" smtClean="0"/>
              <a:t>intended (curriculum), and</a:t>
            </a:r>
          </a:p>
          <a:p>
            <a:pPr lvl="1"/>
            <a:r>
              <a:rPr lang="en-US" dirty="0" smtClean="0"/>
              <a:t>actual (instructional) learning targets</a:t>
            </a:r>
          </a:p>
          <a:p>
            <a:pPr>
              <a:buFont typeface="Wingdings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3746-AA81-44EB-92E8-904686814F6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3" y="317500"/>
            <a:ext cx="7467601" cy="1100667"/>
          </a:xfrm>
        </p:spPr>
        <p:txBody>
          <a:bodyPr/>
          <a:lstStyle/>
          <a:p>
            <a:r>
              <a:rPr lang="en-US" sz="3600" dirty="0" smtClean="0"/>
              <a:t>“Common”  (shared)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7467600" cy="3640667"/>
          </a:xfrm>
        </p:spPr>
        <p:txBody>
          <a:bodyPr/>
          <a:lstStyle/>
          <a:p>
            <a:r>
              <a:rPr lang="en-US" sz="2800" dirty="0" smtClean="0"/>
              <a:t>Used by multiple teachers</a:t>
            </a:r>
          </a:p>
          <a:p>
            <a:r>
              <a:rPr lang="en-US" sz="2800" dirty="0" smtClean="0"/>
              <a:t>Used multiple times</a:t>
            </a:r>
          </a:p>
          <a:p>
            <a:r>
              <a:rPr lang="en-US" sz="2800" dirty="0" smtClean="0"/>
              <a:t>Based on agreed upon learning targets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Test what you teach, teach what you test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2C6-58CE-49D1-8DD5-C465E73DA55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3323167"/>
          <a:ext cx="1676400" cy="105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44500"/>
            <a:ext cx="7315200" cy="9525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+mj-ea"/>
                <a:cs typeface="+mj-cs"/>
              </a:rPr>
              <a:t>Assessing 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250"/>
            <a:ext cx="7391400" cy="3321844"/>
          </a:xfrm>
        </p:spPr>
        <p:txBody>
          <a:bodyPr/>
          <a:lstStyle/>
          <a:p>
            <a:pPr>
              <a:defRPr/>
            </a:pPr>
            <a:r>
              <a:rPr lang="en-US" dirty="0"/>
              <a:t>Relative importance of targets</a:t>
            </a:r>
          </a:p>
          <a:p>
            <a:pPr>
              <a:defRPr/>
            </a:pPr>
            <a:r>
              <a:rPr lang="en-US" dirty="0"/>
              <a:t>Level of cognitive complexity associated with the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908B-0369-463C-9EF4-32BBBD692B5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RIOUSMAGIC_BLACKSTONE_UUID" val="515fe073-0e19-4358-994b-b83664f619d0"/>
</p:tagLst>
</file>

<file path=ppt/theme/theme1.xml><?xml version="1.0" encoding="utf-8"?>
<a:theme xmlns:a="http://schemas.openxmlformats.org/drawingml/2006/main" name="Glass Layer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5477</TotalTime>
  <Words>1059</Words>
  <Application>Microsoft Office PowerPoint</Application>
  <PresentationFormat>On-screen Show (16:10)</PresentationFormat>
  <Paragraphs>639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Glass Layers</vt:lpstr>
      <vt:lpstr>Michigan Assessment Consortium   Common Assessment Development Series   Writing the Test Blueprint</vt:lpstr>
      <vt:lpstr>Narrated By:       </vt:lpstr>
      <vt:lpstr>In This Module, You Will Learn About:</vt:lpstr>
      <vt:lpstr>“If you don't know where you're going, any road will take you there.”</vt:lpstr>
      <vt:lpstr>Assessment with a Purpose</vt:lpstr>
      <vt:lpstr>Closed–Loop Systems (Feedback) </vt:lpstr>
      <vt:lpstr>Purposeful Assessment</vt:lpstr>
      <vt:lpstr>“Common”  (shared) Assessment</vt:lpstr>
      <vt:lpstr>Assessing Learning Targets</vt:lpstr>
      <vt:lpstr>End Result</vt:lpstr>
      <vt:lpstr>Slide 11</vt:lpstr>
      <vt:lpstr>What is a Test Blueprint?</vt:lpstr>
      <vt:lpstr>Learning Targets</vt:lpstr>
      <vt:lpstr>Cognitive Complexity</vt:lpstr>
      <vt:lpstr>Basic Example with 5 Targets and 3 Levels</vt:lpstr>
      <vt:lpstr>Basic Example with 5 Targets and 3 Levels </vt:lpstr>
      <vt:lpstr>20 item test for 5 targets and 3 levels worth 30 points total</vt:lpstr>
      <vt:lpstr>Is This Reasonable? Rule of Thumb Criteria…</vt:lpstr>
      <vt:lpstr>Professional Judgment</vt:lpstr>
      <vt:lpstr>Basic Example Recap</vt:lpstr>
      <vt:lpstr>Some Added Sophistication (keeping track of item types)</vt:lpstr>
      <vt:lpstr>Common Item Types</vt:lpstr>
      <vt:lpstr>Slide 23</vt:lpstr>
      <vt:lpstr>Slide 24</vt:lpstr>
      <vt:lpstr>Complete Test Specification</vt:lpstr>
      <vt:lpstr>Summary</vt:lpstr>
      <vt:lpstr>Summary</vt:lpstr>
      <vt:lpstr>Series Developers</vt:lpstr>
      <vt:lpstr>Development Support</vt:lpstr>
    </vt:vector>
  </TitlesOfParts>
  <Company>Wayne RESA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MME  Michigan Merit Exam</dc:title>
  <dc:creator>Kristine Erickson</dc:creator>
  <cp:lastModifiedBy>RESA TV Studio</cp:lastModifiedBy>
  <cp:revision>414</cp:revision>
  <dcterms:created xsi:type="dcterms:W3CDTF">2011-03-02T13:55:07Z</dcterms:created>
  <dcterms:modified xsi:type="dcterms:W3CDTF">2011-06-30T13:50:11Z</dcterms:modified>
</cp:coreProperties>
</file>